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1369" r:id="rId5"/>
    <p:sldId id="1439" r:id="rId6"/>
    <p:sldId id="1444" r:id="rId7"/>
    <p:sldId id="1470" r:id="rId8"/>
    <p:sldId id="1445" r:id="rId9"/>
    <p:sldId id="1442" r:id="rId10"/>
    <p:sldId id="1443" r:id="rId11"/>
    <p:sldId id="1446" r:id="rId12"/>
    <p:sldId id="1447" r:id="rId13"/>
    <p:sldId id="4279" r:id="rId14"/>
    <p:sldId id="384" r:id="rId15"/>
    <p:sldId id="1462" r:id="rId16"/>
    <p:sldId id="4272" r:id="rId17"/>
    <p:sldId id="1463" r:id="rId18"/>
    <p:sldId id="1840" r:id="rId19"/>
    <p:sldId id="1281" r:id="rId20"/>
    <p:sldId id="1368" r:id="rId21"/>
    <p:sldId id="1457" r:id="rId22"/>
    <p:sldId id="1456" r:id="rId23"/>
    <p:sldId id="1458" r:id="rId24"/>
    <p:sldId id="1459" r:id="rId25"/>
    <p:sldId id="1451" r:id="rId26"/>
    <p:sldId id="1471" r:id="rId27"/>
    <p:sldId id="1464" r:id="rId28"/>
    <p:sldId id="322" r:id="rId29"/>
    <p:sldId id="1469" r:id="rId30"/>
    <p:sldId id="14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2C0328-C02A-804D-CF30-E9A1911CEDA8}" name="Novak, Allison" initials="NA" userId="S::anovak@Collegeboard.org::c44f3b4d-d082-4a16-a63c-5a8b1c7ccf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cchiarola, Christina" initials="MC" lastIdx="98" clrIdx="0">
    <p:extLst>
      <p:ext uri="{19B8F6BF-5375-455C-9EA6-DF929625EA0E}">
        <p15:presenceInfo xmlns:p15="http://schemas.microsoft.com/office/powerpoint/2012/main" userId="S::cmacchiarola@Collegeboard.org::025141e0-3558-4a84-b924-ae7380b1bfc2" providerId="AD"/>
      </p:ext>
    </p:extLst>
  </p:cmAuthor>
  <p:cmAuthor id="2" name="Stalnaker, Kelly" initials="SK" lastIdx="171" clrIdx="1">
    <p:extLst>
      <p:ext uri="{19B8F6BF-5375-455C-9EA6-DF929625EA0E}">
        <p15:presenceInfo xmlns:p15="http://schemas.microsoft.com/office/powerpoint/2012/main" userId="S::kstalnaker@collegeboard.org::c49d00ff-21bf-4c43-830b-e0f08713d191" providerId="AD"/>
      </p:ext>
    </p:extLst>
  </p:cmAuthor>
  <p:cmAuthor id="3" name="Murphy, Nora" initials="MN" lastIdx="22" clrIdx="2">
    <p:extLst>
      <p:ext uri="{19B8F6BF-5375-455C-9EA6-DF929625EA0E}">
        <p15:presenceInfo xmlns:p15="http://schemas.microsoft.com/office/powerpoint/2012/main" userId="S::nmurphy@Collegeboard.org::aa242c50-8ae0-4ab8-ac19-963dcfe28848" providerId="AD"/>
      </p:ext>
    </p:extLst>
  </p:cmAuthor>
  <p:cmAuthor id="4" name="Wheelock, Amy" initials="WA" lastIdx="2" clrIdx="3">
    <p:extLst>
      <p:ext uri="{19B8F6BF-5375-455C-9EA6-DF929625EA0E}">
        <p15:presenceInfo xmlns:p15="http://schemas.microsoft.com/office/powerpoint/2012/main" userId="S::awheelock@collegeboard.org::78ed80d6-ee74-4292-9d60-eb448c6edb4f" providerId="AD"/>
      </p:ext>
    </p:extLst>
  </p:cmAuthor>
  <p:cmAuthor id="5" name="Lindauer, Carly" initials="LC" lastIdx="8" clrIdx="4">
    <p:extLst>
      <p:ext uri="{19B8F6BF-5375-455C-9EA6-DF929625EA0E}">
        <p15:presenceInfo xmlns:p15="http://schemas.microsoft.com/office/powerpoint/2012/main" userId="S::clindauer@Collegeboard.org::2db41cd8-6c33-490d-b4e6-81834f8748ad" providerId="AD"/>
      </p:ext>
    </p:extLst>
  </p:cmAuthor>
  <p:cmAuthor id="6" name="Jan, Iris" initials="JI" lastIdx="3" clrIdx="5">
    <p:extLst>
      <p:ext uri="{19B8F6BF-5375-455C-9EA6-DF929625EA0E}">
        <p15:presenceInfo xmlns:p15="http://schemas.microsoft.com/office/powerpoint/2012/main" userId="S::ijan@collegeboard.org::a9f01f89-3d12-43dd-9c10-8484e6bca43d" providerId="AD"/>
      </p:ext>
    </p:extLst>
  </p:cmAuthor>
  <p:cmAuthor id="7" name="Tobias, Kristin" initials="TK" lastIdx="1" clrIdx="6">
    <p:extLst>
      <p:ext uri="{19B8F6BF-5375-455C-9EA6-DF929625EA0E}">
        <p15:presenceInfo xmlns:p15="http://schemas.microsoft.com/office/powerpoint/2012/main" userId="S::ktobias@Collegeboard.org::be41984e-08fa-48f5-b2c0-cbfe9b1abd8c" providerId="AD"/>
      </p:ext>
    </p:extLst>
  </p:cmAuthor>
  <p:cmAuthor id="8" name="Johnson, Anna" initials="JA" lastIdx="12" clrIdx="7">
    <p:extLst>
      <p:ext uri="{19B8F6BF-5375-455C-9EA6-DF929625EA0E}">
        <p15:presenceInfo xmlns:p15="http://schemas.microsoft.com/office/powerpoint/2012/main" userId="S::anjohnson@Collegeboard.org::03071dbe-7f83-4ba8-80de-4a223ab1f9ce" providerId="AD"/>
      </p:ext>
    </p:extLst>
  </p:cmAuthor>
  <p:cmAuthor id="9" name="Cohen, Lucy" initials="CL" lastIdx="10" clrIdx="8">
    <p:extLst>
      <p:ext uri="{19B8F6BF-5375-455C-9EA6-DF929625EA0E}">
        <p15:presenceInfo xmlns:p15="http://schemas.microsoft.com/office/powerpoint/2012/main" userId="S::lcohen@Collegeboard.org::28221495-0ba9-4a33-9dcb-49c4db8bd871" providerId="AD"/>
      </p:ext>
    </p:extLst>
  </p:cmAuthor>
  <p:cmAuthor id="10" name="Kopelman, Dana Lea" initials="KDL" lastIdx="5" clrIdx="9">
    <p:extLst>
      <p:ext uri="{19B8F6BF-5375-455C-9EA6-DF929625EA0E}">
        <p15:presenceInfo xmlns:p15="http://schemas.microsoft.com/office/powerpoint/2012/main" userId="S::dkopelman@collegeboard.org::20979823-5b91-44f0-b53d-0aedd2b25df2" providerId="AD"/>
      </p:ext>
    </p:extLst>
  </p:cmAuthor>
  <p:cmAuthor id="11" name="Gose, Stephen-NONEMP" initials="GS" lastIdx="1" clrIdx="10">
    <p:extLst>
      <p:ext uri="{19B8F6BF-5375-455C-9EA6-DF929625EA0E}">
        <p15:presenceInfo xmlns:p15="http://schemas.microsoft.com/office/powerpoint/2012/main" userId="S::sgose@collegeboard.org::4485a833-93b7-425f-86a1-3bb50db34461" providerId="AD"/>
      </p:ext>
    </p:extLst>
  </p:cmAuthor>
  <p:cmAuthor id="12" name="Bonner, Lacey" initials="BL" lastIdx="30" clrIdx="11">
    <p:extLst>
      <p:ext uri="{19B8F6BF-5375-455C-9EA6-DF929625EA0E}">
        <p15:presenceInfo xmlns:p15="http://schemas.microsoft.com/office/powerpoint/2012/main" userId="S::lbonner@Collegeboard.org::e4b8692d-42d6-4f5d-98e6-0246f30a76f0" providerId="AD"/>
      </p:ext>
    </p:extLst>
  </p:cmAuthor>
  <p:cmAuthor id="13" name="Black, Kiki" initials="BK" lastIdx="18" clrIdx="12">
    <p:extLst>
      <p:ext uri="{19B8F6BF-5375-455C-9EA6-DF929625EA0E}">
        <p15:presenceInfo xmlns:p15="http://schemas.microsoft.com/office/powerpoint/2012/main" userId="S::kblack@Collegeboard.org::34e13b20-87ae-4cbf-a8a2-299a819373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8" autoAdjust="0"/>
    <p:restoredTop sz="94712" autoAdjust="0"/>
  </p:normalViewPr>
  <p:slideViewPr>
    <p:cSldViewPr snapToGrid="0">
      <p:cViewPr varScale="1">
        <p:scale>
          <a:sx n="104" d="100"/>
          <a:sy n="104" d="100"/>
        </p:scale>
        <p:origin x="924"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4CF87-3EEC-4AC3-9A15-A3E4DB80619E}"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064D-8B18-4C86-8BEB-D628394F43D8}" type="slidenum">
              <a:rPr lang="en-US" smtClean="0"/>
              <a:t>‹#›</a:t>
            </a:fld>
            <a:endParaRPr lang="en-US" dirty="0"/>
          </a:p>
        </p:txBody>
      </p:sp>
    </p:spTree>
    <p:extLst>
      <p:ext uri="{BB962C8B-B14F-4D97-AF65-F5344CB8AC3E}">
        <p14:creationId xmlns:p14="http://schemas.microsoft.com/office/powerpoint/2010/main" val="219257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068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064D-8B18-4C86-8BEB-D628394F43D8}" type="slidenum">
              <a:rPr lang="en-US" smtClean="0"/>
              <a:t>20</a:t>
            </a:fld>
            <a:endParaRPr lang="en-US" dirty="0"/>
          </a:p>
        </p:txBody>
      </p:sp>
    </p:spTree>
    <p:extLst>
      <p:ext uri="{BB962C8B-B14F-4D97-AF65-F5344CB8AC3E}">
        <p14:creationId xmlns:p14="http://schemas.microsoft.com/office/powerpoint/2010/main" val="409288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064D-8B18-4C86-8BEB-D628394F43D8}" type="slidenum">
              <a:rPr lang="en-US" smtClean="0"/>
              <a:t>21</a:t>
            </a:fld>
            <a:endParaRPr lang="en-US" dirty="0"/>
          </a:p>
        </p:txBody>
      </p:sp>
    </p:spTree>
    <p:extLst>
      <p:ext uri="{BB962C8B-B14F-4D97-AF65-F5344CB8AC3E}">
        <p14:creationId xmlns:p14="http://schemas.microsoft.com/office/powerpoint/2010/main" val="282861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72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20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24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A59A6-FE0B-8C46-8CCD-301267B2CA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26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0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064D-8B18-4C86-8BEB-D628394F43D8}" type="slidenum">
              <a:rPr lang="en-US" smtClean="0"/>
              <a:t>2</a:t>
            </a:fld>
            <a:endParaRPr lang="en-US" dirty="0"/>
          </a:p>
        </p:txBody>
      </p:sp>
    </p:spTree>
    <p:extLst>
      <p:ext uri="{BB962C8B-B14F-4D97-AF65-F5344CB8AC3E}">
        <p14:creationId xmlns:p14="http://schemas.microsoft.com/office/powerpoint/2010/main" val="249694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14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67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064D-8B18-4C86-8BEB-D628394F43D8}" type="slidenum">
              <a:rPr lang="en-US" smtClean="0"/>
              <a:t>7</a:t>
            </a:fld>
            <a:endParaRPr lang="en-US" dirty="0"/>
          </a:p>
        </p:txBody>
      </p:sp>
    </p:spTree>
    <p:extLst>
      <p:ext uri="{BB962C8B-B14F-4D97-AF65-F5344CB8AC3E}">
        <p14:creationId xmlns:p14="http://schemas.microsoft.com/office/powerpoint/2010/main" val="248958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46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53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064D-8B18-4C86-8BEB-D628394F43D8}" type="slidenum">
              <a:rPr lang="en-US" smtClean="0"/>
              <a:t>17</a:t>
            </a:fld>
            <a:endParaRPr lang="en-US" dirty="0"/>
          </a:p>
        </p:txBody>
      </p:sp>
    </p:spTree>
    <p:extLst>
      <p:ext uri="{BB962C8B-B14F-4D97-AF65-F5344CB8AC3E}">
        <p14:creationId xmlns:p14="http://schemas.microsoft.com/office/powerpoint/2010/main" val="179285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064D-8B18-4C86-8BEB-D628394F43D8}" type="slidenum">
              <a:rPr lang="en-US" smtClean="0"/>
              <a:t>18</a:t>
            </a:fld>
            <a:endParaRPr lang="en-US" dirty="0"/>
          </a:p>
        </p:txBody>
      </p:sp>
    </p:spTree>
    <p:extLst>
      <p:ext uri="{BB962C8B-B14F-4D97-AF65-F5344CB8AC3E}">
        <p14:creationId xmlns:p14="http://schemas.microsoft.com/office/powerpoint/2010/main" val="3235061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dirty="0">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dirty="0"/>
              <a:t>Insert Brand Approved Picture for Cover</a:t>
            </a:r>
            <a:br>
              <a:rPr lang="en-US" dirty="0"/>
            </a:br>
            <a:r>
              <a:rPr lang="en-US" dirty="0"/>
              <a:t>(Square Pictures only)</a:t>
            </a:r>
          </a:p>
          <a:p>
            <a:endParaRPr lang="en-US" dirty="0"/>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i="0">
                <a:solidFill>
                  <a:schemeClr val="accent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i="0">
                <a:solidFill>
                  <a:schemeClr val="accent2"/>
                </a:solidFill>
                <a:latin typeface="Arial" panose="020B0604020202020204" pitchFamily="34" charset="0"/>
                <a:cs typeface="Arial" panose="020B0604020202020204" pitchFamily="34"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b="0" i="0">
                <a:solidFill>
                  <a:schemeClr val="tx1"/>
                </a:solidFill>
                <a:latin typeface="Arial" panose="020B0604020202020204" pitchFamily="34" charset="0"/>
                <a:cs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4100418934"/>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dirty="0">
              <a:solidFill>
                <a:srgbClr val="080808"/>
              </a:solidFill>
              <a:latin typeface="Arial" panose="020B0604020202020204" pitchFamily="34" charset="0"/>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cxnSp>
        <p:nvCxnSpPr>
          <p:cNvPr id="16" name="Straight Connector 15"/>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dirty="0"/>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46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i="0" dirty="0">
              <a:solidFill>
                <a:schemeClr val="tx2"/>
              </a:solidFill>
              <a:latin typeface="Arial" panose="020B0604020202020204" pitchFamily="34" charset="0"/>
            </a:endParaRPr>
          </a:p>
        </p:txBody>
      </p:sp>
    </p:spTree>
    <p:extLst>
      <p:ext uri="{BB962C8B-B14F-4D97-AF65-F5344CB8AC3E}">
        <p14:creationId xmlns:p14="http://schemas.microsoft.com/office/powerpoint/2010/main" val="4251926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i="0" dirty="0">
              <a:solidFill>
                <a:schemeClr val="tx2"/>
              </a:solidFill>
              <a:latin typeface="Arial" panose="020B0604020202020204" pitchFamily="34" charset="0"/>
            </a:endParaRPr>
          </a:p>
        </p:txBody>
      </p:sp>
    </p:spTree>
    <p:extLst>
      <p:ext uri="{BB962C8B-B14F-4D97-AF65-F5344CB8AC3E}">
        <p14:creationId xmlns:p14="http://schemas.microsoft.com/office/powerpoint/2010/main" val="3055381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0"/>
            <a:ext cx="1794353" cy="322067"/>
          </a:xfrm>
          <a:prstGeom prst="rect">
            <a:avLst/>
          </a:prstGeom>
        </p:spPr>
      </p:pic>
    </p:spTree>
    <p:extLst>
      <p:ext uri="{BB962C8B-B14F-4D97-AF65-F5344CB8AC3E}">
        <p14:creationId xmlns:p14="http://schemas.microsoft.com/office/powerpoint/2010/main" val="1317096857"/>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49458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56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46CD-38B8-4611-8588-0D92DC394F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F0606-CA1C-481D-8330-553EEF0261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95AFD-E223-48CB-A645-35602C35F4BF}"/>
              </a:ext>
            </a:extLst>
          </p:cNvPr>
          <p:cNvSpPr>
            <a:spLocks noGrp="1"/>
          </p:cNvSpPr>
          <p:nvPr>
            <p:ph type="dt" sz="half" idx="10"/>
          </p:nvPr>
        </p:nvSpPr>
        <p:spPr/>
        <p:txBody>
          <a:bodyPr/>
          <a:lstStyle/>
          <a:p>
            <a:fld id="{7011CB1A-3074-4932-9455-573090C886A4}" type="datetimeFigureOut">
              <a:rPr lang="en-US" smtClean="0"/>
              <a:t>1/11/2023</a:t>
            </a:fld>
            <a:endParaRPr lang="en-US" dirty="0"/>
          </a:p>
        </p:txBody>
      </p:sp>
      <p:sp>
        <p:nvSpPr>
          <p:cNvPr id="5" name="Footer Placeholder 4">
            <a:extLst>
              <a:ext uri="{FF2B5EF4-FFF2-40B4-BE49-F238E27FC236}">
                <a16:creationId xmlns:a16="http://schemas.microsoft.com/office/drawing/2014/main" id="{A3837712-6B5C-496F-93D0-FD553EF972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23D9D-81F1-45CE-A655-2A6BCDAE407C}"/>
              </a:ext>
            </a:extLst>
          </p:cNvPr>
          <p:cNvSpPr>
            <a:spLocks noGrp="1"/>
          </p:cNvSpPr>
          <p:nvPr>
            <p:ph type="sldNum" sz="quarter" idx="12"/>
          </p:nvPr>
        </p:nvSpPr>
        <p:spPr/>
        <p:txBody>
          <a:bodyPr/>
          <a:lstStyle/>
          <a:p>
            <a:fld id="{CFEA24C4-6B34-4945-9AAE-E08D86CFA8A9}" type="slidenum">
              <a:rPr lang="en-US" smtClean="0"/>
              <a:t>‹#›</a:t>
            </a:fld>
            <a:endParaRPr lang="en-US" dirty="0"/>
          </a:p>
        </p:txBody>
      </p:sp>
    </p:spTree>
    <p:extLst>
      <p:ext uri="{BB962C8B-B14F-4D97-AF65-F5344CB8AC3E}">
        <p14:creationId xmlns:p14="http://schemas.microsoft.com/office/powerpoint/2010/main" val="250459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b="0" i="0">
                <a:latin typeface="Arial" panose="020B0604020202020204" pitchFamily="34" charset="0"/>
                <a:cs typeface="Arial" panose="020B0604020202020204" pitchFamily="34" charset="0"/>
              </a:defRPr>
            </a:lvl1pPr>
            <a:lvl2pPr>
              <a:buClr>
                <a:schemeClr val="accent3"/>
              </a:buClr>
              <a:buSzPct val="80000"/>
              <a:defRPr b="0" i="0">
                <a:latin typeface="Arial" panose="020B0604020202020204" pitchFamily="34" charset="0"/>
                <a:cs typeface="Arial" panose="020B0604020202020204" pitchFamily="34" charset="0"/>
              </a:defRPr>
            </a:lvl2pPr>
            <a:lvl3pPr>
              <a:buClr>
                <a:schemeClr val="accent3"/>
              </a:buClr>
              <a:buSzPct val="80000"/>
              <a:defRPr b="0" i="0">
                <a:latin typeface="Arial" panose="020B0604020202020204" pitchFamily="34" charset="0"/>
                <a:cs typeface="Arial" panose="020B0604020202020204" pitchFamily="34" charset="0"/>
              </a:defRPr>
            </a:lvl3pPr>
            <a:lvl4pPr>
              <a:buClr>
                <a:schemeClr val="accent3"/>
              </a:buClr>
              <a:buSzPct val="80000"/>
              <a:defRPr b="0" i="0">
                <a:latin typeface="Arial" panose="020B0604020202020204" pitchFamily="34" charset="0"/>
                <a:cs typeface="Arial" panose="020B0604020202020204" pitchFamily="34" charset="0"/>
              </a:defRPr>
            </a:lvl4pPr>
            <a:lvl5pPr>
              <a:buClr>
                <a:schemeClr val="accent3"/>
              </a:buClr>
              <a:buSzPct val="80000"/>
              <a:defRPr sz="1709"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i="0">
                <a:solidFill>
                  <a:schemeClr val="accent3"/>
                </a:solidFill>
                <a:latin typeface="Arial" panose="020B0604020202020204" pitchFamily="34" charset="0"/>
                <a:cs typeface="Arial" panose="020B0604020202020204" pitchFamily="34"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220359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dirty="0">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i="0">
                <a:solidFill>
                  <a:schemeClr val="accent2"/>
                </a:solidFill>
                <a:latin typeface="Arial" panose="020B0604020202020204" pitchFamily="34" charset="0"/>
                <a:cs typeface="Arial" panose="020B0604020202020204" pitchFamily="34"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b="0" i="0">
                <a:solidFill>
                  <a:schemeClr val="tx1"/>
                </a:solidFill>
                <a:latin typeface="Arial" panose="020B0604020202020204" pitchFamily="34" charset="0"/>
                <a:cs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2305351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i="0" dirty="0">
              <a:solidFill>
                <a:schemeClr val="tx2"/>
              </a:solidFill>
              <a:latin typeface="Arial" panose="020B0604020202020204" pitchFamily="34" charset="0"/>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b="1" i="0">
                <a:solidFill>
                  <a:schemeClr val="accent3"/>
                </a:solidFill>
                <a:latin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b="1" i="0">
                <a:solidFill>
                  <a:schemeClr val="tx2"/>
                </a:solidFill>
                <a:latin typeface="Arial" panose="020B0604020202020204" pitchFamily="34"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5731367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dirty="0">
              <a:solidFill>
                <a:srgbClr val="080808"/>
              </a:solidFill>
              <a:latin typeface="Arial" panose="020B0604020202020204" pitchFamily="34" charset="0"/>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76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dirty="0">
              <a:solidFill>
                <a:srgbClr val="080808"/>
              </a:solidFill>
              <a:latin typeface="Arial" panose="020B0604020202020204" pitchFamily="34" charset="0"/>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b="0" i="0">
                <a:latin typeface="Arial" panose="020B0604020202020204" pitchFamily="34" charset="0"/>
                <a:cs typeface="Arial" panose="020B0604020202020204" pitchFamily="34" charset="0"/>
              </a:defRPr>
            </a:lvl1pPr>
            <a:lvl2pPr>
              <a:buClr>
                <a:schemeClr val="accent3"/>
              </a:buClr>
              <a:buSzPct val="80000"/>
              <a:defRPr b="0" i="0">
                <a:latin typeface="Arial" panose="020B0604020202020204" pitchFamily="34" charset="0"/>
                <a:cs typeface="Arial" panose="020B0604020202020204" pitchFamily="34" charset="0"/>
              </a:defRPr>
            </a:lvl2pPr>
            <a:lvl3pPr>
              <a:buClr>
                <a:schemeClr val="accent3"/>
              </a:buClr>
              <a:buSzPct val="80000"/>
              <a:defRPr b="0" i="0">
                <a:latin typeface="Arial" panose="020B0604020202020204" pitchFamily="34" charset="0"/>
                <a:cs typeface="Arial" panose="020B0604020202020204" pitchFamily="34" charset="0"/>
              </a:defRPr>
            </a:lvl3pPr>
            <a:lvl4pPr>
              <a:buClr>
                <a:schemeClr val="accent3"/>
              </a:buClr>
              <a:buSzPct val="80000"/>
              <a:defRPr b="0" i="0">
                <a:latin typeface="Arial" panose="020B0604020202020204" pitchFamily="34" charset="0"/>
                <a:cs typeface="Arial" panose="020B0604020202020204" pitchFamily="34" charset="0"/>
              </a:defRPr>
            </a:lvl4pPr>
            <a:lvl5pPr>
              <a:buClr>
                <a:schemeClr val="accent3"/>
              </a:buClr>
              <a:buSzPct val="80000"/>
              <a:defRPr sz="1709"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43105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dirty="0">
              <a:solidFill>
                <a:srgbClr val="080808"/>
              </a:solidFill>
              <a:latin typeface="Arial" panose="020B0604020202020204" pitchFamily="34" charset="0"/>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16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BC0EAB-E834-EA49-815A-D3F3688BC831}"/>
              </a:ext>
            </a:extLst>
          </p:cNvPr>
          <p:cNvSpPr/>
          <p:nvPr userDrawn="1"/>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13" name="SlideNumber">
            <a:extLst>
              <a:ext uri="{FF2B5EF4-FFF2-40B4-BE49-F238E27FC236}">
                <a16:creationId xmlns:a16="http://schemas.microsoft.com/office/drawing/2014/main" id="{4EC5B526-DF1B-E647-9767-6C96764194A9}"/>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dirty="0">
              <a:solidFill>
                <a:srgbClr val="080808"/>
              </a:solidFill>
              <a:latin typeface="Arial" panose="020B0604020202020204" pitchFamily="34" charset="0"/>
            </a:endParaRPr>
          </a:p>
        </p:txBody>
      </p:sp>
      <p:cxnSp>
        <p:nvCxnSpPr>
          <p:cNvPr id="14" name="Straight Connector 13">
            <a:extLst>
              <a:ext uri="{FF2B5EF4-FFF2-40B4-BE49-F238E27FC236}">
                <a16:creationId xmlns:a16="http://schemas.microsoft.com/office/drawing/2014/main" id="{52FDD81B-35F7-6745-9ABA-3626DE146A0C}"/>
              </a:ext>
            </a:extLst>
          </p:cNvPr>
          <p:cNvCxnSpPr/>
          <p:nvPr userDrawn="1"/>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739693F-7928-6246-AB5C-06D929F3DC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17" name="Slide title">
            <a:extLst>
              <a:ext uri="{FF2B5EF4-FFF2-40B4-BE49-F238E27FC236}">
                <a16:creationId xmlns:a16="http://schemas.microsoft.com/office/drawing/2014/main" id="{34067FDF-CC89-AE48-8536-7A58ED7840A2}"/>
              </a:ext>
            </a:extLst>
          </p:cNvPr>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8" name="Straight Connector 17">
            <a:extLst>
              <a:ext uri="{FF2B5EF4-FFF2-40B4-BE49-F238E27FC236}">
                <a16:creationId xmlns:a16="http://schemas.microsoft.com/office/drawing/2014/main" id="{D45C7589-D97E-BD47-BF95-CE451FB472EB}"/>
              </a:ext>
            </a:extLst>
          </p:cNvPr>
          <p:cNvCxnSpPr/>
          <p:nvPr userDrawn="1"/>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3">
            <a:extLst>
              <a:ext uri="{FF2B5EF4-FFF2-40B4-BE49-F238E27FC236}">
                <a16:creationId xmlns:a16="http://schemas.microsoft.com/office/drawing/2014/main" id="{68F1109A-CC06-B44F-9FAB-1BC548FBC8E8}"/>
              </a:ext>
            </a:extLst>
          </p:cNvPr>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8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dirty="0">
              <a:solidFill>
                <a:srgbClr val="080808"/>
              </a:solidFill>
              <a:latin typeface="Arial" panose="020B0604020202020204" pitchFamily="34" charset="0"/>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6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0"/>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1" i="0" baseline="0" smtClean="0">
                <a:solidFill>
                  <a:srgbClr val="080808"/>
                </a:solidFill>
                <a:latin typeface="Arial" panose="020B0604020202020204" pitchFamily="34" charset="0"/>
              </a:rPr>
              <a:pPr algn="r"/>
              <a:t>‹#›</a:t>
            </a:fld>
            <a:endParaRPr lang="fr-FR" sz="1139" b="1" i="0" dirty="0">
              <a:solidFill>
                <a:srgbClr val="080808"/>
              </a:solidFill>
              <a:latin typeface="Arial" panose="020B0604020202020204" pitchFamily="34" charset="0"/>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9"/>
    </p:custDataLst>
    <p:extLst>
      <p:ext uri="{BB962C8B-B14F-4D97-AF65-F5344CB8AC3E}">
        <p14:creationId xmlns:p14="http://schemas.microsoft.com/office/powerpoint/2010/main" val="713505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31678" rtl="0" eaLnBrk="1" latinLnBrk="0" hangingPunct="1">
        <a:spcBef>
          <a:spcPct val="0"/>
        </a:spcBef>
        <a:buNone/>
        <a:defRPr sz="3418" b="0" i="0" kern="1200">
          <a:solidFill>
            <a:schemeClr val="tx1"/>
          </a:solidFill>
          <a:latin typeface="Arial" panose="020B0604020202020204" pitchFamily="34" charset="0"/>
          <a:ea typeface="+mj-ea"/>
          <a:cs typeface="Arial" panose="020B0604020202020204" pitchFamily="34" charset="0"/>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research.collegeboard.org/pdf/new-analyses-ap-scores-1-and-2.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ollegeboard.org/apcreditpolicy"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345897-3C7C-D049-8FC1-7794C9E8891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359" y="890236"/>
            <a:ext cx="1845571" cy="434083"/>
          </a:xfrm>
          <a:prstGeom prst="rect">
            <a:avLst/>
          </a:prstGeom>
        </p:spPr>
      </p:pic>
      <p:sp>
        <p:nvSpPr>
          <p:cNvPr id="2" name="Title 1">
            <a:extLst>
              <a:ext uri="{C183D7F6-B498-43B3-948B-1728B52AA6E4}">
                <adec:decorative xmlns:adec="http://schemas.microsoft.com/office/drawing/2017/decorative" val="0"/>
              </a:ext>
            </a:extLst>
          </p:cNvPr>
          <p:cNvSpPr>
            <a:spLocks noGrp="1"/>
          </p:cNvSpPr>
          <p:nvPr>
            <p:ph type="ctrTitle"/>
          </p:nvPr>
        </p:nvSpPr>
        <p:spPr/>
        <p:txBody>
          <a:bodyPr/>
          <a:lstStyle/>
          <a:p>
            <a:r>
              <a:rPr lang="en-US" sz="4600" dirty="0">
                <a:latin typeface="+mj-lt"/>
                <a:cs typeface="Arial"/>
              </a:rPr>
              <a:t>An Introduction </a:t>
            </a:r>
            <a:br>
              <a:rPr lang="en-US" sz="4600" dirty="0">
                <a:latin typeface="+mj-lt"/>
                <a:cs typeface="Arial"/>
              </a:rPr>
            </a:br>
            <a:r>
              <a:rPr lang="en-US" sz="4600" dirty="0">
                <a:latin typeface="+mj-lt"/>
                <a:cs typeface="Arial"/>
              </a:rPr>
              <a:t>to the Advanced Placement</a:t>
            </a:r>
            <a:r>
              <a:rPr lang="en-US" sz="4600" baseline="30000" dirty="0">
                <a:latin typeface="+mj-lt"/>
                <a:cs typeface="Arial"/>
              </a:rPr>
              <a:t>®</a:t>
            </a:r>
            <a:r>
              <a:rPr lang="en-US" sz="4600" dirty="0">
                <a:latin typeface="+mj-lt"/>
                <a:cs typeface="Arial"/>
              </a:rPr>
              <a:t> Program</a:t>
            </a:r>
            <a:endParaRPr lang="en-US" sz="4550" dirty="0">
              <a:latin typeface="Arial"/>
              <a:cs typeface="Arial"/>
            </a:endParaRPr>
          </a:p>
        </p:txBody>
      </p:sp>
      <p:sp>
        <p:nvSpPr>
          <p:cNvPr id="6" name="TextBox 5">
            <a:extLst>
              <a:ext uri="{FF2B5EF4-FFF2-40B4-BE49-F238E27FC236}">
                <a16:creationId xmlns:a16="http://schemas.microsoft.com/office/drawing/2014/main" id="{49842F9F-3ECD-49C5-9815-5E5810025669}"/>
              </a:ext>
            </a:extLst>
          </p:cNvPr>
          <p:cNvSpPr txBox="1"/>
          <p:nvPr/>
        </p:nvSpPr>
        <p:spPr>
          <a:xfrm>
            <a:off x="886359" y="5551055"/>
            <a:ext cx="3778005" cy="380480"/>
          </a:xfrm>
          <a:prstGeom prst="rect">
            <a:avLst/>
          </a:prstGeom>
          <a:noFill/>
        </p:spPr>
        <p:txBody>
          <a:bodyPr wrap="square" lIns="36000" tIns="36000" rIns="36000" bIns="36000" rtlCol="0">
            <a:spAutoFit/>
          </a:bodyPr>
          <a:lstStyle/>
          <a:p>
            <a:r>
              <a:rPr lang="en-US" sz="2000" dirty="0">
                <a:solidFill>
                  <a:schemeClr val="tx2"/>
                </a:solidFill>
              </a:rPr>
              <a:t>&lt;Your School’s Name&gt;</a:t>
            </a:r>
          </a:p>
        </p:txBody>
      </p:sp>
      <p:sp>
        <p:nvSpPr>
          <p:cNvPr id="4" name="Text Placeholder 3"/>
          <p:cNvSpPr>
            <a:spLocks noGrp="1"/>
          </p:cNvSpPr>
          <p:nvPr>
            <p:ph type="body" sz="quarter" idx="11"/>
          </p:nvPr>
        </p:nvSpPr>
        <p:spPr>
          <a:xfrm>
            <a:off x="434083" y="6310231"/>
            <a:ext cx="3932368" cy="274316"/>
          </a:xfrm>
        </p:spPr>
        <p:txBody>
          <a:bodyPr/>
          <a:lstStyle/>
          <a:p>
            <a:endParaRPr lang="en-US" sz="1600" dirty="0">
              <a:latin typeface="+mn-lt"/>
            </a:endParaRPr>
          </a:p>
        </p:txBody>
      </p:sp>
      <p:pic>
        <p:nvPicPr>
          <p:cNvPr id="10" name="Picture Placeholder 6">
            <a:extLst>
              <a:ext uri="{FF2B5EF4-FFF2-40B4-BE49-F238E27FC236}">
                <a16:creationId xmlns:a16="http://schemas.microsoft.com/office/drawing/2014/main" id="{CC0EEEB8-9C9E-A241-BB6D-C70DE15CB87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691"/>
          <a:stretch/>
        </p:blipFill>
        <p:spPr>
          <a:xfrm>
            <a:off x="6074045" y="340243"/>
            <a:ext cx="5806321" cy="5821072"/>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p:spPr>
      </p:pic>
      <p:pic>
        <p:nvPicPr>
          <p:cNvPr id="12" name="Picture Placeholder 6">
            <a:extLst>
              <a:ext uri="{FF2B5EF4-FFF2-40B4-BE49-F238E27FC236}">
                <a16:creationId xmlns:a16="http://schemas.microsoft.com/office/drawing/2014/main" id="{D7A659D2-B70F-EA44-AB57-6E84E42C73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76233" y="340243"/>
            <a:ext cx="5801943" cy="5817092"/>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p:spPr>
      </p:pic>
    </p:spTree>
    <p:extLst>
      <p:ext uri="{BB962C8B-B14F-4D97-AF65-F5344CB8AC3E}">
        <p14:creationId xmlns:p14="http://schemas.microsoft.com/office/powerpoint/2010/main" val="315185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AP Experience</a:t>
            </a:r>
          </a:p>
        </p:txBody>
      </p:sp>
      <p:sp>
        <p:nvSpPr>
          <p:cNvPr id="9" name="Text Placeholder 8"/>
          <p:cNvSpPr>
            <a:spLocks noGrp="1"/>
          </p:cNvSpPr>
          <p:nvPr>
            <p:ph type="body" sz="quarter" idx="10"/>
          </p:nvPr>
        </p:nvSpPr>
        <p:spPr>
          <a:xfrm>
            <a:off x="357214" y="1523529"/>
            <a:ext cx="5285862" cy="4408653"/>
          </a:xfrm>
        </p:spPr>
        <p:txBody>
          <a:bodyPr vert="horz" lIns="0" tIns="0" rIns="0" bIns="0" rtlCol="0" anchor="t" anchorCtr="0">
            <a:noAutofit/>
          </a:bodyPr>
          <a:lstStyle/>
          <a:p>
            <a:pPr marL="257425" indent="-257425">
              <a:lnSpc>
                <a:spcPct val="110000"/>
              </a:lnSpc>
              <a:spcBef>
                <a:spcPts val="1709"/>
              </a:spcBef>
            </a:pPr>
            <a:r>
              <a:rPr lang="en-US" dirty="0">
                <a:latin typeface="Arial"/>
                <a:cs typeface="Arial"/>
              </a:rPr>
              <a:t>Research shows that when students are given </a:t>
            </a:r>
            <a:r>
              <a:rPr lang="en-US" b="1" dirty="0">
                <a:solidFill>
                  <a:schemeClr val="accent3"/>
                </a:solidFill>
                <a:latin typeface="Arial"/>
                <a:cs typeface="Arial"/>
              </a:rPr>
              <a:t>access to advanced coursework </a:t>
            </a:r>
            <a:r>
              <a:rPr lang="en-US" dirty="0">
                <a:latin typeface="Arial"/>
                <a:cs typeface="Arial"/>
              </a:rPr>
              <a:t>opportunities, they:</a:t>
            </a:r>
          </a:p>
          <a:p>
            <a:pPr lvl="1" indent="-112737">
              <a:lnSpc>
                <a:spcPct val="110000"/>
              </a:lnSpc>
              <a:spcBef>
                <a:spcPts val="1139"/>
              </a:spcBef>
            </a:pPr>
            <a:r>
              <a:rPr lang="en-US" sz="1709" dirty="0">
                <a:latin typeface="Arial"/>
                <a:cs typeface="Arial"/>
              </a:rPr>
              <a:t>Work harder.</a:t>
            </a:r>
            <a:endParaRPr lang="en-US" sz="1709" dirty="0"/>
          </a:p>
          <a:p>
            <a:pPr lvl="1" indent="-112737">
              <a:lnSpc>
                <a:spcPct val="110000"/>
              </a:lnSpc>
              <a:spcBef>
                <a:spcPts val="570"/>
              </a:spcBef>
            </a:pPr>
            <a:r>
              <a:rPr lang="en-US" sz="1709" dirty="0">
                <a:latin typeface="Arial"/>
                <a:cs typeface="Arial"/>
              </a:rPr>
              <a:t>Engage more in school.</a:t>
            </a:r>
            <a:endParaRPr lang="en-US" sz="1709" dirty="0"/>
          </a:p>
          <a:p>
            <a:pPr lvl="1" indent="-112737">
              <a:lnSpc>
                <a:spcPct val="110000"/>
              </a:lnSpc>
              <a:spcBef>
                <a:spcPts val="570"/>
              </a:spcBef>
            </a:pPr>
            <a:r>
              <a:rPr lang="en-US" sz="1709" dirty="0">
                <a:latin typeface="Arial"/>
                <a:cs typeface="Arial"/>
              </a:rPr>
              <a:t>Have fewer absences/suspensions.</a:t>
            </a:r>
            <a:endParaRPr lang="en-US" sz="1709" dirty="0"/>
          </a:p>
          <a:p>
            <a:pPr lvl="1" indent="-112737">
              <a:lnSpc>
                <a:spcPct val="110000"/>
              </a:lnSpc>
              <a:spcBef>
                <a:spcPts val="570"/>
              </a:spcBef>
            </a:pPr>
            <a:r>
              <a:rPr lang="en-US" sz="1709" dirty="0">
                <a:latin typeface="Arial"/>
                <a:cs typeface="Arial"/>
              </a:rPr>
              <a:t>Graduate at higher rates. </a:t>
            </a:r>
            <a:endParaRPr lang="en-US" sz="1709" dirty="0"/>
          </a:p>
          <a:p>
            <a:pPr marL="0" indent="0" algn="r">
              <a:lnSpc>
                <a:spcPct val="110000"/>
              </a:lnSpc>
              <a:spcBef>
                <a:spcPts val="1709"/>
              </a:spcBef>
              <a:buNone/>
            </a:pPr>
            <a:r>
              <a:rPr lang="en-US" sz="1519" dirty="0">
                <a:latin typeface="Arial"/>
                <a:cs typeface="Arial"/>
              </a:rPr>
              <a:t>(EdTrust, 2019)</a:t>
            </a:r>
          </a:p>
        </p:txBody>
      </p:sp>
      <p:sp>
        <p:nvSpPr>
          <p:cNvPr id="3"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FFFFFF"/>
              </a:solidFill>
              <a:effectLst/>
              <a:uLnTx/>
              <a:uFillTx/>
              <a:latin typeface="Roboto"/>
              <a:ea typeface="+mn-ea"/>
              <a:cs typeface="+mn-cs"/>
            </a:endParaRPr>
          </a:p>
        </p:txBody>
      </p:sp>
      <p:grpSp>
        <p:nvGrpSpPr>
          <p:cNvPr id="8" name="Group 7">
            <a:extLst>
              <a:ext uri="{FF2B5EF4-FFF2-40B4-BE49-F238E27FC236}">
                <a16:creationId xmlns:a16="http://schemas.microsoft.com/office/drawing/2014/main" id="{BD68CF29-6FCC-6541-ACEE-4A7BE648B4B1}"/>
              </a:ext>
            </a:extLst>
          </p:cNvPr>
          <p:cNvGrpSpPr/>
          <p:nvPr/>
        </p:nvGrpSpPr>
        <p:grpSpPr>
          <a:xfrm>
            <a:off x="6934775" y="3196345"/>
            <a:ext cx="4900011" cy="2735836"/>
            <a:chOff x="7358036" y="4573017"/>
            <a:chExt cx="5160962" cy="2881534"/>
          </a:xfrm>
        </p:grpSpPr>
        <p:sp>
          <p:nvSpPr>
            <p:cNvPr id="10" name="Rectangle 9">
              <a:extLst>
                <a:ext uri="{FF2B5EF4-FFF2-40B4-BE49-F238E27FC236}">
                  <a16:creationId xmlns:a16="http://schemas.microsoft.com/office/drawing/2014/main" id="{1E0D48F3-FE00-2740-B944-F527186E51C2}"/>
                </a:ext>
              </a:extLst>
            </p:cNvPr>
            <p:cNvSpPr/>
            <p:nvPr/>
          </p:nvSpPr>
          <p:spPr>
            <a:xfrm>
              <a:off x="7358036" y="4882207"/>
              <a:ext cx="5160962" cy="2572344"/>
            </a:xfrm>
            <a:prstGeom prst="rect">
              <a:avLst/>
            </a:prstGeom>
            <a:solidFill>
              <a:schemeClr val="accent3"/>
            </a:solidFill>
            <a:ln w="19050">
              <a:noFill/>
            </a:ln>
            <a:effectLst>
              <a:outerShdw blurRad="508000" dist="254000" dir="2460000" sx="93000" sy="93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817" tIns="86817" rIns="173633" bIns="173633" rtlCol="0" anchor="ctr">
              <a:noAutofit/>
            </a:bodyPr>
            <a:lstStyle/>
            <a:p>
              <a:pPr marL="0" marR="0" lvl="0" indent="0" algn="ctr" defTabSz="914400" rtl="0" eaLnBrk="1" fontAlgn="auto" latinLnBrk="0" hangingPunct="1">
                <a:lnSpc>
                  <a:spcPct val="110000"/>
                </a:lnSpc>
                <a:spcBef>
                  <a:spcPts val="1139"/>
                </a:spcBef>
                <a:spcAft>
                  <a:spcPts val="0"/>
                </a:spcAft>
                <a:buClrTx/>
                <a:buSzTx/>
                <a:buFontTx/>
                <a:buNone/>
                <a:tabLst/>
                <a:defRPr/>
              </a:pPr>
              <a:r>
                <a:rPr kumimoji="0" lang="en-US" sz="2468" b="0" i="0" u="none" strike="noStrike" kern="1200" cap="none" spc="0" normalizeH="0" baseline="0" noProof="0" dirty="0">
                  <a:ln>
                    <a:noFill/>
                  </a:ln>
                  <a:solidFill>
                    <a:srgbClr val="FFFFFF"/>
                  </a:solidFill>
                  <a:effectLst/>
                  <a:uLnTx/>
                  <a:uFillTx/>
                  <a:latin typeface="Arial" panose="020B0604020202020204" pitchFamily="34" charset="0"/>
                  <a:ea typeface="Roboto"/>
                  <a:cs typeface="Arial" panose="020B0604020202020204" pitchFamily="34" charset="0"/>
                </a:rPr>
                <a:t>“The AP credits I received allowed me to skip straight to higher-level, more demanding courses in my major.”</a:t>
              </a:r>
              <a:endParaRPr kumimoji="0" lang="en-US" sz="1709" b="0" i="0" u="none" strike="noStrike" kern="1200" cap="none" spc="0" normalizeH="0" baseline="0" noProof="0" dirty="0">
                <a:ln>
                  <a:noFill/>
                </a:ln>
                <a:solidFill>
                  <a:srgbClr val="FFFFFF"/>
                </a:solidFill>
                <a:effectLst/>
                <a:uLnTx/>
                <a:uFillTx/>
                <a:latin typeface="Arial" panose="020B0604020202020204" pitchFamily="34" charset="0"/>
                <a:ea typeface="Roboto"/>
                <a:cs typeface="Arial" panose="020B0604020202020204" pitchFamily="34" charset="0"/>
              </a:endParaRPr>
            </a:p>
            <a:p>
              <a:pPr marL="0" marR="0" lvl="0" indent="0" algn="ctr" defTabSz="914400" rtl="0" eaLnBrk="1" fontAlgn="auto" latinLnBrk="0" hangingPunct="1">
                <a:lnSpc>
                  <a:spcPct val="110000"/>
                </a:lnSpc>
                <a:spcBef>
                  <a:spcPts val="1139"/>
                </a:spcBef>
                <a:spcAft>
                  <a:spcPts val="0"/>
                </a:spcAft>
                <a:buClrTx/>
                <a:buSzTx/>
                <a:buFontTx/>
                <a:buNone/>
                <a:tabLst/>
                <a:defRPr/>
              </a:pPr>
              <a:r>
                <a:rPr kumimoji="0" lang="en-US" sz="1329" b="1" i="0" u="none" strike="noStrike" kern="1200" cap="none" spc="0" normalizeH="0" baseline="0" noProof="0" dirty="0">
                  <a:ln>
                    <a:noFill/>
                  </a:ln>
                  <a:solidFill>
                    <a:srgbClr val="FFFFFF"/>
                  </a:solidFill>
                  <a:effectLst/>
                  <a:uLnTx/>
                  <a:uFillTx/>
                  <a:latin typeface="Arial" panose="020B0604020202020204" pitchFamily="34" charset="0"/>
                  <a:ea typeface="Roboto"/>
                  <a:cs typeface="Arial" panose="020B0604020202020204" pitchFamily="34" charset="0"/>
                </a:rPr>
                <a:t>— Tyler V., University of Washington</a:t>
              </a:r>
              <a:endParaRPr kumimoji="0" lang="en-US" sz="132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ight Triangle 10">
              <a:extLst>
                <a:ext uri="{FF2B5EF4-FFF2-40B4-BE49-F238E27FC236}">
                  <a16:creationId xmlns:a16="http://schemas.microsoft.com/office/drawing/2014/main" id="{AB1ED5BC-FB6D-5D40-B866-9DAC23616AD1}"/>
                </a:ext>
              </a:extLst>
            </p:cNvPr>
            <p:cNvSpPr/>
            <p:nvPr/>
          </p:nvSpPr>
          <p:spPr>
            <a:xfrm flipH="1">
              <a:off x="11839799" y="4573017"/>
              <a:ext cx="351918" cy="365823"/>
            </a:xfrm>
            <a:prstGeom prst="rtTriangl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1" i="0" u="none" strike="noStrike" kern="1200" cap="none" spc="0" normalizeH="0" baseline="0" noProof="0" dirty="0">
                <a:ln>
                  <a:noFill/>
                </a:ln>
                <a:solidFill>
                  <a:srgbClr val="FFFFFF"/>
                </a:solidFill>
                <a:effectLst/>
                <a:uLnTx/>
                <a:uFillTx/>
                <a:latin typeface="Roboto Slab"/>
                <a:ea typeface="+mn-ea"/>
                <a:cs typeface="+mn-cs"/>
              </a:endParaRPr>
            </a:p>
          </p:txBody>
        </p:sp>
      </p:grpSp>
      <p:grpSp>
        <p:nvGrpSpPr>
          <p:cNvPr id="12" name="Group 11">
            <a:extLst>
              <a:ext uri="{FF2B5EF4-FFF2-40B4-BE49-F238E27FC236}">
                <a16:creationId xmlns:a16="http://schemas.microsoft.com/office/drawing/2014/main" id="{8E1287D5-B823-AF4B-ADDF-74D25B3B7910}"/>
              </a:ext>
            </a:extLst>
          </p:cNvPr>
          <p:cNvGrpSpPr/>
          <p:nvPr/>
        </p:nvGrpSpPr>
        <p:grpSpPr>
          <a:xfrm>
            <a:off x="6233912" y="883916"/>
            <a:ext cx="3489327" cy="2380116"/>
            <a:chOff x="484655" y="2987617"/>
            <a:chExt cx="3675152" cy="2506870"/>
          </a:xfrm>
        </p:grpSpPr>
        <p:sp>
          <p:nvSpPr>
            <p:cNvPr id="13" name="Rectangle 12">
              <a:extLst>
                <a:ext uri="{FF2B5EF4-FFF2-40B4-BE49-F238E27FC236}">
                  <a16:creationId xmlns:a16="http://schemas.microsoft.com/office/drawing/2014/main" id="{1AEA3FF2-AF8E-7145-BFE3-BE005B8F931F}"/>
                </a:ext>
              </a:extLst>
            </p:cNvPr>
            <p:cNvSpPr/>
            <p:nvPr/>
          </p:nvSpPr>
          <p:spPr>
            <a:xfrm>
              <a:off x="484655" y="2987617"/>
              <a:ext cx="3675152" cy="2159690"/>
            </a:xfrm>
            <a:prstGeom prst="rect">
              <a:avLst/>
            </a:prstGeom>
            <a:solidFill>
              <a:schemeClr val="accent3">
                <a:lumMod val="20000"/>
                <a:lumOff val="80000"/>
              </a:schemeClr>
            </a:solidFill>
            <a:ln w="19050">
              <a:noFill/>
            </a:ln>
            <a:effectLst>
              <a:outerShdw blurRad="508000" dist="254000" dir="2460000" sx="93000" sy="93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73633" tIns="173633" rIns="173633" bIns="260450" rtlCol="0" anchor="ctr">
              <a:noAutofit/>
            </a:bodyPr>
            <a:lstStyle/>
            <a:p>
              <a:pPr marL="0" marR="0" lvl="0" indent="0" algn="ctr" defTabSz="914400" rtl="0" eaLnBrk="1" fontAlgn="auto" latinLnBrk="0" hangingPunct="1">
                <a:lnSpc>
                  <a:spcPct val="110000"/>
                </a:lnSpc>
                <a:spcBef>
                  <a:spcPts val="1139"/>
                </a:spcBef>
                <a:spcAft>
                  <a:spcPts val="0"/>
                </a:spcAft>
                <a:buClrTx/>
                <a:buSzTx/>
                <a:buFontTx/>
                <a:buNone/>
                <a:tabLst/>
                <a:defRPr/>
              </a:pPr>
              <a:r>
                <a:rPr kumimoji="0" lang="en-US" sz="2279" b="0" i="0" u="none" strike="noStrike" kern="1200" cap="none" spc="0" normalizeH="0" baseline="0" noProof="0" dirty="0">
                  <a:ln>
                    <a:noFill/>
                  </a:ln>
                  <a:solidFill>
                    <a:srgbClr val="1E1E1E"/>
                  </a:solidFill>
                  <a:effectLst/>
                  <a:uLnTx/>
                  <a:uFillTx/>
                  <a:latin typeface="Arial"/>
                  <a:ea typeface="+mn-ea"/>
                  <a:cs typeface="Arial"/>
                </a:rPr>
                <a:t>“It’s a good learning experience, no matter </a:t>
              </a:r>
              <a:br>
                <a:rPr kumimoji="0" lang="en-US" sz="2279" b="0" i="0" u="none" strike="noStrike" kern="1200" cap="none" spc="0" normalizeH="0" baseline="0" noProof="0" dirty="0">
                  <a:ln>
                    <a:noFill/>
                  </a:ln>
                  <a:solidFill>
                    <a:srgbClr val="DCDCDC"/>
                  </a:solidFill>
                  <a:effectLst/>
                  <a:uLnTx/>
                  <a:uFillTx/>
                  <a:latin typeface="Arial" panose="020B0604020202020204" pitchFamily="34" charset="0"/>
                  <a:ea typeface="+mn-ea"/>
                  <a:cs typeface="Arial" panose="020B0604020202020204" pitchFamily="34" charset="0"/>
                </a:rPr>
              </a:br>
              <a:r>
                <a:rPr kumimoji="0" lang="en-US" sz="2279" b="0" i="0" u="none" strike="noStrike" kern="1200" cap="none" spc="0" normalizeH="0" baseline="0" noProof="0" dirty="0">
                  <a:ln>
                    <a:noFill/>
                  </a:ln>
                  <a:solidFill>
                    <a:srgbClr val="1E1E1E"/>
                  </a:solidFill>
                  <a:effectLst/>
                  <a:uLnTx/>
                  <a:uFillTx/>
                  <a:latin typeface="Arial"/>
                  <a:ea typeface="+mn-ea"/>
                  <a:cs typeface="Arial"/>
                </a:rPr>
                <a:t>what the outcome is.”</a:t>
              </a:r>
            </a:p>
            <a:p>
              <a:pPr marL="0" marR="0" lvl="0" indent="0" algn="ctr" defTabSz="914400" rtl="0" eaLnBrk="1" fontAlgn="auto" latinLnBrk="0" hangingPunct="1">
                <a:lnSpc>
                  <a:spcPct val="110000"/>
                </a:lnSpc>
                <a:spcBef>
                  <a:spcPts val="1139"/>
                </a:spcBef>
                <a:spcAft>
                  <a:spcPts val="0"/>
                </a:spcAft>
                <a:buClrTx/>
                <a:buSzTx/>
                <a:buFontTx/>
                <a:buNone/>
                <a:tabLst/>
                <a:defRPr/>
              </a:pPr>
              <a:r>
                <a:rPr kumimoji="0" lang="en-US" sz="1329" b="1" i="0" u="none" strike="noStrike" kern="1200" cap="none" spc="0" normalizeH="0" baseline="0" noProof="0" dirty="0">
                  <a:ln>
                    <a:noFill/>
                  </a:ln>
                  <a:solidFill>
                    <a:srgbClr val="1E1E1E"/>
                  </a:solidFill>
                  <a:effectLst/>
                  <a:uLnTx/>
                  <a:uFillTx/>
                  <a:latin typeface="Arial"/>
                  <a:ea typeface="Roboto"/>
                  <a:cs typeface="Arial"/>
                </a:rPr>
                <a:t>— </a:t>
              </a:r>
              <a:r>
                <a:rPr kumimoji="0" lang="en-US" sz="1329" b="1" i="0" u="none" strike="noStrike" kern="1200" cap="none" spc="0" normalizeH="0" baseline="0" noProof="0" dirty="0">
                  <a:ln>
                    <a:noFill/>
                  </a:ln>
                  <a:solidFill>
                    <a:srgbClr val="1E1E1E"/>
                  </a:solidFill>
                  <a:effectLst/>
                  <a:uLnTx/>
                  <a:uFillTx/>
                  <a:latin typeface="Arial"/>
                  <a:ea typeface="+mn-ea"/>
                  <a:cs typeface="Arial"/>
                </a:rPr>
                <a:t>Ny’Asia, AP Student</a:t>
              </a:r>
            </a:p>
          </p:txBody>
        </p:sp>
        <p:sp>
          <p:nvSpPr>
            <p:cNvPr id="14" name="Right Triangle 13">
              <a:extLst>
                <a:ext uri="{FF2B5EF4-FFF2-40B4-BE49-F238E27FC236}">
                  <a16:creationId xmlns:a16="http://schemas.microsoft.com/office/drawing/2014/main" id="{1515FF9C-40EE-DD47-B0CE-2AEE6BFE8B04}"/>
                </a:ext>
              </a:extLst>
            </p:cNvPr>
            <p:cNvSpPr/>
            <p:nvPr/>
          </p:nvSpPr>
          <p:spPr>
            <a:xfrm rot="10800000">
              <a:off x="3249797" y="5079072"/>
              <a:ext cx="416126" cy="415415"/>
            </a:xfrm>
            <a:prstGeom prst="rtTriangle">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1" i="0" u="none" strike="noStrike" kern="1200" cap="none" spc="0" normalizeH="0" baseline="0" noProof="0" dirty="0">
                <a:ln>
                  <a:noFill/>
                </a:ln>
                <a:solidFill>
                  <a:srgbClr val="FFFFFF"/>
                </a:solidFill>
                <a:effectLst/>
                <a:uLnTx/>
                <a:uFillTx/>
                <a:latin typeface="Roboto Slab"/>
                <a:ea typeface="+mn-ea"/>
                <a:cs typeface="+mn-cs"/>
              </a:endParaRPr>
            </a:p>
          </p:txBody>
        </p:sp>
      </p:grpSp>
    </p:spTree>
    <p:extLst>
      <p:ext uri="{BB962C8B-B14F-4D97-AF65-F5344CB8AC3E}">
        <p14:creationId xmlns:p14="http://schemas.microsoft.com/office/powerpoint/2010/main" val="88711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Head Start in High School</a:t>
            </a:r>
          </a:p>
        </p:txBody>
      </p:sp>
      <p:sp>
        <p:nvSpPr>
          <p:cNvPr id="26" name="Rectangle 25"/>
          <p:cNvSpPr/>
          <p:nvPr/>
        </p:nvSpPr>
        <p:spPr>
          <a:xfrm>
            <a:off x="356459" y="1519630"/>
            <a:ext cx="4435997" cy="1754326"/>
          </a:xfrm>
          <a:prstGeom prst="rect">
            <a:avLst/>
          </a:prstGeom>
        </p:spPr>
        <p:txBody>
          <a:bodyPr wrap="square" lIns="0">
            <a:spAutoFit/>
          </a:bodyPr>
          <a:lstStyle/>
          <a:p>
            <a:r>
              <a:rPr lang="en-US" dirty="0">
                <a:latin typeface="+mj-lt"/>
              </a:rPr>
              <a:t>Research consistently shows that AP students are better prepared for college than students who don’t take AP. They’re more likely to enroll and stay in college, do well in their classes, and graduate in four years.</a:t>
            </a:r>
          </a:p>
        </p:txBody>
      </p:sp>
      <p:sp>
        <p:nvSpPr>
          <p:cNvPr id="22" name="Oval 21">
            <a:extLst>
              <a:ext uri="{C183D7F6-B498-43B3-948B-1728B52AA6E4}">
                <adec:decorative xmlns:adec="http://schemas.microsoft.com/office/drawing/2017/decorative" val="1"/>
              </a:ext>
            </a:extLst>
          </p:cNvPr>
          <p:cNvSpPr/>
          <p:nvPr/>
        </p:nvSpPr>
        <p:spPr>
          <a:xfrm>
            <a:off x="5267918" y="1519629"/>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23" name="Oval 22">
            <a:extLst>
              <a:ext uri="{C183D7F6-B498-43B3-948B-1728B52AA6E4}">
                <adec:decorative xmlns:adec="http://schemas.microsoft.com/office/drawing/2017/decorative" val="1"/>
              </a:ext>
            </a:extLst>
          </p:cNvPr>
          <p:cNvSpPr/>
          <p:nvPr/>
        </p:nvSpPr>
        <p:spPr>
          <a:xfrm>
            <a:off x="5267918" y="2649060"/>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24" name="Oval 23">
            <a:extLst>
              <a:ext uri="{C183D7F6-B498-43B3-948B-1728B52AA6E4}">
                <adec:decorative xmlns:adec="http://schemas.microsoft.com/office/drawing/2017/decorative" val="1"/>
              </a:ext>
            </a:extLst>
          </p:cNvPr>
          <p:cNvSpPr/>
          <p:nvPr/>
        </p:nvSpPr>
        <p:spPr>
          <a:xfrm>
            <a:off x="5267918" y="3798460"/>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709" dirty="0"/>
              <a:t> </a:t>
            </a:r>
          </a:p>
        </p:txBody>
      </p:sp>
      <p:sp>
        <p:nvSpPr>
          <p:cNvPr id="25" name="Oval 24">
            <a:extLst>
              <a:ext uri="{C183D7F6-B498-43B3-948B-1728B52AA6E4}">
                <adec:decorative xmlns:adec="http://schemas.microsoft.com/office/drawing/2017/decorative" val="1"/>
              </a:ext>
            </a:extLst>
          </p:cNvPr>
          <p:cNvSpPr/>
          <p:nvPr/>
        </p:nvSpPr>
        <p:spPr>
          <a:xfrm>
            <a:off x="5267918" y="4947860"/>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31" name="Oval 30">
            <a:extLst>
              <a:ext uri="{C183D7F6-B498-43B3-948B-1728B52AA6E4}">
                <adec:decorative xmlns:adec="http://schemas.microsoft.com/office/drawing/2017/decorative" val="1"/>
              </a:ext>
            </a:extLst>
          </p:cNvPr>
          <p:cNvSpPr/>
          <p:nvPr/>
        </p:nvSpPr>
        <p:spPr>
          <a:xfrm>
            <a:off x="5279473" y="4949645"/>
            <a:ext cx="885776" cy="885776"/>
          </a:xfrm>
          <a:prstGeom prst="ellipse">
            <a:avLst/>
          </a:prstGeom>
          <a:blipFill dpi="0" rotWithShape="1">
            <a:blip r:embed="rId2"/>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32" name="Rectangle 31"/>
          <p:cNvSpPr/>
          <p:nvPr/>
        </p:nvSpPr>
        <p:spPr>
          <a:xfrm>
            <a:off x="6547706" y="1540547"/>
            <a:ext cx="5287833" cy="326115"/>
          </a:xfrm>
          <a:prstGeom prst="rect">
            <a:avLst/>
          </a:prstGeom>
        </p:spPr>
        <p:txBody>
          <a:bodyPr wrap="square">
            <a:spAutoFit/>
          </a:bodyPr>
          <a:lstStyle/>
          <a:p>
            <a:r>
              <a:rPr lang="en-US" sz="1519" b="1" dirty="0">
                <a:latin typeface="+mj-lt"/>
              </a:rPr>
              <a:t>Get a Taste of College</a:t>
            </a:r>
          </a:p>
        </p:txBody>
      </p:sp>
      <p:sp>
        <p:nvSpPr>
          <p:cNvPr id="41" name="Rectangle 40"/>
          <p:cNvSpPr/>
          <p:nvPr/>
        </p:nvSpPr>
        <p:spPr>
          <a:xfrm>
            <a:off x="6544432" y="1845843"/>
            <a:ext cx="3912081" cy="501419"/>
          </a:xfrm>
          <a:prstGeom prst="rect">
            <a:avLst/>
          </a:prstGeom>
        </p:spPr>
        <p:txBody>
          <a:bodyPr wrap="square">
            <a:spAutoFit/>
          </a:bodyPr>
          <a:lstStyle/>
          <a:p>
            <a:r>
              <a:rPr lang="en-US" sz="1329" dirty="0"/>
              <a:t>Get familiar with college-level work</a:t>
            </a:r>
            <a:r>
              <a:rPr lang="en-US" sz="1329" dirty="0">
                <a:solidFill>
                  <a:srgbClr val="FF0000"/>
                </a:solidFill>
              </a:rPr>
              <a:t>—</a:t>
            </a:r>
            <a:r>
              <a:rPr lang="en-US" sz="1329" dirty="0"/>
              <a:t>and boost your confidence by tackling it.</a:t>
            </a:r>
          </a:p>
        </p:txBody>
      </p:sp>
      <p:sp>
        <p:nvSpPr>
          <p:cNvPr id="42" name="Rectangle 41"/>
          <p:cNvSpPr/>
          <p:nvPr/>
        </p:nvSpPr>
        <p:spPr>
          <a:xfrm>
            <a:off x="6547706" y="2669977"/>
            <a:ext cx="5287833" cy="326115"/>
          </a:xfrm>
          <a:prstGeom prst="rect">
            <a:avLst/>
          </a:prstGeom>
        </p:spPr>
        <p:txBody>
          <a:bodyPr wrap="square">
            <a:spAutoFit/>
          </a:bodyPr>
          <a:lstStyle/>
          <a:p>
            <a:r>
              <a:rPr lang="en-US" sz="1519" b="1" dirty="0">
                <a:latin typeface="+mj-lt"/>
              </a:rPr>
              <a:t>Develop College Skills</a:t>
            </a:r>
          </a:p>
        </p:txBody>
      </p:sp>
      <p:sp>
        <p:nvSpPr>
          <p:cNvPr id="43" name="Rectangle 42"/>
          <p:cNvSpPr/>
          <p:nvPr/>
        </p:nvSpPr>
        <p:spPr>
          <a:xfrm>
            <a:off x="6544432" y="2975274"/>
            <a:ext cx="3912081" cy="705962"/>
          </a:xfrm>
          <a:prstGeom prst="rect">
            <a:avLst/>
          </a:prstGeom>
        </p:spPr>
        <p:txBody>
          <a:bodyPr wrap="square">
            <a:spAutoFit/>
          </a:bodyPr>
          <a:lstStyle/>
          <a:p>
            <a:r>
              <a:rPr lang="en-US" sz="1329" dirty="0"/>
              <a:t>Time management, critical thinking, scholarly writing—AP courses help you hone the skills you’ll need in college and career.</a:t>
            </a:r>
          </a:p>
        </p:txBody>
      </p:sp>
      <p:sp>
        <p:nvSpPr>
          <p:cNvPr id="44" name="Rectangle 43"/>
          <p:cNvSpPr/>
          <p:nvPr/>
        </p:nvSpPr>
        <p:spPr>
          <a:xfrm>
            <a:off x="6547706" y="3824607"/>
            <a:ext cx="5287833" cy="326115"/>
          </a:xfrm>
          <a:prstGeom prst="rect">
            <a:avLst/>
          </a:prstGeom>
        </p:spPr>
        <p:txBody>
          <a:bodyPr wrap="square">
            <a:spAutoFit/>
          </a:bodyPr>
          <a:lstStyle/>
          <a:p>
            <a:r>
              <a:rPr lang="en-US" sz="1519" b="1" dirty="0">
                <a:latin typeface="+mj-lt"/>
              </a:rPr>
              <a:t>Discover Your Passion</a:t>
            </a:r>
          </a:p>
        </p:txBody>
      </p:sp>
      <p:sp>
        <p:nvSpPr>
          <p:cNvPr id="45" name="Rectangle 44"/>
          <p:cNvSpPr/>
          <p:nvPr/>
        </p:nvSpPr>
        <p:spPr>
          <a:xfrm>
            <a:off x="6544432" y="4129903"/>
            <a:ext cx="3912081" cy="501419"/>
          </a:xfrm>
          <a:prstGeom prst="rect">
            <a:avLst/>
          </a:prstGeom>
        </p:spPr>
        <p:txBody>
          <a:bodyPr wrap="square">
            <a:spAutoFit/>
          </a:bodyPr>
          <a:lstStyle/>
          <a:p>
            <a:r>
              <a:rPr lang="en-US" sz="1329" dirty="0"/>
              <a:t>Studying a subject in depth could give you new insights and even put you on the path to a career.</a:t>
            </a:r>
          </a:p>
        </p:txBody>
      </p:sp>
      <p:sp>
        <p:nvSpPr>
          <p:cNvPr id="46" name="Rectangle 45"/>
          <p:cNvSpPr/>
          <p:nvPr/>
        </p:nvSpPr>
        <p:spPr>
          <a:xfrm>
            <a:off x="6547706" y="4954038"/>
            <a:ext cx="5287833" cy="326115"/>
          </a:xfrm>
          <a:prstGeom prst="rect">
            <a:avLst/>
          </a:prstGeom>
        </p:spPr>
        <p:txBody>
          <a:bodyPr wrap="square">
            <a:spAutoFit/>
          </a:bodyPr>
          <a:lstStyle/>
          <a:p>
            <a:r>
              <a:rPr lang="en-US" sz="1519" b="1" dirty="0">
                <a:latin typeface="+mj-lt"/>
              </a:rPr>
              <a:t>Boost GPA &lt;Include this bullet if applicable&gt;</a:t>
            </a:r>
          </a:p>
        </p:txBody>
      </p:sp>
      <p:sp>
        <p:nvSpPr>
          <p:cNvPr id="47" name="Rectangle 46"/>
          <p:cNvSpPr/>
          <p:nvPr/>
        </p:nvSpPr>
        <p:spPr>
          <a:xfrm>
            <a:off x="6544432" y="5259334"/>
            <a:ext cx="4927132" cy="738664"/>
          </a:xfrm>
          <a:prstGeom prst="rect">
            <a:avLst/>
          </a:prstGeom>
        </p:spPr>
        <p:txBody>
          <a:bodyPr wrap="square">
            <a:spAutoFit/>
          </a:bodyPr>
          <a:lstStyle/>
          <a:p>
            <a:r>
              <a:rPr lang="en-US" sz="1400" dirty="0">
                <a:latin typeface="+mn-lt"/>
                <a:ea typeface="MS PGothic" panose="020B0600070205080204" pitchFamily="34" charset="-128"/>
                <a:cs typeface="Times New Roman" panose="02020603050405020304" pitchFamily="18" charset="0"/>
              </a:rPr>
              <a:t>Our school offers a GPA boost to students who</a:t>
            </a:r>
            <a:r>
              <a:rPr lang="en-US" sz="1400" dirty="0">
                <a:solidFill>
                  <a:srgbClr val="FF0000"/>
                </a:solidFill>
                <a:latin typeface="+mn-lt"/>
                <a:ea typeface="MS PGothic" panose="020B0600070205080204" pitchFamily="34" charset="-128"/>
                <a:cs typeface="Times New Roman" panose="02020603050405020304" pitchFamily="18" charset="0"/>
              </a:rPr>
              <a:t> </a:t>
            </a:r>
            <a:r>
              <a:rPr lang="en-US" sz="1400" dirty="0">
                <a:latin typeface="+mn-lt"/>
                <a:ea typeface="MS PGothic" panose="020B0600070205080204" pitchFamily="34" charset="-128"/>
                <a:cs typeface="Times New Roman" panose="02020603050405020304" pitchFamily="18" charset="0"/>
              </a:rPr>
              <a:t>take AP courses and/or exams. This helps students stand out on college applications and stay motivated to take AP courses.</a:t>
            </a:r>
            <a:endParaRPr lang="en-US" sz="1329" dirty="0"/>
          </a:p>
        </p:txBody>
      </p:sp>
      <p:grpSp>
        <p:nvGrpSpPr>
          <p:cNvPr id="33" name="Group 32">
            <a:extLst>
              <a:ext uri="{FF2B5EF4-FFF2-40B4-BE49-F238E27FC236}">
                <a16:creationId xmlns:a16="http://schemas.microsoft.com/office/drawing/2014/main" id="{6536CCEB-90C4-4B3D-B65D-0974CB4A65F0}"/>
              </a:ext>
              <a:ext uri="{C183D7F6-B498-43B3-948B-1728B52AA6E4}">
                <adec:decorative xmlns:adec="http://schemas.microsoft.com/office/drawing/2017/decorative" val="1"/>
              </a:ext>
            </a:extLst>
          </p:cNvPr>
          <p:cNvGrpSpPr/>
          <p:nvPr/>
        </p:nvGrpSpPr>
        <p:grpSpPr>
          <a:xfrm>
            <a:off x="5279473" y="1514302"/>
            <a:ext cx="886968" cy="886968"/>
            <a:chOff x="9609099" y="4932776"/>
            <a:chExt cx="736209" cy="733825"/>
          </a:xfrm>
        </p:grpSpPr>
        <p:sp>
          <p:nvSpPr>
            <p:cNvPr id="34" name="Oval 33">
              <a:extLst>
                <a:ext uri="{FF2B5EF4-FFF2-40B4-BE49-F238E27FC236}">
                  <a16:creationId xmlns:a16="http://schemas.microsoft.com/office/drawing/2014/main" id="{F56198E9-09CD-4524-847B-0A480D2D3582}"/>
                </a:ext>
              </a:extLst>
            </p:cNvPr>
            <p:cNvSpPr/>
            <p:nvPr/>
          </p:nvSpPr>
          <p:spPr>
            <a:xfrm>
              <a:off x="9613572"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35" name="Picture 34">
              <a:extLst>
                <a:ext uri="{FF2B5EF4-FFF2-40B4-BE49-F238E27FC236}">
                  <a16:creationId xmlns:a16="http://schemas.microsoft.com/office/drawing/2014/main" id="{8A56A5D3-1C28-49BE-A9F5-6CC315A6C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099" y="4932776"/>
              <a:ext cx="736209" cy="731520"/>
            </a:xfrm>
            <a:prstGeom prst="rect">
              <a:avLst/>
            </a:prstGeom>
          </p:spPr>
        </p:pic>
      </p:grpSp>
      <p:grpSp>
        <p:nvGrpSpPr>
          <p:cNvPr id="36" name="Group 35">
            <a:extLst>
              <a:ext uri="{FF2B5EF4-FFF2-40B4-BE49-F238E27FC236}">
                <a16:creationId xmlns:a16="http://schemas.microsoft.com/office/drawing/2014/main" id="{75CE6556-C039-42B4-AE67-7EBB50A2E8DB}"/>
              </a:ext>
              <a:ext uri="{C183D7F6-B498-43B3-948B-1728B52AA6E4}">
                <adec:decorative xmlns:adec="http://schemas.microsoft.com/office/drawing/2017/decorative" val="1"/>
              </a:ext>
            </a:extLst>
          </p:cNvPr>
          <p:cNvGrpSpPr/>
          <p:nvPr/>
        </p:nvGrpSpPr>
        <p:grpSpPr>
          <a:xfrm>
            <a:off x="5266726" y="2643558"/>
            <a:ext cx="886968" cy="886968"/>
            <a:chOff x="4708477" y="4932776"/>
            <a:chExt cx="738945" cy="733825"/>
          </a:xfrm>
        </p:grpSpPr>
        <p:sp>
          <p:nvSpPr>
            <p:cNvPr id="37" name="Oval 36">
              <a:extLst>
                <a:ext uri="{FF2B5EF4-FFF2-40B4-BE49-F238E27FC236}">
                  <a16:creationId xmlns:a16="http://schemas.microsoft.com/office/drawing/2014/main" id="{3C99A942-CC99-4410-AAE7-C012CCFC2567}"/>
                </a:ext>
              </a:extLst>
            </p:cNvPr>
            <p:cNvSpPr/>
            <p:nvPr/>
          </p:nvSpPr>
          <p:spPr>
            <a:xfrm>
              <a:off x="4708477"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38" name="Picture 37">
              <a:extLst>
                <a:ext uri="{FF2B5EF4-FFF2-40B4-BE49-F238E27FC236}">
                  <a16:creationId xmlns:a16="http://schemas.microsoft.com/office/drawing/2014/main" id="{312BFA85-177F-4E42-A9FC-04301AB4B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213" y="4932776"/>
              <a:ext cx="736209" cy="731520"/>
            </a:xfrm>
            <a:prstGeom prst="rect">
              <a:avLst/>
            </a:prstGeom>
          </p:spPr>
        </p:pic>
      </p:grpSp>
      <p:grpSp>
        <p:nvGrpSpPr>
          <p:cNvPr id="39" name="Group 38">
            <a:extLst>
              <a:ext uri="{FF2B5EF4-FFF2-40B4-BE49-F238E27FC236}">
                <a16:creationId xmlns:a16="http://schemas.microsoft.com/office/drawing/2014/main" id="{9EF47DB2-4D21-483E-9CB5-10C6D7BAF8C5}"/>
              </a:ext>
              <a:ext uri="{C183D7F6-B498-43B3-948B-1728B52AA6E4}">
                <adec:decorative xmlns:adec="http://schemas.microsoft.com/office/drawing/2017/decorative" val="1"/>
              </a:ext>
            </a:extLst>
          </p:cNvPr>
          <p:cNvGrpSpPr/>
          <p:nvPr/>
        </p:nvGrpSpPr>
        <p:grpSpPr>
          <a:xfrm>
            <a:off x="5279473" y="3791364"/>
            <a:ext cx="886968" cy="886968"/>
            <a:chOff x="1774912" y="2754626"/>
            <a:chExt cx="731520" cy="732836"/>
          </a:xfrm>
        </p:grpSpPr>
        <p:sp>
          <p:nvSpPr>
            <p:cNvPr id="40" name="Oval 39">
              <a:extLst>
                <a:ext uri="{FF2B5EF4-FFF2-40B4-BE49-F238E27FC236}">
                  <a16:creationId xmlns:a16="http://schemas.microsoft.com/office/drawing/2014/main" id="{4591D94F-F32F-48B5-9E57-C683EAE72668}"/>
                </a:ext>
              </a:extLst>
            </p:cNvPr>
            <p:cNvSpPr/>
            <p:nvPr/>
          </p:nvSpPr>
          <p:spPr>
            <a:xfrm>
              <a:off x="1774912" y="27559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48" name="Picture 47">
              <a:extLst>
                <a:ext uri="{FF2B5EF4-FFF2-40B4-BE49-F238E27FC236}">
                  <a16:creationId xmlns:a16="http://schemas.microsoft.com/office/drawing/2014/main" id="{7460B3C5-F944-420A-B954-2EA24398BF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568" y="2754626"/>
              <a:ext cx="726861" cy="731520"/>
            </a:xfrm>
            <a:prstGeom prst="rect">
              <a:avLst/>
            </a:prstGeom>
          </p:spPr>
        </p:pic>
      </p:grpSp>
    </p:spTree>
    <p:extLst>
      <p:ext uri="{BB962C8B-B14F-4D97-AF65-F5344CB8AC3E}">
        <p14:creationId xmlns:p14="http://schemas.microsoft.com/office/powerpoint/2010/main" val="415324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Edge in College</a:t>
            </a:r>
          </a:p>
        </p:txBody>
      </p:sp>
      <p:sp>
        <p:nvSpPr>
          <p:cNvPr id="26" name="Rectangle 25"/>
          <p:cNvSpPr/>
          <p:nvPr/>
        </p:nvSpPr>
        <p:spPr>
          <a:xfrm>
            <a:off x="356460" y="1543076"/>
            <a:ext cx="4103264" cy="923330"/>
          </a:xfrm>
          <a:prstGeom prst="rect">
            <a:avLst/>
          </a:prstGeom>
        </p:spPr>
        <p:txBody>
          <a:bodyPr wrap="square" lIns="0">
            <a:spAutoFit/>
          </a:bodyPr>
          <a:lstStyle/>
          <a:p>
            <a:r>
              <a:rPr lang="en-US" dirty="0">
                <a:latin typeface="+mj-lt"/>
              </a:rPr>
              <a:t>Taking AP courses in high school could give you an advantage in college.</a:t>
            </a:r>
          </a:p>
        </p:txBody>
      </p:sp>
      <p:sp>
        <p:nvSpPr>
          <p:cNvPr id="22" name="Oval 21">
            <a:extLst>
              <a:ext uri="{C183D7F6-B498-43B3-948B-1728B52AA6E4}">
                <adec:decorative xmlns:adec="http://schemas.microsoft.com/office/drawing/2017/decorative" val="1"/>
              </a:ext>
            </a:extLst>
          </p:cNvPr>
          <p:cNvSpPr/>
          <p:nvPr/>
        </p:nvSpPr>
        <p:spPr>
          <a:xfrm>
            <a:off x="5267918" y="1543075"/>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23" name="Oval 22">
            <a:extLst>
              <a:ext uri="{C183D7F6-B498-43B3-948B-1728B52AA6E4}">
                <adec:decorative xmlns:adec="http://schemas.microsoft.com/office/drawing/2017/decorative" val="1"/>
              </a:ext>
            </a:extLst>
          </p:cNvPr>
          <p:cNvSpPr/>
          <p:nvPr/>
        </p:nvSpPr>
        <p:spPr>
          <a:xfrm>
            <a:off x="5267918" y="2672506"/>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24" name="Oval 23">
            <a:extLst>
              <a:ext uri="{C183D7F6-B498-43B3-948B-1728B52AA6E4}">
                <adec:decorative xmlns:adec="http://schemas.microsoft.com/office/drawing/2017/decorative" val="1"/>
              </a:ext>
            </a:extLst>
          </p:cNvPr>
          <p:cNvSpPr/>
          <p:nvPr/>
        </p:nvSpPr>
        <p:spPr>
          <a:xfrm>
            <a:off x="5267918" y="3821906"/>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709" dirty="0"/>
              <a:t> </a:t>
            </a:r>
          </a:p>
        </p:txBody>
      </p:sp>
      <p:sp>
        <p:nvSpPr>
          <p:cNvPr id="25" name="Oval 24">
            <a:extLst>
              <a:ext uri="{C183D7F6-B498-43B3-948B-1728B52AA6E4}">
                <adec:decorative xmlns:adec="http://schemas.microsoft.com/office/drawing/2017/decorative" val="1"/>
              </a:ext>
            </a:extLst>
          </p:cNvPr>
          <p:cNvSpPr/>
          <p:nvPr/>
        </p:nvSpPr>
        <p:spPr>
          <a:xfrm>
            <a:off x="5267918" y="4971306"/>
            <a:ext cx="885776" cy="885776"/>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32" name="Rectangle 31"/>
          <p:cNvSpPr/>
          <p:nvPr/>
        </p:nvSpPr>
        <p:spPr>
          <a:xfrm>
            <a:off x="6547706" y="1563993"/>
            <a:ext cx="5287833" cy="326115"/>
          </a:xfrm>
          <a:prstGeom prst="rect">
            <a:avLst/>
          </a:prstGeom>
        </p:spPr>
        <p:txBody>
          <a:bodyPr wrap="square">
            <a:spAutoFit/>
          </a:bodyPr>
          <a:lstStyle/>
          <a:p>
            <a:r>
              <a:rPr lang="en-US" sz="1519" b="1" dirty="0">
                <a:latin typeface="+mj-lt"/>
              </a:rPr>
              <a:t>Earn College Credit</a:t>
            </a:r>
          </a:p>
        </p:txBody>
      </p:sp>
      <p:sp>
        <p:nvSpPr>
          <p:cNvPr id="41" name="Rectangle 40"/>
          <p:cNvSpPr/>
          <p:nvPr/>
        </p:nvSpPr>
        <p:spPr>
          <a:xfrm>
            <a:off x="6544432" y="1869289"/>
            <a:ext cx="3912081" cy="501419"/>
          </a:xfrm>
          <a:prstGeom prst="rect">
            <a:avLst/>
          </a:prstGeom>
        </p:spPr>
        <p:txBody>
          <a:bodyPr wrap="square">
            <a:spAutoFit/>
          </a:bodyPr>
          <a:lstStyle/>
          <a:p>
            <a:r>
              <a:rPr lang="en-US" sz="1329" dirty="0"/>
              <a:t>Your AP score could earn you college credits before you even set foot on campus.</a:t>
            </a:r>
          </a:p>
        </p:txBody>
      </p:sp>
      <p:sp>
        <p:nvSpPr>
          <p:cNvPr id="42" name="Rectangle 41"/>
          <p:cNvSpPr/>
          <p:nvPr/>
        </p:nvSpPr>
        <p:spPr>
          <a:xfrm>
            <a:off x="6547706" y="2693423"/>
            <a:ext cx="5287833" cy="326115"/>
          </a:xfrm>
          <a:prstGeom prst="rect">
            <a:avLst/>
          </a:prstGeom>
        </p:spPr>
        <p:txBody>
          <a:bodyPr wrap="square">
            <a:spAutoFit/>
          </a:bodyPr>
          <a:lstStyle/>
          <a:p>
            <a:r>
              <a:rPr lang="en-US" sz="1519" b="1" dirty="0">
                <a:latin typeface="+mj-lt"/>
              </a:rPr>
              <a:t>Stand Out to Colleges</a:t>
            </a:r>
          </a:p>
        </p:txBody>
      </p:sp>
      <p:sp>
        <p:nvSpPr>
          <p:cNvPr id="43" name="Rectangle 42"/>
          <p:cNvSpPr/>
          <p:nvPr/>
        </p:nvSpPr>
        <p:spPr>
          <a:xfrm>
            <a:off x="6544432" y="2998720"/>
            <a:ext cx="3912081" cy="501419"/>
          </a:xfrm>
          <a:prstGeom prst="rect">
            <a:avLst/>
          </a:prstGeom>
        </p:spPr>
        <p:txBody>
          <a:bodyPr wrap="square">
            <a:spAutoFit/>
          </a:bodyPr>
          <a:lstStyle/>
          <a:p>
            <a:r>
              <a:rPr lang="en-US" sz="1329" dirty="0"/>
              <a:t>AP on your high school transcript shows colleges you’ve tackled college-level work.</a:t>
            </a:r>
          </a:p>
        </p:txBody>
      </p:sp>
      <p:sp>
        <p:nvSpPr>
          <p:cNvPr id="44" name="Rectangle 43"/>
          <p:cNvSpPr/>
          <p:nvPr/>
        </p:nvSpPr>
        <p:spPr>
          <a:xfrm>
            <a:off x="6547706" y="3848053"/>
            <a:ext cx="5287833" cy="326115"/>
          </a:xfrm>
          <a:prstGeom prst="rect">
            <a:avLst/>
          </a:prstGeom>
        </p:spPr>
        <p:txBody>
          <a:bodyPr wrap="square">
            <a:spAutoFit/>
          </a:bodyPr>
          <a:lstStyle/>
          <a:p>
            <a:r>
              <a:rPr lang="en-US" sz="1519" b="1" dirty="0">
                <a:latin typeface="+mj-lt"/>
              </a:rPr>
              <a:t>Earn Placement in Advanced or Honors Courses</a:t>
            </a:r>
          </a:p>
        </p:txBody>
      </p:sp>
      <p:sp>
        <p:nvSpPr>
          <p:cNvPr id="45" name="Rectangle 44"/>
          <p:cNvSpPr/>
          <p:nvPr/>
        </p:nvSpPr>
        <p:spPr>
          <a:xfrm>
            <a:off x="6544432" y="4153349"/>
            <a:ext cx="3912081" cy="501419"/>
          </a:xfrm>
          <a:prstGeom prst="rect">
            <a:avLst/>
          </a:prstGeom>
        </p:spPr>
        <p:txBody>
          <a:bodyPr wrap="square">
            <a:spAutoFit/>
          </a:bodyPr>
          <a:lstStyle/>
          <a:p>
            <a:r>
              <a:rPr lang="en-US" sz="1329" dirty="0"/>
              <a:t>Your AP score can let you skip introductory courses in college.</a:t>
            </a:r>
          </a:p>
        </p:txBody>
      </p:sp>
      <p:sp>
        <p:nvSpPr>
          <p:cNvPr id="46" name="Rectangle 45"/>
          <p:cNvSpPr/>
          <p:nvPr/>
        </p:nvSpPr>
        <p:spPr>
          <a:xfrm>
            <a:off x="6547706" y="4977484"/>
            <a:ext cx="5287833" cy="326115"/>
          </a:xfrm>
          <a:prstGeom prst="rect">
            <a:avLst/>
          </a:prstGeom>
        </p:spPr>
        <p:txBody>
          <a:bodyPr wrap="square">
            <a:spAutoFit/>
          </a:bodyPr>
          <a:lstStyle/>
          <a:p>
            <a:r>
              <a:rPr lang="en-US" sz="1519" b="1" dirty="0">
                <a:latin typeface="+mj-lt"/>
              </a:rPr>
              <a:t>Save Money and Time</a:t>
            </a:r>
          </a:p>
        </p:txBody>
      </p:sp>
      <p:sp>
        <p:nvSpPr>
          <p:cNvPr id="47" name="Rectangle 46"/>
          <p:cNvSpPr/>
          <p:nvPr/>
        </p:nvSpPr>
        <p:spPr>
          <a:xfrm>
            <a:off x="6544432" y="5282780"/>
            <a:ext cx="3912081" cy="501419"/>
          </a:xfrm>
          <a:prstGeom prst="rect">
            <a:avLst/>
          </a:prstGeom>
        </p:spPr>
        <p:txBody>
          <a:bodyPr wrap="square">
            <a:spAutoFit/>
          </a:bodyPr>
          <a:lstStyle/>
          <a:p>
            <a:r>
              <a:rPr lang="en-US" sz="1329" dirty="0"/>
              <a:t>Earning credit or placement can free up time on your schedule or even let you graduate early.</a:t>
            </a:r>
          </a:p>
        </p:txBody>
      </p:sp>
      <p:grpSp>
        <p:nvGrpSpPr>
          <p:cNvPr id="29" name="Group 28">
            <a:extLst>
              <a:ext uri="{FF2B5EF4-FFF2-40B4-BE49-F238E27FC236}">
                <a16:creationId xmlns:a16="http://schemas.microsoft.com/office/drawing/2014/main" id="{3B90CB35-B332-49DE-AF87-C8BCB75C4071}"/>
              </a:ext>
              <a:ext uri="{C183D7F6-B498-43B3-948B-1728B52AA6E4}">
                <adec:decorative xmlns:adec="http://schemas.microsoft.com/office/drawing/2017/decorative" val="1"/>
              </a:ext>
            </a:extLst>
          </p:cNvPr>
          <p:cNvGrpSpPr/>
          <p:nvPr/>
        </p:nvGrpSpPr>
        <p:grpSpPr>
          <a:xfrm>
            <a:off x="5266726" y="1543075"/>
            <a:ext cx="886968" cy="886968"/>
            <a:chOff x="10598717" y="1878092"/>
            <a:chExt cx="732932" cy="734949"/>
          </a:xfrm>
        </p:grpSpPr>
        <p:sp>
          <p:nvSpPr>
            <p:cNvPr id="30" name="Oval 29">
              <a:extLst>
                <a:ext uri="{FF2B5EF4-FFF2-40B4-BE49-F238E27FC236}">
                  <a16:creationId xmlns:a16="http://schemas.microsoft.com/office/drawing/2014/main" id="{AC932962-3E15-4ECF-B163-BED62976F1B8}"/>
                </a:ext>
              </a:extLst>
            </p:cNvPr>
            <p:cNvSpPr/>
            <p:nvPr/>
          </p:nvSpPr>
          <p:spPr>
            <a:xfrm>
              <a:off x="10598717" y="188152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49" name="Picture 48">
              <a:extLst>
                <a:ext uri="{FF2B5EF4-FFF2-40B4-BE49-F238E27FC236}">
                  <a16:creationId xmlns:a16="http://schemas.microsoft.com/office/drawing/2014/main" id="{717060AE-3E7A-4C2B-B433-EFB100733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129" y="1878092"/>
              <a:ext cx="731520" cy="726861"/>
            </a:xfrm>
            <a:prstGeom prst="rect">
              <a:avLst/>
            </a:prstGeom>
          </p:spPr>
        </p:pic>
      </p:grpSp>
      <p:grpSp>
        <p:nvGrpSpPr>
          <p:cNvPr id="50" name="Group 49">
            <a:extLst>
              <a:ext uri="{FF2B5EF4-FFF2-40B4-BE49-F238E27FC236}">
                <a16:creationId xmlns:a16="http://schemas.microsoft.com/office/drawing/2014/main" id="{B0A6DBE8-D236-4FD8-AFF9-9BA783A882D1}"/>
              </a:ext>
              <a:ext uri="{C183D7F6-B498-43B3-948B-1728B52AA6E4}">
                <adec:decorative xmlns:adec="http://schemas.microsoft.com/office/drawing/2017/decorative" val="1"/>
              </a:ext>
            </a:extLst>
          </p:cNvPr>
          <p:cNvGrpSpPr/>
          <p:nvPr/>
        </p:nvGrpSpPr>
        <p:grpSpPr>
          <a:xfrm>
            <a:off x="5265017" y="2681298"/>
            <a:ext cx="886968" cy="886968"/>
            <a:chOff x="3745202" y="4575025"/>
            <a:chExt cx="739248" cy="735631"/>
          </a:xfrm>
        </p:grpSpPr>
        <p:sp>
          <p:nvSpPr>
            <p:cNvPr id="51" name="Oval 50">
              <a:extLst>
                <a:ext uri="{FF2B5EF4-FFF2-40B4-BE49-F238E27FC236}">
                  <a16:creationId xmlns:a16="http://schemas.microsoft.com/office/drawing/2014/main" id="{9A831168-7D90-4329-8845-471FA361088E}"/>
                </a:ext>
              </a:extLst>
            </p:cNvPr>
            <p:cNvSpPr/>
            <p:nvPr/>
          </p:nvSpPr>
          <p:spPr>
            <a:xfrm>
              <a:off x="3745202" y="4575025"/>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52" name="Picture 51">
              <a:extLst>
                <a:ext uri="{FF2B5EF4-FFF2-40B4-BE49-F238E27FC236}">
                  <a16:creationId xmlns:a16="http://schemas.microsoft.com/office/drawing/2014/main" id="{D7B6B43B-D032-4D33-86B7-C0224449B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241" y="4579136"/>
              <a:ext cx="736209" cy="731520"/>
            </a:xfrm>
            <a:prstGeom prst="rect">
              <a:avLst/>
            </a:prstGeom>
          </p:spPr>
        </p:pic>
      </p:grpSp>
      <p:grpSp>
        <p:nvGrpSpPr>
          <p:cNvPr id="53" name="Group 52">
            <a:extLst>
              <a:ext uri="{FF2B5EF4-FFF2-40B4-BE49-F238E27FC236}">
                <a16:creationId xmlns:a16="http://schemas.microsoft.com/office/drawing/2014/main" id="{8963239E-EDD8-46A9-BEFC-891426ADBFE6}"/>
              </a:ext>
              <a:ext uri="{C183D7F6-B498-43B3-948B-1728B52AA6E4}">
                <adec:decorative xmlns:adec="http://schemas.microsoft.com/office/drawing/2017/decorative" val="1"/>
              </a:ext>
            </a:extLst>
          </p:cNvPr>
          <p:cNvGrpSpPr/>
          <p:nvPr/>
        </p:nvGrpSpPr>
        <p:grpSpPr>
          <a:xfrm>
            <a:off x="5265017" y="3831890"/>
            <a:ext cx="886968" cy="886968"/>
            <a:chOff x="9609099" y="2611162"/>
            <a:chExt cx="736209" cy="732836"/>
          </a:xfrm>
        </p:grpSpPr>
        <p:sp>
          <p:nvSpPr>
            <p:cNvPr id="54" name="Oval 53">
              <a:extLst>
                <a:ext uri="{FF2B5EF4-FFF2-40B4-BE49-F238E27FC236}">
                  <a16:creationId xmlns:a16="http://schemas.microsoft.com/office/drawing/2014/main" id="{CB26C1BB-02C2-4F3B-9CDC-C7D8E3F29D8B}"/>
                </a:ext>
              </a:extLst>
            </p:cNvPr>
            <p:cNvSpPr/>
            <p:nvPr/>
          </p:nvSpPr>
          <p:spPr>
            <a:xfrm>
              <a:off x="9613572" y="261247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55" name="Picture 54">
              <a:extLst>
                <a:ext uri="{FF2B5EF4-FFF2-40B4-BE49-F238E27FC236}">
                  <a16:creationId xmlns:a16="http://schemas.microsoft.com/office/drawing/2014/main" id="{A6A54D2A-3288-46F9-811D-182A9BA11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9099" y="2611162"/>
              <a:ext cx="736209" cy="731520"/>
            </a:xfrm>
            <a:prstGeom prst="rect">
              <a:avLst/>
            </a:prstGeom>
          </p:spPr>
        </p:pic>
      </p:grpSp>
      <p:grpSp>
        <p:nvGrpSpPr>
          <p:cNvPr id="56" name="Group 55">
            <a:extLst>
              <a:ext uri="{FF2B5EF4-FFF2-40B4-BE49-F238E27FC236}">
                <a16:creationId xmlns:a16="http://schemas.microsoft.com/office/drawing/2014/main" id="{EEAAB456-24D8-4E29-93FB-27437A917A79}"/>
              </a:ext>
              <a:ext uri="{C183D7F6-B498-43B3-948B-1728B52AA6E4}">
                <adec:decorative xmlns:adec="http://schemas.microsoft.com/office/drawing/2017/decorative" val="1"/>
              </a:ext>
            </a:extLst>
          </p:cNvPr>
          <p:cNvGrpSpPr/>
          <p:nvPr/>
        </p:nvGrpSpPr>
        <p:grpSpPr>
          <a:xfrm>
            <a:off x="5279474" y="4985846"/>
            <a:ext cx="886968" cy="886968"/>
            <a:chOff x="10598717" y="2611162"/>
            <a:chExt cx="737621" cy="732836"/>
          </a:xfrm>
        </p:grpSpPr>
        <p:sp>
          <p:nvSpPr>
            <p:cNvPr id="57" name="Oval 56">
              <a:extLst>
                <a:ext uri="{FF2B5EF4-FFF2-40B4-BE49-F238E27FC236}">
                  <a16:creationId xmlns:a16="http://schemas.microsoft.com/office/drawing/2014/main" id="{67A76B0E-5CD6-471C-9394-DD8EF312AE98}"/>
                </a:ext>
              </a:extLst>
            </p:cNvPr>
            <p:cNvSpPr/>
            <p:nvPr/>
          </p:nvSpPr>
          <p:spPr>
            <a:xfrm>
              <a:off x="10598717" y="261247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58" name="Picture 57">
              <a:extLst>
                <a:ext uri="{FF2B5EF4-FFF2-40B4-BE49-F238E27FC236}">
                  <a16:creationId xmlns:a16="http://schemas.microsoft.com/office/drawing/2014/main" id="{D1C663B7-2683-411E-80D9-04D82B4AE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0129" y="2611162"/>
              <a:ext cx="736209" cy="731520"/>
            </a:xfrm>
            <a:prstGeom prst="rect">
              <a:avLst/>
            </a:prstGeom>
          </p:spPr>
        </p:pic>
      </p:grpSp>
    </p:spTree>
    <p:extLst>
      <p:ext uri="{BB962C8B-B14F-4D97-AF65-F5344CB8AC3E}">
        <p14:creationId xmlns:p14="http://schemas.microsoft.com/office/powerpoint/2010/main" val="296103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D034B7-F8B1-854B-BA50-79A2657915EA}"/>
              </a:ext>
            </a:extLst>
          </p:cNvPr>
          <p:cNvSpPr/>
          <p:nvPr/>
        </p:nvSpPr>
        <p:spPr>
          <a:xfrm>
            <a:off x="7935378" y="1613415"/>
            <a:ext cx="3880256" cy="4530573"/>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868131">
              <a:defRPr/>
            </a:pPr>
            <a:endParaRPr lang="en-US" sz="1899" b="1" dirty="0">
              <a:solidFill>
                <a:srgbClr val="FFFFFF"/>
              </a:solidFill>
              <a:latin typeface="Roboto Slab"/>
            </a:endParaRPr>
          </a:p>
        </p:txBody>
      </p:sp>
      <p:sp>
        <p:nvSpPr>
          <p:cNvPr id="10" name="Rectangle 9">
            <a:extLst>
              <a:ext uri="{FF2B5EF4-FFF2-40B4-BE49-F238E27FC236}">
                <a16:creationId xmlns:a16="http://schemas.microsoft.com/office/drawing/2014/main" id="{F78D6167-DF8E-CB46-8C1F-7BB8B17DE381}"/>
              </a:ext>
            </a:extLst>
          </p:cNvPr>
          <p:cNvSpPr/>
          <p:nvPr/>
        </p:nvSpPr>
        <p:spPr>
          <a:xfrm>
            <a:off x="475863" y="1649804"/>
            <a:ext cx="7345132" cy="4530574"/>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868131">
              <a:defRPr/>
            </a:pPr>
            <a:endParaRPr lang="en-US" sz="1899" b="1" dirty="0">
              <a:solidFill>
                <a:srgbClr val="FFFFFF"/>
              </a:solidFill>
              <a:latin typeface="Roboto Slab"/>
            </a:endParaRPr>
          </a:p>
        </p:txBody>
      </p:sp>
      <p:sp>
        <p:nvSpPr>
          <p:cNvPr id="5" name="Title 4">
            <a:extLst>
              <a:ext uri="{FF2B5EF4-FFF2-40B4-BE49-F238E27FC236}">
                <a16:creationId xmlns:a16="http://schemas.microsoft.com/office/drawing/2014/main" id="{A848873E-08E0-2D45-86B7-8C05DF97ED5C}"/>
              </a:ext>
            </a:extLst>
          </p:cNvPr>
          <p:cNvSpPr>
            <a:spLocks noGrp="1"/>
          </p:cNvSpPr>
          <p:nvPr>
            <p:ph type="title"/>
          </p:nvPr>
        </p:nvSpPr>
        <p:spPr/>
        <p:txBody>
          <a:bodyPr/>
          <a:lstStyle/>
          <a:p>
            <a:r>
              <a:rPr lang="en-US" dirty="0">
                <a:latin typeface="Arial"/>
                <a:cs typeface="Arial"/>
              </a:rPr>
              <a:t>New Findings on the AP Experience</a:t>
            </a:r>
            <a:r>
              <a:rPr lang="en-US" dirty="0">
                <a:solidFill>
                  <a:srgbClr val="FF0000"/>
                </a:solidFill>
                <a:latin typeface="Arial"/>
                <a:cs typeface="Arial"/>
              </a:rPr>
              <a:t> </a:t>
            </a:r>
            <a:endParaRPr lang="en-US" dirty="0">
              <a:solidFill>
                <a:srgbClr val="FF0000"/>
              </a:solidFill>
            </a:endParaRPr>
          </a:p>
        </p:txBody>
      </p:sp>
      <p:sp>
        <p:nvSpPr>
          <p:cNvPr id="2" name="Subtitle 1">
            <a:extLst>
              <a:ext uri="{FF2B5EF4-FFF2-40B4-BE49-F238E27FC236}">
                <a16:creationId xmlns:a16="http://schemas.microsoft.com/office/drawing/2014/main" id="{099933F5-E3A5-5049-B72E-E750BB67956B}"/>
              </a:ext>
            </a:extLst>
          </p:cNvPr>
          <p:cNvSpPr>
            <a:spLocks noGrp="1"/>
          </p:cNvSpPr>
          <p:nvPr>
            <p:ph type="subTitle" idx="1"/>
          </p:nvPr>
        </p:nvSpPr>
        <p:spPr/>
        <p:txBody>
          <a:bodyPr/>
          <a:lstStyle/>
          <a:p>
            <a:r>
              <a:rPr lang="en-US" dirty="0">
                <a:latin typeface="Arial"/>
                <a:cs typeface="Arial"/>
              </a:rPr>
              <a:t>Regardless of the score, completing an AP Exam has benefits.</a:t>
            </a:r>
          </a:p>
        </p:txBody>
      </p:sp>
      <p:sp>
        <p:nvSpPr>
          <p:cNvPr id="9" name="Text Placeholder 4">
            <a:extLst>
              <a:ext uri="{FF2B5EF4-FFF2-40B4-BE49-F238E27FC236}">
                <a16:creationId xmlns:a16="http://schemas.microsoft.com/office/drawing/2014/main" id="{44FE8C83-450A-B548-8989-92E31A4EFE24}"/>
              </a:ext>
            </a:extLst>
          </p:cNvPr>
          <p:cNvSpPr txBox="1">
            <a:spLocks/>
          </p:cNvSpPr>
          <p:nvPr/>
        </p:nvSpPr>
        <p:spPr>
          <a:xfrm>
            <a:off x="8147400" y="4787677"/>
            <a:ext cx="3451520" cy="1015715"/>
          </a:xfrm>
          <a:prstGeom prst="rect">
            <a:avLst/>
          </a:prstGeom>
        </p:spPr>
        <p:txBody>
          <a:bodyPr vert="horz" lIns="0" tIns="0" rIns="0" bIns="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nSpc>
                <a:spcPct val="110000"/>
              </a:lnSpc>
              <a:spcBef>
                <a:spcPts val="0"/>
              </a:spcBef>
              <a:buNone/>
            </a:pPr>
            <a:r>
              <a:rPr lang="en-US" sz="1519" dirty="0">
                <a:latin typeface="Arial" panose="020B0604020202020204" pitchFamily="34" charset="0"/>
                <a:ea typeface="+mn-lt"/>
                <a:cs typeface="Arial" panose="020B0604020202020204" pitchFamily="34" charset="0"/>
              </a:rPr>
              <a:t>Many students who first earn an AP Exam score of 1 or 2 will then earn </a:t>
            </a:r>
            <a:br>
              <a:rPr lang="en-US" sz="1519" dirty="0">
                <a:latin typeface="Arial" panose="020B0604020202020204" pitchFamily="34" charset="0"/>
                <a:ea typeface="+mn-lt"/>
                <a:cs typeface="Arial" panose="020B0604020202020204" pitchFamily="34" charset="0"/>
              </a:rPr>
            </a:br>
            <a:r>
              <a:rPr lang="en-US" sz="1519" dirty="0">
                <a:latin typeface="Arial" panose="020B0604020202020204" pitchFamily="34" charset="0"/>
                <a:ea typeface="+mn-lt"/>
                <a:cs typeface="Arial" panose="020B0604020202020204" pitchFamily="34" charset="0"/>
              </a:rPr>
              <a:t>a higher score on the subsequent AP Exams they take.</a:t>
            </a:r>
            <a:endParaRPr lang="en-US" sz="1519" dirty="0">
              <a:latin typeface="Arial" panose="020B0604020202020204" pitchFamily="34" charset="0"/>
              <a:ea typeface="Roboto"/>
              <a:cs typeface="Arial" panose="020B0604020202020204" pitchFamily="34" charset="0"/>
            </a:endParaRPr>
          </a:p>
        </p:txBody>
      </p:sp>
      <p:sp>
        <p:nvSpPr>
          <p:cNvPr id="16" name="Text Placeholder 4">
            <a:extLst>
              <a:ext uri="{FF2B5EF4-FFF2-40B4-BE49-F238E27FC236}">
                <a16:creationId xmlns:a16="http://schemas.microsoft.com/office/drawing/2014/main" id="{D0B5F29B-C46D-7340-B5E1-5F804E7B44FD}"/>
              </a:ext>
            </a:extLst>
          </p:cNvPr>
          <p:cNvSpPr txBox="1">
            <a:spLocks/>
          </p:cNvSpPr>
          <p:nvPr/>
        </p:nvSpPr>
        <p:spPr>
          <a:xfrm>
            <a:off x="697381" y="4787676"/>
            <a:ext cx="6902096" cy="1016502"/>
          </a:xfrm>
          <a:prstGeom prst="rect">
            <a:avLst/>
          </a:prstGeom>
        </p:spPr>
        <p:txBody>
          <a:bodyPr vert="horz" lIns="0" tIns="0" rIns="0" bIns="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nSpc>
                <a:spcPct val="110000"/>
              </a:lnSpc>
              <a:spcBef>
                <a:spcPts val="0"/>
              </a:spcBef>
              <a:buSzPct val="80000"/>
              <a:buNone/>
            </a:pPr>
            <a:r>
              <a:rPr lang="en-US" sz="1519" dirty="0">
                <a:latin typeface="Arial"/>
                <a:ea typeface="+mn-lt"/>
                <a:cs typeface="Arial"/>
              </a:rPr>
              <a:t>AP students, including those with average scores of 1 or 2, are more likely to enroll in a four-year college compared to academically similar students who did not take AP in high school.</a:t>
            </a:r>
          </a:p>
          <a:p>
            <a:pPr marL="0" indent="0">
              <a:lnSpc>
                <a:spcPct val="110000"/>
              </a:lnSpc>
              <a:spcBef>
                <a:spcPts val="0"/>
              </a:spcBef>
              <a:buSzPct val="80000"/>
              <a:buNone/>
            </a:pPr>
            <a:endParaRPr lang="en-US" sz="1519" dirty="0">
              <a:latin typeface="Arial"/>
              <a:ea typeface="+mn-lt"/>
              <a:cs typeface="Arial"/>
            </a:endParaRPr>
          </a:p>
        </p:txBody>
      </p:sp>
      <p:sp>
        <p:nvSpPr>
          <p:cNvPr id="3" name="Rectangle 2">
            <a:extLst>
              <a:ext uri="{FF2B5EF4-FFF2-40B4-BE49-F238E27FC236}">
                <a16:creationId xmlns:a16="http://schemas.microsoft.com/office/drawing/2014/main" id="{3244D37B-9B2C-E248-99E9-17050D78D2C5}"/>
              </a:ext>
            </a:extLst>
          </p:cNvPr>
          <p:cNvSpPr/>
          <p:nvPr/>
        </p:nvSpPr>
        <p:spPr>
          <a:xfrm>
            <a:off x="8147400" y="1825213"/>
            <a:ext cx="3451521" cy="2783634"/>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5" name="Picture 2" descr="Chart, waterfall chart&#10;&#10;Description automatically generated">
            <a:extLst>
              <a:ext uri="{FF2B5EF4-FFF2-40B4-BE49-F238E27FC236}">
                <a16:creationId xmlns:a16="http://schemas.microsoft.com/office/drawing/2014/main" id="{8559CBA1-2846-3E47-BA1D-A0FD5A4D3151}"/>
              </a:ext>
            </a:extLst>
          </p:cNvPr>
          <p:cNvPicPr>
            <a:picLocks noChangeAspect="1"/>
          </p:cNvPicPr>
          <p:nvPr/>
        </p:nvPicPr>
        <p:blipFill rotWithShape="1">
          <a:blip r:embed="rId2"/>
          <a:srcRect b="5574"/>
          <a:stretch/>
        </p:blipFill>
        <p:spPr>
          <a:xfrm>
            <a:off x="697381" y="1825213"/>
            <a:ext cx="6902096" cy="2783634"/>
          </a:xfrm>
          <a:prstGeom prst="rect">
            <a:avLst/>
          </a:prstGeom>
        </p:spPr>
      </p:pic>
      <p:grpSp>
        <p:nvGrpSpPr>
          <p:cNvPr id="7" name="Group 6">
            <a:extLst>
              <a:ext uri="{FF2B5EF4-FFF2-40B4-BE49-F238E27FC236}">
                <a16:creationId xmlns:a16="http://schemas.microsoft.com/office/drawing/2014/main" id="{94FDC1F7-1817-B449-A6B3-68EA5D380D47}"/>
              </a:ext>
            </a:extLst>
          </p:cNvPr>
          <p:cNvGrpSpPr/>
          <p:nvPr/>
        </p:nvGrpSpPr>
        <p:grpSpPr>
          <a:xfrm>
            <a:off x="8418572" y="1847473"/>
            <a:ext cx="2811509" cy="2712900"/>
            <a:chOff x="8832180" y="2015261"/>
            <a:chExt cx="2961236" cy="2857376"/>
          </a:xfrm>
        </p:grpSpPr>
        <p:pic>
          <p:nvPicPr>
            <p:cNvPr id="11" name="Picture 9" descr="Chart, bar chart&#10;&#10;Description automatically generated">
              <a:extLst>
                <a:ext uri="{FF2B5EF4-FFF2-40B4-BE49-F238E27FC236}">
                  <a16:creationId xmlns:a16="http://schemas.microsoft.com/office/drawing/2014/main" id="{8DFC76E4-D33E-4F45-9C56-64468FB4302E}"/>
                </a:ext>
              </a:extLst>
            </p:cNvPr>
            <p:cNvPicPr>
              <a:picLocks noChangeAspect="1"/>
            </p:cNvPicPr>
            <p:nvPr/>
          </p:nvPicPr>
          <p:blipFill rotWithShape="1">
            <a:blip r:embed="rId3"/>
            <a:srcRect b="82257"/>
            <a:stretch/>
          </p:blipFill>
          <p:spPr>
            <a:xfrm>
              <a:off x="8832180" y="2015261"/>
              <a:ext cx="2961236" cy="563814"/>
            </a:xfrm>
            <a:prstGeom prst="rect">
              <a:avLst/>
            </a:prstGeom>
          </p:spPr>
        </p:pic>
        <p:pic>
          <p:nvPicPr>
            <p:cNvPr id="14" name="Picture 9" descr="Chart, bar chart&#10;&#10;Description automatically generated">
              <a:extLst>
                <a:ext uri="{FF2B5EF4-FFF2-40B4-BE49-F238E27FC236}">
                  <a16:creationId xmlns:a16="http://schemas.microsoft.com/office/drawing/2014/main" id="{6D3C75CA-CD80-A944-925A-1D4857FB2DB1}"/>
                </a:ext>
              </a:extLst>
            </p:cNvPr>
            <p:cNvPicPr>
              <a:picLocks noChangeAspect="1"/>
            </p:cNvPicPr>
            <p:nvPr/>
          </p:nvPicPr>
          <p:blipFill rotWithShape="1">
            <a:blip r:embed="rId3"/>
            <a:srcRect t="30655"/>
            <a:stretch/>
          </p:blipFill>
          <p:spPr>
            <a:xfrm>
              <a:off x="8832180" y="2669053"/>
              <a:ext cx="2961236" cy="2203584"/>
            </a:xfrm>
            <a:prstGeom prst="rect">
              <a:avLst/>
            </a:prstGeom>
          </p:spPr>
        </p:pic>
      </p:grpSp>
      <p:sp>
        <p:nvSpPr>
          <p:cNvPr id="13" name="TextBox 12">
            <a:extLst>
              <a:ext uri="{FF2B5EF4-FFF2-40B4-BE49-F238E27FC236}">
                <a16:creationId xmlns:a16="http://schemas.microsoft.com/office/drawing/2014/main" id="{970CE749-CBB5-2043-B184-2EC6C93A2EAD}"/>
              </a:ext>
            </a:extLst>
          </p:cNvPr>
          <p:cNvSpPr txBox="1"/>
          <p:nvPr/>
        </p:nvSpPr>
        <p:spPr>
          <a:xfrm>
            <a:off x="3919511" y="6333133"/>
            <a:ext cx="7644480" cy="229745"/>
          </a:xfrm>
          <a:prstGeom prst="rect">
            <a:avLst/>
          </a:prstGeom>
          <a:noFill/>
        </p:spPr>
        <p:txBody>
          <a:bodyPr wrap="square" lIns="34180" tIns="34180" rIns="34180" bIns="34180" rtlCol="0">
            <a:spAutoFit/>
          </a:bodyPr>
          <a:lstStyle/>
          <a:p>
            <a:pPr algn="r"/>
            <a:r>
              <a:rPr lang="en-US" sz="1044" b="1" dirty="0">
                <a:latin typeface="Arial" panose="020B0604020202020204" pitchFamily="34" charset="0"/>
                <a:cs typeface="Arial" panose="020B0604020202020204" pitchFamily="34" charset="0"/>
              </a:rPr>
              <a:t>Source</a:t>
            </a:r>
            <a:r>
              <a:rPr lang="en-US" sz="1044" dirty="0">
                <a:latin typeface="Arial" panose="020B0604020202020204" pitchFamily="34" charset="0"/>
                <a:cs typeface="Arial" panose="020B0604020202020204" pitchFamily="34" charset="0"/>
              </a:rPr>
              <a:t>: </a:t>
            </a:r>
            <a:r>
              <a:rPr lang="en-US" sz="1044" dirty="0">
                <a:latin typeface="Arial" panose="020B0604020202020204" pitchFamily="34" charset="0"/>
                <a:cs typeface="Arial" panose="020B0604020202020204" pitchFamily="34" charset="0"/>
                <a:hlinkClick r:id="rId4"/>
              </a:rPr>
              <a:t>https://research.collegeboard.org/pdf/new-analyses-ap-scores-1-and-2.pdf</a:t>
            </a:r>
            <a:r>
              <a:rPr lang="en-US" sz="1044"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4842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6DC9-F6AC-4C66-8C8F-795811D31A25}"/>
              </a:ext>
            </a:extLst>
          </p:cNvPr>
          <p:cNvSpPr>
            <a:spLocks noGrp="1"/>
          </p:cNvSpPr>
          <p:nvPr>
            <p:ph type="title"/>
          </p:nvPr>
        </p:nvSpPr>
        <p:spPr/>
        <p:txBody>
          <a:bodyPr/>
          <a:lstStyle/>
          <a:p>
            <a:r>
              <a:rPr lang="en-US" sz="3600" dirty="0">
                <a:latin typeface="+mj-lt"/>
              </a:rPr>
              <a:t>Credit and Placement Opportunities</a:t>
            </a:r>
          </a:p>
        </p:txBody>
      </p:sp>
      <p:sp>
        <p:nvSpPr>
          <p:cNvPr id="3" name="Text Placeholder 2">
            <a:extLst>
              <a:ext uri="{FF2B5EF4-FFF2-40B4-BE49-F238E27FC236}">
                <a16:creationId xmlns:a16="http://schemas.microsoft.com/office/drawing/2014/main" id="{C63AE1F7-BC43-4B8D-B197-59FDC0C2D347}"/>
              </a:ext>
            </a:extLst>
          </p:cNvPr>
          <p:cNvSpPr>
            <a:spLocks noGrp="1"/>
          </p:cNvSpPr>
          <p:nvPr>
            <p:ph type="body" sz="quarter" idx="10"/>
          </p:nvPr>
        </p:nvSpPr>
        <p:spPr>
          <a:xfrm>
            <a:off x="356461" y="1863968"/>
            <a:ext cx="6915440" cy="4285291"/>
          </a:xfrm>
        </p:spPr>
        <p:txBody>
          <a:bodyPr>
            <a:normAutofit/>
          </a:bodyPr>
          <a:lstStyle/>
          <a:p>
            <a:r>
              <a:rPr lang="en-US" sz="1800" dirty="0">
                <a:effectLst/>
                <a:latin typeface="+mn-lt"/>
                <a:ea typeface="Times New Roman" panose="02020603050405020304" pitchFamily="18" charset="0"/>
                <a:cs typeface="Times New Roman" panose="02020603050405020304" pitchFamily="18" charset="0"/>
              </a:rPr>
              <a:t>Each college and university has its own policies regarding AP credit and placement.</a:t>
            </a:r>
            <a:endParaRPr lang="en-US" sz="1800" dirty="0">
              <a:effectLst/>
              <a:latin typeface="+mn-lt"/>
              <a:ea typeface="Calibri" panose="020F0502020204030204" pitchFamily="34" charset="0"/>
              <a:cs typeface="Times New Roman" panose="02020603050405020304" pitchFamily="18" charset="0"/>
            </a:endParaRPr>
          </a:p>
          <a:p>
            <a:r>
              <a:rPr lang="en-US" sz="1800" dirty="0">
                <a:latin typeface="+mn-lt"/>
                <a:ea typeface="Times New Roman" panose="02020603050405020304" pitchFamily="18" charset="0"/>
              </a:rPr>
              <a:t>Find colleges that grant credit, placement, or both for AP Exam scores at </a:t>
            </a:r>
            <a:r>
              <a:rPr lang="en-US" sz="1800" dirty="0">
                <a:solidFill>
                  <a:schemeClr val="accent3"/>
                </a:solidFill>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collegeboard.org/apcreditpolicy</a:t>
            </a:r>
            <a:endParaRPr lang="en-US" sz="1800" dirty="0">
              <a:solidFill>
                <a:schemeClr val="accent3"/>
              </a:solidFill>
              <a:latin typeface="+mn-lt"/>
              <a:ea typeface="Times New Roman" panose="02020603050405020304" pitchFamily="18" charset="0"/>
            </a:endParaRPr>
          </a:p>
          <a:p>
            <a:pPr marL="557026" lvl="1" indent="-285750">
              <a:buSzPct val="100000"/>
              <a:buFont typeface="Wingdings" pitchFamily="2" charset="2"/>
              <a:buChar char="§"/>
            </a:pPr>
            <a:r>
              <a:rPr lang="en-US" sz="1800" dirty="0">
                <a:latin typeface="+mn-lt"/>
                <a:ea typeface="Times New Roman" panose="02020603050405020304" pitchFamily="18" charset="0"/>
              </a:rPr>
              <a:t>Search by course or college</a:t>
            </a:r>
          </a:p>
          <a:p>
            <a:pPr marL="557026" lvl="1" indent="-285750">
              <a:buSzPct val="100000"/>
              <a:buFont typeface="Wingdings" pitchFamily="2" charset="2"/>
              <a:buChar char="§"/>
            </a:pPr>
            <a:r>
              <a:rPr lang="en-US" sz="1800" dirty="0">
                <a:latin typeface="+mn-lt"/>
                <a:ea typeface="Times New Roman" panose="02020603050405020304" pitchFamily="18" charset="0"/>
              </a:rPr>
              <a:t>Data for each college includes a direct link to that college’s website detailing AP credit and placement policies</a:t>
            </a:r>
          </a:p>
          <a:p>
            <a:pPr marL="557026" lvl="1" indent="-285750">
              <a:buSzPct val="100000"/>
              <a:buFont typeface="Wingdings" pitchFamily="2" charset="2"/>
              <a:buChar char="§"/>
            </a:pPr>
            <a:r>
              <a:rPr lang="en-US" sz="1800" dirty="0">
                <a:effectLst/>
                <a:latin typeface="Roboto" panose="02000000000000000000" pitchFamily="2" charset="0"/>
                <a:ea typeface="Roboto" panose="02000000000000000000" pitchFamily="2" charset="0"/>
                <a:cs typeface="Times New Roman" panose="02020603050405020304" pitchFamily="18" charset="0"/>
              </a:rPr>
              <a:t>See each college or university’s statement about its AP policy</a:t>
            </a:r>
            <a:endParaRPr lang="en-US" sz="1800" dirty="0">
              <a:latin typeface="Roboto" panose="02000000000000000000" pitchFamily="2" charset="0"/>
              <a:ea typeface="Roboto" panose="02000000000000000000" pitchFamily="2" charset="0"/>
            </a:endParaRPr>
          </a:p>
        </p:txBody>
      </p:sp>
      <p:pic>
        <p:nvPicPr>
          <p:cNvPr id="4" name="Picture 2" descr="Graphic of AP Credit Policy Search on a mobile device.">
            <a:extLst>
              <a:ext uri="{FF2B5EF4-FFF2-40B4-BE49-F238E27FC236}">
                <a16:creationId xmlns:a16="http://schemas.microsoft.com/office/drawing/2014/main" id="{CD141720-2B16-4F32-84BB-F693EE1261F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958" y="1076235"/>
            <a:ext cx="3096719" cy="470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1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2E7D-0C2F-4B92-8B3E-FCD4104075A7}"/>
              </a:ext>
            </a:extLst>
          </p:cNvPr>
          <p:cNvSpPr>
            <a:spLocks noGrp="1"/>
          </p:cNvSpPr>
          <p:nvPr>
            <p:ph type="title"/>
          </p:nvPr>
        </p:nvSpPr>
        <p:spPr/>
        <p:txBody>
          <a:bodyPr/>
          <a:lstStyle/>
          <a:p>
            <a:r>
              <a:rPr lang="en-US" dirty="0"/>
              <a:t>Credit vs. Placement</a:t>
            </a:r>
          </a:p>
        </p:txBody>
      </p:sp>
      <p:sp>
        <p:nvSpPr>
          <p:cNvPr id="4" name="TextBox 3">
            <a:extLst>
              <a:ext uri="{FF2B5EF4-FFF2-40B4-BE49-F238E27FC236}">
                <a16:creationId xmlns:a16="http://schemas.microsoft.com/office/drawing/2014/main" id="{6B1877D9-A4EF-4CE2-836F-DE2DF49FD2B4}"/>
              </a:ext>
            </a:extLst>
          </p:cNvPr>
          <p:cNvSpPr txBox="1"/>
          <p:nvPr/>
        </p:nvSpPr>
        <p:spPr>
          <a:xfrm>
            <a:off x="356461" y="1340804"/>
            <a:ext cx="11286153" cy="3766022"/>
          </a:xfrm>
          <a:prstGeom prst="rect">
            <a:avLst/>
          </a:prstGeom>
          <a:noFill/>
        </p:spPr>
        <p:txBody>
          <a:bodyPr wrap="square" lIns="36000" tIns="36000" rIns="36000" bIns="36000" rtlCol="0">
            <a:spAutoFit/>
          </a:bodyPr>
          <a:lstStyle/>
          <a:p>
            <a:pPr marL="342900" indent="-342900">
              <a:buClr>
                <a:schemeClr val="accent3"/>
              </a:buClr>
              <a:buFont typeface="Arial" panose="020B0604020202020204" pitchFamily="34" charset="0"/>
              <a:buChar char="•"/>
            </a:pPr>
            <a:r>
              <a:rPr lang="en-US" sz="2000" dirty="0"/>
              <a:t>Credit</a:t>
            </a:r>
          </a:p>
          <a:p>
            <a:pPr marL="800100" lvl="1" indent="-342900">
              <a:buClr>
                <a:schemeClr val="accent3"/>
              </a:buClr>
              <a:buSzPct val="75000"/>
              <a:buFont typeface="Wingdings" panose="05000000000000000000" pitchFamily="2" charset="2"/>
              <a:buChar char="§"/>
            </a:pPr>
            <a:r>
              <a:rPr lang="en-US" sz="2000" dirty="0"/>
              <a:t>Many colleges offer credit for AP scores. </a:t>
            </a:r>
          </a:p>
          <a:p>
            <a:pPr marL="800100" lvl="1" indent="-342900">
              <a:buClr>
                <a:schemeClr val="accent3"/>
              </a:buClr>
              <a:buSzPct val="75000"/>
              <a:buFont typeface="Wingdings" panose="05000000000000000000" pitchFamily="2" charset="2"/>
              <a:buChar char="§"/>
            </a:pPr>
            <a:r>
              <a:rPr lang="en-US" sz="2000" dirty="0"/>
              <a:t>Example—a student earns a 4 on their AP Biology Exam, and the college grants 8 credits for that score. That means the student has earned 8 credits before taking their first class there.</a:t>
            </a:r>
          </a:p>
          <a:p>
            <a:pPr marL="800100" lvl="1" indent="-342900">
              <a:buClr>
                <a:schemeClr val="accent3"/>
              </a:buClr>
              <a:buFont typeface="Arial" panose="020B0604020202020204" pitchFamily="34" charset="0"/>
              <a:buChar char="•"/>
            </a:pPr>
            <a:endParaRPr lang="en-US" sz="2000" dirty="0"/>
          </a:p>
          <a:p>
            <a:pPr marL="342900" indent="-342900">
              <a:buClr>
                <a:schemeClr val="accent3"/>
              </a:buClr>
              <a:buFont typeface="Arial" panose="020B0604020202020204" pitchFamily="34" charset="0"/>
              <a:buChar char="•"/>
            </a:pPr>
            <a:r>
              <a:rPr lang="en-US" sz="2000" dirty="0"/>
              <a:t>Placement</a:t>
            </a:r>
          </a:p>
          <a:p>
            <a:pPr marL="800100" lvl="1" indent="-342900">
              <a:buClr>
                <a:schemeClr val="accent3"/>
              </a:buClr>
              <a:buSzPct val="75000"/>
              <a:buFont typeface="Wingdings" panose="05000000000000000000" pitchFamily="2" charset="2"/>
              <a:buChar char="§"/>
            </a:pPr>
            <a:r>
              <a:rPr lang="en-US" sz="2000" dirty="0"/>
              <a:t>Many colleges recognize that AP scores demonstrate knowledge of material in certain courses and let students skip those courses. </a:t>
            </a:r>
          </a:p>
          <a:p>
            <a:pPr marL="800100" lvl="1" indent="-342900">
              <a:buClr>
                <a:schemeClr val="accent3"/>
              </a:buClr>
              <a:buSzPct val="75000"/>
              <a:buFont typeface="Wingdings" panose="05000000000000000000" pitchFamily="2" charset="2"/>
              <a:buChar char="§"/>
            </a:pPr>
            <a:r>
              <a:rPr lang="en-US" sz="2000" dirty="0"/>
              <a:t>These could be introductory courses required in your major, or core courses the college requires all its students to take. </a:t>
            </a:r>
          </a:p>
          <a:p>
            <a:pPr marL="800100" lvl="1" indent="-342900">
              <a:buClr>
                <a:schemeClr val="accent3"/>
              </a:buClr>
              <a:buFont typeface="Arial" panose="020B0604020202020204" pitchFamily="34" charset="0"/>
              <a:buChar char="•"/>
            </a:pPr>
            <a:endParaRPr lang="en-US" sz="2000" dirty="0"/>
          </a:p>
          <a:p>
            <a:pPr marL="342900" indent="-342900">
              <a:buClr>
                <a:schemeClr val="accent3"/>
              </a:buClr>
              <a:buFont typeface="Arial" panose="020B0604020202020204" pitchFamily="34" charset="0"/>
              <a:buChar char="•"/>
            </a:pPr>
            <a:r>
              <a:rPr lang="en-US" sz="2000" dirty="0"/>
              <a:t>In some cases, students can get both credit and placement for a qualifying AP score. </a:t>
            </a:r>
          </a:p>
        </p:txBody>
      </p:sp>
    </p:spTree>
    <p:extLst>
      <p:ext uri="{BB962C8B-B14F-4D97-AF65-F5344CB8AC3E}">
        <p14:creationId xmlns:p14="http://schemas.microsoft.com/office/powerpoint/2010/main" val="284982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r>
              <a:rPr lang="en-US" dirty="0"/>
              <a:t>Resources and Supports for Student Learning</a:t>
            </a:r>
          </a:p>
        </p:txBody>
      </p:sp>
      <p:sp>
        <p:nvSpPr>
          <p:cNvPr id="4" name="Rectangle 4">
            <a:extLst>
              <a:ext uri="{FF2B5EF4-FFF2-40B4-BE49-F238E27FC236}">
                <a16:creationId xmlns:a16="http://schemas.microsoft.com/office/drawing/2014/main" id="{4432D554-48C8-8B4F-9379-A1D1369FF422}"/>
              </a:ext>
              <a:ext uri="{C183D7F6-B498-43B3-948B-1728B52AA6E4}">
                <adec:decorative xmlns:adec="http://schemas.microsoft.com/office/drawing/2017/decorative" val="1"/>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en-US" dirty="0">
              <a:solidFill>
                <a:prstClr val="white"/>
              </a:solidFill>
              <a:latin typeface="Calibri" panose="020F0502020204030204"/>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389" y="3485307"/>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algn="ctr" defTabSz="1024034"/>
            <a:r>
              <a:rPr lang="en-US" sz="4200" dirty="0">
                <a:solidFill>
                  <a:srgbClr val="FFFFFF"/>
                </a:solidFill>
              </a:rPr>
              <a:t>Resources and Supports for </a:t>
            </a:r>
          </a:p>
          <a:p>
            <a:pPr algn="ctr" defTabSz="1024034"/>
            <a:r>
              <a:rPr lang="en-US" sz="4200" dirty="0">
                <a:solidFill>
                  <a:srgbClr val="FFFFFF"/>
                </a:solidFill>
              </a:rPr>
              <a:t>Student Learning</a:t>
            </a:r>
          </a:p>
        </p:txBody>
      </p:sp>
      <p:sp>
        <p:nvSpPr>
          <p:cNvPr id="12" name="Rectangle 16">
            <a:extLst>
              <a:ext uri="{FF2B5EF4-FFF2-40B4-BE49-F238E27FC236}">
                <a16:creationId xmlns:a16="http://schemas.microsoft.com/office/drawing/2014/main" id="{5AA083EF-1EAD-0C4C-8D93-AF7BCACA8679}"/>
              </a:ext>
              <a:ext uri="{C183D7F6-B498-43B3-948B-1728B52AA6E4}">
                <adec:decorative xmlns:adec="http://schemas.microsoft.com/office/drawing/2017/decorative" val="1"/>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8029"/>
            <a:endParaRPr lang="en-US" dirty="0">
              <a:solidFill>
                <a:srgbClr val="DCDCDC"/>
              </a:solidFill>
              <a:latin typeface="Roboto"/>
            </a:endParaRPr>
          </a:p>
        </p:txBody>
      </p:sp>
      <p:pic>
        <p:nvPicPr>
          <p:cNvPr id="5" name="Picture 4">
            <a:extLst>
              <a:ext uri="{FF2B5EF4-FFF2-40B4-BE49-F238E27FC236}">
                <a16:creationId xmlns:a16="http://schemas.microsoft.com/office/drawing/2014/main" id="{FCAB2DC3-FB2C-654A-8043-2BD58DE441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2851" y="951603"/>
            <a:ext cx="1953373" cy="1953373"/>
          </a:xfrm>
          <a:prstGeom prst="rect">
            <a:avLst/>
          </a:prstGeom>
        </p:spPr>
      </p:pic>
    </p:spTree>
    <p:extLst>
      <p:ext uri="{BB962C8B-B14F-4D97-AF65-F5344CB8AC3E}">
        <p14:creationId xmlns:p14="http://schemas.microsoft.com/office/powerpoint/2010/main" val="1616926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5FC85CD-976B-4009-87DB-8D7A71005395}"/>
              </a:ext>
            </a:extLst>
          </p:cNvPr>
          <p:cNvSpPr txBox="1">
            <a:spLocks noGrp="1"/>
          </p:cNvSpPr>
          <p:nvPr>
            <p:ph type="title"/>
          </p:nvPr>
        </p:nvSpPr>
        <p:spPr bwMode="gray">
          <a:xfrm>
            <a:off x="357189" y="538163"/>
            <a:ext cx="3522834" cy="412750"/>
          </a:xfrm>
          <a:prstGeom prst="rect">
            <a:avLst/>
          </a:prstGeom>
          <a:noFill/>
          <a:ln w="9525">
            <a:noFill/>
            <a:miter lim="800000"/>
            <a:headEnd/>
            <a:tailEnd/>
          </a:ln>
          <a:effectLst/>
        </p:spPr>
        <p:txBody>
          <a:bodyPr vert="horz" wrap="square" lIns="0" tIns="0" rIns="68360" bIns="0" numCol="1" anchor="t" anchorCtr="0" compatLnSpc="1">
            <a:prstTxWarp prst="textNoShape">
              <a:avLst/>
            </a:prstTxWarp>
          </a:bodyPr>
          <a:lstStyle>
            <a:lvl1pPr algn="l" defTabSz="981334" rtl="0" eaLnBrk="1" latinLnBrk="0" hangingPunct="1">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31678"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E1E1E"/>
                </a:solidFill>
                <a:effectLst/>
                <a:uLnTx/>
                <a:uFillTx/>
                <a:latin typeface="+mj-lt"/>
                <a:ea typeface="+mj-ea"/>
                <a:cs typeface="Arial" panose="020B0604020202020204" pitchFamily="34" charset="0"/>
              </a:rPr>
              <a:t>Sign </a:t>
            </a:r>
            <a:r>
              <a:rPr lang="en-US" dirty="0">
                <a:latin typeface="+mj-lt"/>
              </a:rPr>
              <a:t>I</a:t>
            </a:r>
            <a:r>
              <a:rPr kumimoji="0" lang="en-US" sz="3600" b="0" i="0" u="none" strike="noStrike" kern="1200" cap="none" spc="0" normalizeH="0" baseline="0" noProof="0" dirty="0">
                <a:ln>
                  <a:noFill/>
                </a:ln>
                <a:solidFill>
                  <a:srgbClr val="1E1E1E"/>
                </a:solidFill>
                <a:effectLst/>
                <a:uLnTx/>
                <a:uFillTx/>
                <a:latin typeface="+mj-lt"/>
                <a:ea typeface="+mj-ea"/>
                <a:cs typeface="Arial" panose="020B0604020202020204" pitchFamily="34" charset="0"/>
              </a:rPr>
              <a:t>n to </a:t>
            </a:r>
            <a:r>
              <a:rPr kumimoji="0" lang="en-US" sz="3600" b="0" i="0" u="none" strike="noStrike" kern="1200" cap="none" spc="0" normalizeH="0" baseline="0" noProof="0" dirty="0">
                <a:ln>
                  <a:noFill/>
                </a:ln>
                <a:effectLst/>
                <a:uLnTx/>
                <a:uFillTx/>
                <a:latin typeface="+mj-lt"/>
                <a:ea typeface="+mj-ea"/>
                <a:cs typeface="Arial" panose="020B0604020202020204" pitchFamily="34" charset="0"/>
              </a:rPr>
              <a:t>A</a:t>
            </a:r>
            <a:r>
              <a:rPr kumimoji="0" lang="en-US" sz="3600" b="0" i="0" u="none" strike="noStrike" kern="1200" cap="none" spc="0" normalizeH="0" baseline="0" noProof="0" dirty="0">
                <a:ln>
                  <a:noFill/>
                </a:ln>
                <a:solidFill>
                  <a:srgbClr val="1E1E1E"/>
                </a:solidFill>
                <a:effectLst/>
                <a:uLnTx/>
                <a:uFillTx/>
                <a:latin typeface="+mj-lt"/>
                <a:ea typeface="+mj-ea"/>
                <a:cs typeface="Arial" panose="020B0604020202020204" pitchFamily="34" charset="0"/>
              </a:rPr>
              <a:t>ccess AP Resources</a:t>
            </a:r>
          </a:p>
        </p:txBody>
      </p:sp>
      <p:sp>
        <p:nvSpPr>
          <p:cNvPr id="5" name="TextBox 4">
            <a:extLst>
              <a:ext uri="{FF2B5EF4-FFF2-40B4-BE49-F238E27FC236}">
                <a16:creationId xmlns:a16="http://schemas.microsoft.com/office/drawing/2014/main" id="{831832E3-AD98-9C4F-B4B0-E65120A1CD6B}"/>
              </a:ext>
            </a:extLst>
          </p:cNvPr>
          <p:cNvSpPr txBox="1"/>
          <p:nvPr/>
        </p:nvSpPr>
        <p:spPr>
          <a:xfrm>
            <a:off x="356461" y="2189456"/>
            <a:ext cx="3772621" cy="419765"/>
          </a:xfrm>
          <a:prstGeom prst="rect">
            <a:avLst/>
          </a:prstGeom>
          <a:noFill/>
        </p:spPr>
        <p:txBody>
          <a:bodyPr wrap="square" lIns="34180" tIns="34180" rIns="34180" bIns="34180" rtlCol="0">
            <a:spAutoFit/>
          </a:bodyPr>
          <a:lstStyle/>
          <a:p>
            <a:pPr defTabSz="868131">
              <a:spcBef>
                <a:spcPts val="854"/>
              </a:spcBef>
              <a:spcAft>
                <a:spcPts val="570"/>
              </a:spcAft>
            </a:pPr>
            <a:r>
              <a:rPr lang="en-US" sz="2279" b="1" dirty="0">
                <a:solidFill>
                  <a:srgbClr val="009CDE"/>
                </a:solidFill>
                <a:latin typeface="+mj-lt"/>
                <a:ea typeface="Roboto Slab" pitchFamily="2" charset="0"/>
                <a:cs typeface="Arial" panose="020B0604020202020204" pitchFamily="34" charset="0"/>
              </a:rPr>
              <a:t>myap.collegeboard.org</a:t>
            </a:r>
          </a:p>
        </p:txBody>
      </p:sp>
      <p:sp>
        <p:nvSpPr>
          <p:cNvPr id="2" name="TextBox 1">
            <a:extLst>
              <a:ext uri="{FF2B5EF4-FFF2-40B4-BE49-F238E27FC236}">
                <a16:creationId xmlns:a16="http://schemas.microsoft.com/office/drawing/2014/main" id="{C7364A8F-D72C-458C-932E-316041603C15}"/>
              </a:ext>
            </a:extLst>
          </p:cNvPr>
          <p:cNvSpPr txBox="1"/>
          <p:nvPr/>
        </p:nvSpPr>
        <p:spPr>
          <a:xfrm>
            <a:off x="356461" y="2716835"/>
            <a:ext cx="4478893" cy="3427468"/>
          </a:xfrm>
          <a:prstGeom prst="rect">
            <a:avLst/>
          </a:prstGeom>
          <a:noFill/>
        </p:spPr>
        <p:txBody>
          <a:bodyPr wrap="square" lIns="36000" tIns="36000" rIns="36000" bIns="36000" rtlCol="0">
            <a:spAutoFit/>
          </a:bodyPr>
          <a:lstStyle/>
          <a:p>
            <a:pPr marL="342900" indent="-342900">
              <a:spcBef>
                <a:spcPts val="1200"/>
              </a:spcBef>
              <a:buClr>
                <a:schemeClr val="accent3"/>
              </a:buClr>
              <a:buFont typeface="Arial" panose="020B0604020202020204" pitchFamily="34" charset="0"/>
              <a:buChar char="•"/>
            </a:pPr>
            <a:r>
              <a:rPr lang="en-US" dirty="0"/>
              <a:t>AP Classroom is an online resource that helps students improve their performance all year long.</a:t>
            </a:r>
          </a:p>
          <a:p>
            <a:pPr marL="342900" indent="-342900">
              <a:spcBef>
                <a:spcPts val="1200"/>
              </a:spcBef>
              <a:buClr>
                <a:schemeClr val="accent3"/>
              </a:buClr>
              <a:buFont typeface="Arial" panose="020B0604020202020204" pitchFamily="34" charset="0"/>
              <a:buChar char="•"/>
            </a:pPr>
            <a:r>
              <a:rPr lang="en-US" dirty="0"/>
              <a:t>It’s mobile friendly, so students can access it anytime, anywhere, once they’ve joined the class online.</a:t>
            </a:r>
          </a:p>
          <a:p>
            <a:pPr marL="342900" indent="-342900">
              <a:spcBef>
                <a:spcPts val="1200"/>
              </a:spcBef>
              <a:buClr>
                <a:schemeClr val="accent3"/>
              </a:buClr>
              <a:buFont typeface="Arial" panose="020B0604020202020204" pitchFamily="34" charset="0"/>
              <a:buChar char="•"/>
            </a:pPr>
            <a:r>
              <a:rPr lang="en-US" dirty="0"/>
              <a:t>AP Classroom includes:</a:t>
            </a:r>
          </a:p>
          <a:p>
            <a:pPr marL="800100" lvl="1" indent="-342900">
              <a:buClr>
                <a:schemeClr val="accent3"/>
              </a:buClr>
              <a:buSzPct val="80000"/>
              <a:buFont typeface="Wingdings" pitchFamily="2" charset="2"/>
              <a:buChar char="§"/>
            </a:pPr>
            <a:r>
              <a:rPr lang="en-US" dirty="0"/>
              <a:t>AP Daily Videos</a:t>
            </a:r>
          </a:p>
          <a:p>
            <a:pPr marL="800100" lvl="1" indent="-342900">
              <a:buClr>
                <a:schemeClr val="accent3"/>
              </a:buClr>
              <a:buSzPct val="80000"/>
              <a:buFont typeface="Wingdings" pitchFamily="2" charset="2"/>
              <a:buChar char="§"/>
            </a:pPr>
            <a:r>
              <a:rPr lang="en-US" dirty="0"/>
              <a:t>Practice Questions</a:t>
            </a:r>
          </a:p>
          <a:p>
            <a:pPr marL="800100" lvl="1" indent="-342900">
              <a:buClr>
                <a:schemeClr val="accent3"/>
              </a:buClr>
              <a:buSzPct val="80000"/>
              <a:buFont typeface="Wingdings" pitchFamily="2" charset="2"/>
              <a:buChar char="§"/>
            </a:pPr>
            <a:r>
              <a:rPr lang="en-US" dirty="0"/>
              <a:t>Personal Progress Checks</a:t>
            </a:r>
          </a:p>
          <a:p>
            <a:pPr marL="800100" lvl="1" indent="-342900">
              <a:buClr>
                <a:schemeClr val="accent3"/>
              </a:buClr>
              <a:buSzPct val="80000"/>
              <a:buFont typeface="Wingdings" pitchFamily="2" charset="2"/>
              <a:buChar char="§"/>
            </a:pPr>
            <a:r>
              <a:rPr lang="en-US" dirty="0"/>
              <a:t>Progress Dashboard</a:t>
            </a:r>
          </a:p>
        </p:txBody>
      </p:sp>
      <p:pic>
        <p:nvPicPr>
          <p:cNvPr id="10" name="Picture 9" descr="A screenshot of AP Classroom sign in page on a tablet.">
            <a:extLst>
              <a:ext uri="{FF2B5EF4-FFF2-40B4-BE49-F238E27FC236}">
                <a16:creationId xmlns:a16="http://schemas.microsoft.com/office/drawing/2014/main" id="{852FF73A-B770-9948-BE91-ED99D93EBEEC}"/>
              </a:ext>
            </a:extLst>
          </p:cNvPr>
          <p:cNvPicPr>
            <a:picLocks noChangeAspect="1"/>
          </p:cNvPicPr>
          <p:nvPr/>
        </p:nvPicPr>
        <p:blipFill>
          <a:blip r:embed="rId3"/>
          <a:stretch>
            <a:fillRect/>
          </a:stretch>
        </p:blipFill>
        <p:spPr>
          <a:xfrm>
            <a:off x="4951171" y="538163"/>
            <a:ext cx="7034232" cy="5606140"/>
          </a:xfrm>
          <a:prstGeom prst="rect">
            <a:avLst/>
          </a:prstGeom>
        </p:spPr>
      </p:pic>
    </p:spTree>
    <p:extLst>
      <p:ext uri="{BB962C8B-B14F-4D97-AF65-F5344CB8AC3E}">
        <p14:creationId xmlns:p14="http://schemas.microsoft.com/office/powerpoint/2010/main" val="191944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6DC9-F6AC-4C66-8C8F-795811D31A25}"/>
              </a:ext>
            </a:extLst>
          </p:cNvPr>
          <p:cNvSpPr>
            <a:spLocks noGrp="1"/>
          </p:cNvSpPr>
          <p:nvPr>
            <p:ph type="title"/>
          </p:nvPr>
        </p:nvSpPr>
        <p:spPr/>
        <p:txBody>
          <a:bodyPr/>
          <a:lstStyle/>
          <a:p>
            <a:r>
              <a:rPr lang="en-US" sz="3600" dirty="0">
                <a:latin typeface="+mj-lt"/>
              </a:rPr>
              <a:t>AP Daily Videos</a:t>
            </a:r>
          </a:p>
        </p:txBody>
      </p:sp>
      <p:sp>
        <p:nvSpPr>
          <p:cNvPr id="3" name="Text Placeholder 2">
            <a:extLst>
              <a:ext uri="{FF2B5EF4-FFF2-40B4-BE49-F238E27FC236}">
                <a16:creationId xmlns:a16="http://schemas.microsoft.com/office/drawing/2014/main" id="{C63AE1F7-BC43-4B8D-B197-59FDC0C2D347}"/>
              </a:ext>
            </a:extLst>
          </p:cNvPr>
          <p:cNvSpPr>
            <a:spLocks noGrp="1"/>
          </p:cNvSpPr>
          <p:nvPr>
            <p:ph type="body" sz="quarter" idx="10"/>
          </p:nvPr>
        </p:nvSpPr>
        <p:spPr>
          <a:xfrm>
            <a:off x="357215" y="1467264"/>
            <a:ext cx="4625093" cy="4408714"/>
          </a:xfrm>
        </p:spPr>
        <p:txBody>
          <a:bodyPr>
            <a:normAutofit/>
          </a:bodyPr>
          <a:lstStyle/>
          <a:p>
            <a:r>
              <a:rPr lang="en-US" sz="1800" dirty="0">
                <a:latin typeface="+mn-lt"/>
              </a:rPr>
              <a:t>Short learning videos on every topic in every unit for targeted support to help students build knowledge and skills</a:t>
            </a:r>
          </a:p>
          <a:p>
            <a:r>
              <a:rPr lang="en-US" sz="1800" dirty="0">
                <a:latin typeface="+mn-lt"/>
              </a:rPr>
              <a:t>Roughly 8 minutes long</a:t>
            </a:r>
            <a:r>
              <a:rPr lang="en-US" sz="1800" dirty="0">
                <a:solidFill>
                  <a:srgbClr val="FF0000"/>
                </a:solidFill>
                <a:latin typeface="+mn-lt"/>
              </a:rPr>
              <a:t> </a:t>
            </a:r>
          </a:p>
          <a:p>
            <a:r>
              <a:rPr lang="en-US" sz="1800" dirty="0">
                <a:latin typeface="+mn-lt"/>
              </a:rPr>
              <a:t>2 or 3 videos for every topic and skill pairing within a given unit</a:t>
            </a:r>
          </a:p>
          <a:p>
            <a:r>
              <a:rPr lang="en-US" sz="1800" dirty="0">
                <a:latin typeface="+mn-lt"/>
              </a:rPr>
              <a:t>Led</a:t>
            </a:r>
            <a:r>
              <a:rPr lang="en-US" sz="1800" dirty="0">
                <a:solidFill>
                  <a:srgbClr val="FF0000"/>
                </a:solidFill>
                <a:latin typeface="+mn-lt"/>
              </a:rPr>
              <a:t> </a:t>
            </a:r>
            <a:r>
              <a:rPr lang="en-US" sz="1800" dirty="0">
                <a:latin typeface="+mn-lt"/>
              </a:rPr>
              <a:t>by expert AP teachers</a:t>
            </a:r>
          </a:p>
          <a:p>
            <a:r>
              <a:rPr lang="en-US" sz="1800" dirty="0">
                <a:latin typeface="+mn-lt"/>
              </a:rPr>
              <a:t>Accessible anytime, anywhere, so students can get answers to questions the moment</a:t>
            </a:r>
            <a:r>
              <a:rPr lang="en-US" sz="1800" dirty="0">
                <a:solidFill>
                  <a:srgbClr val="FF0000"/>
                </a:solidFill>
                <a:latin typeface="+mn-lt"/>
              </a:rPr>
              <a:t> </a:t>
            </a:r>
            <a:r>
              <a:rPr lang="en-US" sz="1800" dirty="0">
                <a:latin typeface="+mn-lt"/>
              </a:rPr>
              <a:t>they have them</a:t>
            </a:r>
          </a:p>
        </p:txBody>
      </p:sp>
      <p:grpSp>
        <p:nvGrpSpPr>
          <p:cNvPr id="4" name="Group 3" descr="Graphic showing the student view for accessing AP Daily Videos on a laptop.">
            <a:extLst>
              <a:ext uri="{FF2B5EF4-FFF2-40B4-BE49-F238E27FC236}">
                <a16:creationId xmlns:a16="http://schemas.microsoft.com/office/drawing/2014/main" id="{976ACD44-13A1-5344-A1E4-2FAB9B36AD0F}"/>
              </a:ext>
            </a:extLst>
          </p:cNvPr>
          <p:cNvGrpSpPr/>
          <p:nvPr/>
        </p:nvGrpSpPr>
        <p:grpSpPr>
          <a:xfrm>
            <a:off x="5166655" y="1467264"/>
            <a:ext cx="6668884" cy="3890182"/>
            <a:chOff x="7057049" y="1575951"/>
            <a:chExt cx="5030991" cy="2934745"/>
          </a:xfrm>
        </p:grpSpPr>
        <p:pic>
          <p:nvPicPr>
            <p:cNvPr id="8" name="Picture 7">
              <a:extLst>
                <a:ext uri="{FF2B5EF4-FFF2-40B4-BE49-F238E27FC236}">
                  <a16:creationId xmlns:a16="http://schemas.microsoft.com/office/drawing/2014/main" id="{83B8D0AC-4CB0-B84C-854D-362F3B0E0965}"/>
                </a:ext>
              </a:extLst>
            </p:cNvPr>
            <p:cNvPicPr>
              <a:picLocks noChangeAspect="1"/>
            </p:cNvPicPr>
            <p:nvPr/>
          </p:nvPicPr>
          <p:blipFill>
            <a:blip r:embed="rId3"/>
            <a:stretch>
              <a:fillRect/>
            </a:stretch>
          </p:blipFill>
          <p:spPr>
            <a:xfrm>
              <a:off x="7057049" y="1575951"/>
              <a:ext cx="5030991" cy="2934745"/>
            </a:xfrm>
            <a:prstGeom prst="rect">
              <a:avLst/>
            </a:prstGeom>
          </p:spPr>
        </p:pic>
        <p:pic>
          <p:nvPicPr>
            <p:cNvPr id="1026" name="Picture 2" descr="Sign In">
              <a:extLst>
                <a:ext uri="{FF2B5EF4-FFF2-40B4-BE49-F238E27FC236}">
                  <a16:creationId xmlns:a16="http://schemas.microsoft.com/office/drawing/2014/main" id="{EF1EFA60-B343-4923-B012-3149164A5B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209"/>
            <a:stretch/>
          </p:blipFill>
          <p:spPr bwMode="auto">
            <a:xfrm>
              <a:off x="7657791" y="1740546"/>
              <a:ext cx="3831420" cy="24375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409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6DC9-F6AC-4C66-8C8F-795811D31A25}"/>
              </a:ext>
            </a:extLst>
          </p:cNvPr>
          <p:cNvSpPr>
            <a:spLocks noGrp="1"/>
          </p:cNvSpPr>
          <p:nvPr>
            <p:ph type="title"/>
          </p:nvPr>
        </p:nvSpPr>
        <p:spPr/>
        <p:txBody>
          <a:bodyPr/>
          <a:lstStyle/>
          <a:p>
            <a:r>
              <a:rPr lang="en-US" sz="3600" dirty="0">
                <a:latin typeface="+mj-lt"/>
              </a:rPr>
              <a:t>Topic Questions</a:t>
            </a:r>
          </a:p>
        </p:txBody>
      </p:sp>
      <p:sp>
        <p:nvSpPr>
          <p:cNvPr id="3" name="Text Placeholder 2">
            <a:extLst>
              <a:ext uri="{FF2B5EF4-FFF2-40B4-BE49-F238E27FC236}">
                <a16:creationId xmlns:a16="http://schemas.microsoft.com/office/drawing/2014/main" id="{C63AE1F7-BC43-4B8D-B197-59FDC0C2D347}"/>
              </a:ext>
            </a:extLst>
          </p:cNvPr>
          <p:cNvSpPr>
            <a:spLocks noGrp="1"/>
          </p:cNvSpPr>
          <p:nvPr>
            <p:ph type="body" sz="quarter" idx="10"/>
          </p:nvPr>
        </p:nvSpPr>
        <p:spPr/>
        <p:txBody>
          <a:bodyPr>
            <a:normAutofit/>
          </a:bodyPr>
          <a:lstStyle/>
          <a:p>
            <a:r>
              <a:rPr lang="en-US" sz="1800" dirty="0">
                <a:latin typeface="+mn-lt"/>
              </a:rPr>
              <a:t>Topic questions provide students with practice applying the content and skills for each topic within a unit.</a:t>
            </a:r>
          </a:p>
          <a:p>
            <a:r>
              <a:rPr lang="en-US" sz="1800" dirty="0">
                <a:latin typeface="+mn-lt"/>
              </a:rPr>
              <a:t>Topic questions give teachers and students just-in-time feedback and insights into student misunderstandings.</a:t>
            </a:r>
          </a:p>
          <a:p>
            <a:r>
              <a:rPr lang="en-US" sz="1800" dirty="0">
                <a:latin typeface="+mn-lt"/>
              </a:rPr>
              <a:t>Students can complete these quick checks for understanding from their cell phone, </a:t>
            </a:r>
            <a:r>
              <a:rPr lang="en-US" sz="1800" strike="sngStrike" dirty="0">
                <a:latin typeface="+mn-lt"/>
              </a:rPr>
              <a:t>a</a:t>
            </a:r>
            <a:r>
              <a:rPr lang="en-US" sz="1800" dirty="0">
                <a:latin typeface="+mn-lt"/>
              </a:rPr>
              <a:t> tablet, or computer. </a:t>
            </a:r>
          </a:p>
          <a:p>
            <a:r>
              <a:rPr lang="en-US" sz="1800" dirty="0">
                <a:latin typeface="+mn-lt"/>
              </a:rPr>
              <a:t>Responses give students and their teachers insights into how they’re progressing in the course.</a:t>
            </a:r>
          </a:p>
        </p:txBody>
      </p:sp>
      <p:pic>
        <p:nvPicPr>
          <p:cNvPr id="4" name="Picture 3" descr="A screenshot of practice Topic Questions on a cell phone.">
            <a:extLst>
              <a:ext uri="{FF2B5EF4-FFF2-40B4-BE49-F238E27FC236}">
                <a16:creationId xmlns:a16="http://schemas.microsoft.com/office/drawing/2014/main" id="{79E3C2B5-A2E0-4731-9CFC-A57275179A44}"/>
              </a:ext>
            </a:extLst>
          </p:cNvPr>
          <p:cNvPicPr>
            <a:picLocks noChangeAspect="1"/>
          </p:cNvPicPr>
          <p:nvPr/>
        </p:nvPicPr>
        <p:blipFill>
          <a:blip r:embed="rId2"/>
          <a:stretch>
            <a:fillRect/>
          </a:stretch>
        </p:blipFill>
        <p:spPr>
          <a:xfrm>
            <a:off x="8874887" y="951569"/>
            <a:ext cx="2210312" cy="4393815"/>
          </a:xfrm>
          <a:prstGeom prst="rect">
            <a:avLst/>
          </a:prstGeom>
        </p:spPr>
      </p:pic>
    </p:spTree>
    <p:extLst>
      <p:ext uri="{BB962C8B-B14F-4D97-AF65-F5344CB8AC3E}">
        <p14:creationId xmlns:p14="http://schemas.microsoft.com/office/powerpoint/2010/main" val="319097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5130-70EC-49D3-B24E-9DEE6C12559F}"/>
              </a:ext>
            </a:extLst>
          </p:cNvPr>
          <p:cNvSpPr>
            <a:spLocks noGrp="1"/>
          </p:cNvSpPr>
          <p:nvPr>
            <p:ph type="title"/>
          </p:nvPr>
        </p:nvSpPr>
        <p:spPr/>
        <p:txBody>
          <a:bodyPr/>
          <a:lstStyle/>
          <a:p>
            <a:r>
              <a:rPr lang="en-US" sz="3600" dirty="0">
                <a:latin typeface="+mj-lt"/>
              </a:rPr>
              <a:t>Introducing the AP Program to Your School Community</a:t>
            </a:r>
          </a:p>
        </p:txBody>
      </p:sp>
      <p:sp>
        <p:nvSpPr>
          <p:cNvPr id="3" name="Text Placeholder 2">
            <a:extLst>
              <a:ext uri="{FF2B5EF4-FFF2-40B4-BE49-F238E27FC236}">
                <a16:creationId xmlns:a16="http://schemas.microsoft.com/office/drawing/2014/main" id="{70C0F5A9-2E0F-48A9-869C-82DAA234D741}"/>
              </a:ext>
            </a:extLst>
          </p:cNvPr>
          <p:cNvSpPr>
            <a:spLocks noGrp="1"/>
          </p:cNvSpPr>
          <p:nvPr>
            <p:ph type="body" sz="quarter" idx="10"/>
          </p:nvPr>
        </p:nvSpPr>
        <p:spPr>
          <a:xfrm>
            <a:off x="356461" y="1740546"/>
            <a:ext cx="6657656" cy="4408714"/>
          </a:xfrm>
        </p:spPr>
        <p:txBody>
          <a:bodyPr>
            <a:normAutofit/>
          </a:bodyPr>
          <a:lstStyle/>
          <a:p>
            <a:pPr marL="0" indent="0">
              <a:spcBef>
                <a:spcPts val="900"/>
              </a:spcBef>
              <a:spcAft>
                <a:spcPts val="1200"/>
              </a:spcAft>
              <a:buNone/>
            </a:pPr>
            <a:r>
              <a:rPr lang="en-US" sz="1800" dirty="0">
                <a:latin typeface="+mn-lt"/>
              </a:rPr>
              <a:t>This presentation was created for </a:t>
            </a:r>
            <a:r>
              <a:rPr lang="en-US" sz="1800" b="1" dirty="0">
                <a:solidFill>
                  <a:schemeClr val="accent3"/>
                </a:solidFill>
                <a:latin typeface="+mn-lt"/>
              </a:rPr>
              <a:t>counselors</a:t>
            </a:r>
            <a:r>
              <a:rPr lang="en-US" sz="1800" dirty="0">
                <a:solidFill>
                  <a:schemeClr val="accent3"/>
                </a:solidFill>
                <a:latin typeface="+mn-lt"/>
              </a:rPr>
              <a:t> </a:t>
            </a:r>
            <a:r>
              <a:rPr lang="en-US" sz="1800" dirty="0">
                <a:latin typeface="+mn-lt"/>
              </a:rPr>
              <a:t>to help students and families familiarize themselves with the AP</a:t>
            </a:r>
            <a:r>
              <a:rPr lang="en-US" sz="1800" baseline="30000" dirty="0">
                <a:latin typeface="Rockwell" panose="02060603020205020403" pitchFamily="18" charset="0"/>
              </a:rPr>
              <a:t>®</a:t>
            </a:r>
            <a:r>
              <a:rPr lang="en-US" sz="1800" dirty="0">
                <a:latin typeface="+mn-lt"/>
              </a:rPr>
              <a:t> Program throughout the course selection process.</a:t>
            </a:r>
          </a:p>
          <a:p>
            <a:pPr marL="0" indent="0">
              <a:spcBef>
                <a:spcPts val="900"/>
              </a:spcBef>
              <a:spcAft>
                <a:spcPts val="1200"/>
              </a:spcAft>
              <a:buNone/>
            </a:pPr>
            <a:r>
              <a:rPr lang="en-US" sz="1800" dirty="0">
                <a:latin typeface="+mn-lt"/>
              </a:rPr>
              <a:t>We know that schools have various AP offerings, policies, and procedures. You can </a:t>
            </a:r>
            <a:r>
              <a:rPr lang="en-US" sz="1800" b="1" dirty="0">
                <a:solidFill>
                  <a:schemeClr val="accent3"/>
                </a:solidFill>
                <a:latin typeface="+mn-lt"/>
              </a:rPr>
              <a:t>copy and paste </a:t>
            </a:r>
            <a:r>
              <a:rPr lang="en-US" sz="1800" dirty="0">
                <a:latin typeface="+mn-lt"/>
              </a:rPr>
              <a:t>and </a:t>
            </a:r>
            <a:r>
              <a:rPr lang="en-US" sz="1800" b="1" dirty="0">
                <a:solidFill>
                  <a:schemeClr val="accent3"/>
                </a:solidFill>
                <a:latin typeface="+mn-lt"/>
              </a:rPr>
              <a:t>personalize</a:t>
            </a:r>
            <a:r>
              <a:rPr lang="en-US" sz="1800" dirty="0">
                <a:latin typeface="+mn-lt"/>
              </a:rPr>
              <a:t> the presentation for your school.</a:t>
            </a:r>
          </a:p>
          <a:p>
            <a:pPr marL="0" indent="0">
              <a:spcBef>
                <a:spcPts val="900"/>
              </a:spcBef>
              <a:spcAft>
                <a:spcPts val="1200"/>
              </a:spcAft>
              <a:buNone/>
            </a:pPr>
            <a:r>
              <a:rPr lang="en-US" sz="1800" dirty="0">
                <a:latin typeface="+mn-lt"/>
              </a:rPr>
              <a:t>We recommend that you </a:t>
            </a:r>
            <a:r>
              <a:rPr lang="en-US" sz="1800" b="1" dirty="0">
                <a:solidFill>
                  <a:schemeClr val="accent3"/>
                </a:solidFill>
                <a:latin typeface="+mn-lt"/>
              </a:rPr>
              <a:t>deliver</a:t>
            </a:r>
            <a:r>
              <a:rPr lang="en-US" sz="1800" dirty="0">
                <a:latin typeface="+mn-lt"/>
              </a:rPr>
              <a:t> this presentation as part of your course selection meetings, </a:t>
            </a:r>
            <a:r>
              <a:rPr lang="en-US" sz="1800" dirty="0">
                <a:effectLst/>
                <a:latin typeface="+mn-lt"/>
                <a:ea typeface="Calibri" panose="020F0502020204030204" pitchFamily="34" charset="0"/>
                <a:cs typeface="Times New Roman" panose="02020603050405020304" pitchFamily="18" charset="0"/>
              </a:rPr>
              <a:t>either in person or by sharing your screen during a virtual meeting.</a:t>
            </a:r>
            <a:endParaRPr lang="en-US" sz="1800" dirty="0">
              <a:latin typeface="+mn-lt"/>
            </a:endParaRPr>
          </a:p>
          <a:p>
            <a:pPr marL="0" indent="0">
              <a:spcBef>
                <a:spcPts val="900"/>
              </a:spcBef>
              <a:spcAft>
                <a:spcPts val="1200"/>
              </a:spcAft>
              <a:buNone/>
            </a:pPr>
            <a:endParaRPr lang="en-US" dirty="0"/>
          </a:p>
        </p:txBody>
      </p:sp>
      <p:sp>
        <p:nvSpPr>
          <p:cNvPr id="9" name="TextBox 8">
            <a:extLst>
              <a:ext uri="{FF2B5EF4-FFF2-40B4-BE49-F238E27FC236}">
                <a16:creationId xmlns:a16="http://schemas.microsoft.com/office/drawing/2014/main" id="{475795D5-8B3C-4711-8DFE-6BA8DBDE8B4E}"/>
              </a:ext>
            </a:extLst>
          </p:cNvPr>
          <p:cNvSpPr txBox="1"/>
          <p:nvPr/>
        </p:nvSpPr>
        <p:spPr>
          <a:xfrm>
            <a:off x="7887853" y="2001874"/>
            <a:ext cx="3949920" cy="4624343"/>
          </a:xfrm>
          <a:prstGeom prst="rect">
            <a:avLst/>
          </a:prstGeom>
          <a:noFill/>
        </p:spPr>
        <p:txBody>
          <a:bodyPr wrap="square">
            <a:spAutoFit/>
          </a:bodyPr>
          <a:lstStyle/>
          <a:p>
            <a:pPr marL="0" indent="0">
              <a:spcAft>
                <a:spcPts val="900"/>
              </a:spcAft>
              <a:buNone/>
            </a:pPr>
            <a:r>
              <a:rPr lang="en-US" sz="2800" b="1" dirty="0">
                <a:solidFill>
                  <a:schemeClr val="tx2"/>
                </a:solidFill>
                <a:latin typeface="+mn-lt"/>
              </a:rPr>
              <a:t>Other ways to share this presentation:</a:t>
            </a:r>
            <a:endParaRPr lang="en-US" sz="1800" dirty="0">
              <a:solidFill>
                <a:schemeClr val="tx2"/>
              </a:solidFill>
              <a:latin typeface="+mn-lt"/>
            </a:endParaRPr>
          </a:p>
          <a:p>
            <a:pPr marL="285750" indent="-285750">
              <a:spcAft>
                <a:spcPts val="900"/>
              </a:spcAft>
              <a:buFont typeface="Arial" panose="020B0604020202020204" pitchFamily="34" charset="0"/>
              <a:buChar char="•"/>
            </a:pPr>
            <a:r>
              <a:rPr lang="en-US" sz="1800" dirty="0">
                <a:solidFill>
                  <a:schemeClr val="tx2"/>
                </a:solidFill>
                <a:latin typeface="+mn-lt"/>
              </a:rPr>
              <a:t>First, be sure to customize the presentation to your school.</a:t>
            </a:r>
          </a:p>
          <a:p>
            <a:pPr marL="285750" indent="-285750">
              <a:spcAft>
                <a:spcPts val="900"/>
              </a:spcAft>
              <a:buFont typeface="Arial" panose="020B0604020202020204" pitchFamily="34" charset="0"/>
              <a:buChar char="•"/>
            </a:pPr>
            <a:r>
              <a:rPr lang="en-US" sz="1800" dirty="0">
                <a:solidFill>
                  <a:schemeClr val="accent2"/>
                </a:solidFill>
                <a:latin typeface="+mn-lt"/>
              </a:rPr>
              <a:t>Record a voiceover to accompany the slides. T</a:t>
            </a:r>
            <a:r>
              <a:rPr lang="en-US" dirty="0">
                <a:solidFill>
                  <a:schemeClr val="accent2"/>
                </a:solidFill>
              </a:rPr>
              <a:t>hen</a:t>
            </a:r>
            <a:r>
              <a:rPr lang="en-US" sz="1800" dirty="0">
                <a:solidFill>
                  <a:schemeClr val="accent2"/>
                </a:solidFill>
                <a:latin typeface="+mn-lt"/>
              </a:rPr>
              <a:t> share the slides with voiceover presentation with your school community through your school website, newsletter, email, or social media channel(s).</a:t>
            </a:r>
          </a:p>
          <a:p>
            <a:pPr marL="285750" indent="-285750">
              <a:spcAft>
                <a:spcPts val="900"/>
              </a:spcAft>
              <a:buFont typeface="Arial" panose="020B0604020202020204" pitchFamily="34" charset="0"/>
              <a:buChar char="•"/>
            </a:pPr>
            <a:r>
              <a:rPr lang="en-US" sz="1800" dirty="0">
                <a:solidFill>
                  <a:schemeClr val="tx2"/>
                </a:solidFill>
                <a:latin typeface="+mn-lt"/>
              </a:rPr>
              <a:t>Post the slides with detailed notes (if not including a voiceover) on your school website and social media channel(s).</a:t>
            </a:r>
          </a:p>
        </p:txBody>
      </p:sp>
      <p:pic>
        <p:nvPicPr>
          <p:cNvPr id="4" name="Picture 3">
            <a:extLst>
              <a:ext uri="{FF2B5EF4-FFF2-40B4-BE49-F238E27FC236}">
                <a16:creationId xmlns:a16="http://schemas.microsoft.com/office/drawing/2014/main" id="{D83CCD07-4E65-0A41-87EF-32B485B6A1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11853" y="785781"/>
            <a:ext cx="1016000" cy="1092200"/>
          </a:xfrm>
          <a:prstGeom prst="rect">
            <a:avLst/>
          </a:prstGeom>
        </p:spPr>
      </p:pic>
    </p:spTree>
    <p:extLst>
      <p:ext uri="{BB962C8B-B14F-4D97-AF65-F5344CB8AC3E}">
        <p14:creationId xmlns:p14="http://schemas.microsoft.com/office/powerpoint/2010/main" val="20352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6DC9-F6AC-4C66-8C8F-795811D31A25}"/>
              </a:ext>
            </a:extLst>
          </p:cNvPr>
          <p:cNvSpPr>
            <a:spLocks noGrp="1"/>
          </p:cNvSpPr>
          <p:nvPr>
            <p:ph type="title"/>
          </p:nvPr>
        </p:nvSpPr>
        <p:spPr/>
        <p:txBody>
          <a:bodyPr/>
          <a:lstStyle/>
          <a:p>
            <a:r>
              <a:rPr lang="en-US" sz="3600" dirty="0">
                <a:latin typeface="+mj-lt"/>
              </a:rPr>
              <a:t>Personal Progress Checks</a:t>
            </a:r>
          </a:p>
        </p:txBody>
      </p:sp>
      <p:sp>
        <p:nvSpPr>
          <p:cNvPr id="3" name="Text Placeholder 2">
            <a:extLst>
              <a:ext uri="{FF2B5EF4-FFF2-40B4-BE49-F238E27FC236}">
                <a16:creationId xmlns:a16="http://schemas.microsoft.com/office/drawing/2014/main" id="{C63AE1F7-BC43-4B8D-B197-59FDC0C2D347}"/>
              </a:ext>
            </a:extLst>
          </p:cNvPr>
          <p:cNvSpPr>
            <a:spLocks noGrp="1"/>
          </p:cNvSpPr>
          <p:nvPr>
            <p:ph type="body" sz="quarter" idx="10"/>
          </p:nvPr>
        </p:nvSpPr>
        <p:spPr/>
        <p:txBody>
          <a:bodyPr>
            <a:normAutofit/>
          </a:bodyPr>
          <a:lstStyle/>
          <a:p>
            <a:r>
              <a:rPr lang="en-US" sz="1800" dirty="0">
                <a:latin typeface="+mn-lt"/>
              </a:rPr>
              <a:t>Real-time feedback on the topics and skills in each unit as the teacher unlocks progress checks</a:t>
            </a:r>
          </a:p>
          <a:p>
            <a:r>
              <a:rPr lang="en-US" sz="1800" dirty="0">
                <a:latin typeface="+mn-lt"/>
                <a:ea typeface="Times New Roman" panose="02020603050405020304" pitchFamily="18" charset="0"/>
                <a:cs typeface="Times New Roman" panose="02020603050405020304" pitchFamily="18" charset="0"/>
              </a:rPr>
              <a:t>F</a:t>
            </a:r>
            <a:r>
              <a:rPr lang="en-US" sz="1800" dirty="0">
                <a:effectLst/>
                <a:latin typeface="+mn-lt"/>
                <a:ea typeface="Times New Roman" panose="02020603050405020304" pitchFamily="18" charset="0"/>
                <a:cs typeface="Times New Roman" panose="02020603050405020304" pitchFamily="18" charset="0"/>
              </a:rPr>
              <a:t>ormative assessments of college-level knowledge and skills designed to:</a:t>
            </a:r>
          </a:p>
          <a:p>
            <a:pPr lvl="1" indent="-274320">
              <a:buFont typeface="Wingdings" pitchFamily="2" charset="2"/>
              <a:buChar char="§"/>
            </a:pPr>
            <a:r>
              <a:rPr lang="en-US" sz="1800" dirty="0">
                <a:effectLst/>
                <a:latin typeface="+mn-lt"/>
                <a:ea typeface="Times New Roman" panose="02020603050405020304" pitchFamily="18" charset="0"/>
                <a:cs typeface="Times New Roman" panose="02020603050405020304" pitchFamily="18" charset="0"/>
              </a:rPr>
              <a:t>gauge student progress over time</a:t>
            </a:r>
            <a:endParaRPr lang="en-US" sz="1800" dirty="0">
              <a:latin typeface="+mn-lt"/>
              <a:ea typeface="Times New Roman" panose="02020603050405020304" pitchFamily="18" charset="0"/>
              <a:cs typeface="Times New Roman" panose="02020603050405020304" pitchFamily="18" charset="0"/>
            </a:endParaRPr>
          </a:p>
          <a:p>
            <a:pPr lvl="1" indent="-274320">
              <a:buFont typeface="Wingdings" pitchFamily="2" charset="2"/>
              <a:buChar char="§"/>
            </a:pPr>
            <a:r>
              <a:rPr lang="en-US" sz="1800" dirty="0">
                <a:effectLst/>
                <a:latin typeface="+mn-lt"/>
                <a:ea typeface="Times New Roman" panose="02020603050405020304" pitchFamily="18" charset="0"/>
                <a:cs typeface="Times New Roman" panose="02020603050405020304" pitchFamily="18" charset="0"/>
              </a:rPr>
              <a:t>highlight areas of strength</a:t>
            </a:r>
            <a:endParaRPr lang="en-US" sz="1800" dirty="0">
              <a:latin typeface="+mn-lt"/>
              <a:ea typeface="Times New Roman" panose="02020603050405020304" pitchFamily="18" charset="0"/>
              <a:cs typeface="Times New Roman" panose="02020603050405020304" pitchFamily="18" charset="0"/>
            </a:endParaRPr>
          </a:p>
          <a:p>
            <a:pPr lvl="1" indent="-274320">
              <a:buFont typeface="Wingdings" pitchFamily="2" charset="2"/>
              <a:buChar char="§"/>
            </a:pPr>
            <a:r>
              <a:rPr lang="en-US" sz="1800" dirty="0">
                <a:effectLst/>
                <a:latin typeface="+mn-lt"/>
                <a:ea typeface="Times New Roman" panose="02020603050405020304" pitchFamily="18" charset="0"/>
                <a:cs typeface="Times New Roman" panose="02020603050405020304" pitchFamily="18" charset="0"/>
              </a:rPr>
              <a:t>identify areas students need to work on or get support for</a:t>
            </a:r>
            <a:endParaRPr lang="en-US" sz="1800" dirty="0">
              <a:effectLst/>
              <a:latin typeface="+mn-lt"/>
              <a:ea typeface="Calibri" panose="020F0502020204030204" pitchFamily="34" charset="0"/>
              <a:cs typeface="Times New Roman" panose="02020603050405020304" pitchFamily="18" charset="0"/>
            </a:endParaRPr>
          </a:p>
          <a:p>
            <a:r>
              <a:rPr lang="en-US" sz="1800" dirty="0">
                <a:effectLst/>
                <a:latin typeface="+mn-lt"/>
                <a:ea typeface="Times New Roman" panose="02020603050405020304" pitchFamily="18" charset="0"/>
              </a:rPr>
              <a:t>Personal Progress Checks are assigned at the end of each unit, after students have learned the unit’s topics and skills</a:t>
            </a:r>
          </a:p>
        </p:txBody>
      </p:sp>
      <p:pic>
        <p:nvPicPr>
          <p:cNvPr id="5" name="Picture 4" descr="A screenshot of Personal Progress Checks on a cell phone&#10;&#10;">
            <a:extLst>
              <a:ext uri="{FF2B5EF4-FFF2-40B4-BE49-F238E27FC236}">
                <a16:creationId xmlns:a16="http://schemas.microsoft.com/office/drawing/2014/main" id="{A6BA1497-4C35-48DA-A676-A3D74FAFF95E}"/>
              </a:ext>
            </a:extLst>
          </p:cNvPr>
          <p:cNvPicPr>
            <a:picLocks noChangeAspect="1"/>
          </p:cNvPicPr>
          <p:nvPr/>
        </p:nvPicPr>
        <p:blipFill>
          <a:blip r:embed="rId3"/>
          <a:stretch>
            <a:fillRect/>
          </a:stretch>
        </p:blipFill>
        <p:spPr>
          <a:xfrm>
            <a:off x="8874889" y="951569"/>
            <a:ext cx="2218992" cy="4411069"/>
          </a:xfrm>
          <a:prstGeom prst="rect">
            <a:avLst/>
          </a:prstGeom>
        </p:spPr>
      </p:pic>
    </p:spTree>
    <p:extLst>
      <p:ext uri="{BB962C8B-B14F-4D97-AF65-F5344CB8AC3E}">
        <p14:creationId xmlns:p14="http://schemas.microsoft.com/office/powerpoint/2010/main" val="146118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3890CF3-A68E-0C42-8775-155E4578B9EC}"/>
              </a:ext>
            </a:extLst>
          </p:cNvPr>
          <p:cNvSpPr txBox="1">
            <a:spLocks noGrp="1"/>
          </p:cNvSpPr>
          <p:nvPr>
            <p:ph type="title" idx="4294967295"/>
          </p:nvPr>
        </p:nvSpPr>
        <p:spPr bwMode="gray">
          <a:xfrm>
            <a:off x="356461" y="538435"/>
            <a:ext cx="4478893" cy="934199"/>
          </a:xfrm>
          <a:prstGeom prst="rect">
            <a:avLst/>
          </a:prstGeom>
          <a:noFill/>
          <a:ln w="9525">
            <a:noFill/>
            <a:prstDash/>
            <a:miter lim="800000"/>
            <a:headEnd/>
            <a:tailEnd/>
          </a:ln>
          <a:effectLst/>
        </p:spPr>
        <p:txBody>
          <a:bodyPr rot="0" spcFirstLastPara="0" vertOverflow="overflow" horzOverflow="overflow" vert="horz" wrap="square" lIns="0" tIns="0" rIns="68360" bIns="0" numCol="1" spcCol="0" rtlCol="0" fromWordArt="0" anchor="t" anchorCtr="0" forceAA="0" compatLnSpc="1">
            <a:prstTxWarp prst="textNoShape">
              <a:avLst/>
            </a:prstTxWarp>
            <a:noAutofit/>
          </a:bodyPr>
          <a:lstStyle>
            <a:lvl1pPr algn="l" defTabSz="981334" rtl="0" eaLnBrk="1" latinLnBrk="0" hangingPunct="1">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31678"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E1E1E"/>
                </a:solidFill>
                <a:effectLst/>
                <a:uLnTx/>
                <a:uFillTx/>
                <a:latin typeface="+mj-lt"/>
                <a:ea typeface="+mj-ea"/>
                <a:cs typeface="Arial" panose="020B0604020202020204" pitchFamily="34" charset="0"/>
              </a:rPr>
              <a:t>Student Progress Dashboard</a:t>
            </a:r>
          </a:p>
        </p:txBody>
      </p:sp>
      <p:sp>
        <p:nvSpPr>
          <p:cNvPr id="2" name="TextBox 1">
            <a:extLst>
              <a:ext uri="{FF2B5EF4-FFF2-40B4-BE49-F238E27FC236}">
                <a16:creationId xmlns:a16="http://schemas.microsoft.com/office/drawing/2014/main" id="{C7364A8F-D72C-458C-932E-316041603C15}"/>
              </a:ext>
            </a:extLst>
          </p:cNvPr>
          <p:cNvSpPr txBox="1"/>
          <p:nvPr/>
        </p:nvSpPr>
        <p:spPr>
          <a:xfrm>
            <a:off x="356461" y="2368061"/>
            <a:ext cx="3242524" cy="1611586"/>
          </a:xfrm>
          <a:prstGeom prst="rect">
            <a:avLst/>
          </a:prstGeom>
          <a:noFill/>
        </p:spPr>
        <p:txBody>
          <a:bodyPr wrap="square" lIns="36000" tIns="36000" rIns="36000" bIns="36000" rtlCol="0">
            <a:spAutoFit/>
          </a:bodyPr>
          <a:lstStyle/>
          <a:p>
            <a:pPr marL="342900" indent="-342900">
              <a:spcBef>
                <a:spcPts val="1200"/>
              </a:spcBef>
              <a:buClr>
                <a:schemeClr val="accent3"/>
              </a:buClr>
              <a:buFont typeface="Arial" panose="020B0604020202020204" pitchFamily="34" charset="0"/>
              <a:buChar char="•"/>
            </a:pPr>
            <a:r>
              <a:rPr lang="en-US" dirty="0"/>
              <a:t>Enables students to view their progress unit by unit</a:t>
            </a:r>
          </a:p>
          <a:p>
            <a:pPr marL="342900" indent="-342900">
              <a:spcBef>
                <a:spcPts val="1200"/>
              </a:spcBef>
              <a:buClr>
                <a:schemeClr val="accent3"/>
              </a:buClr>
              <a:buFont typeface="Arial" panose="020B0604020202020204" pitchFamily="34" charset="0"/>
              <a:buChar char="•"/>
            </a:pPr>
            <a:r>
              <a:rPr lang="en-US" dirty="0"/>
              <a:t>Allows students to celebrate successes and focus on areas of growth</a:t>
            </a:r>
          </a:p>
        </p:txBody>
      </p:sp>
      <p:pic>
        <p:nvPicPr>
          <p:cNvPr id="6" name="Picture 5" descr="A screenshot of student Progress Dashboard on a cell phone">
            <a:extLst>
              <a:ext uri="{FF2B5EF4-FFF2-40B4-BE49-F238E27FC236}">
                <a16:creationId xmlns:a16="http://schemas.microsoft.com/office/drawing/2014/main" id="{1E3F282A-361D-4562-A07C-9DB1F394A41A}"/>
              </a:ext>
            </a:extLst>
          </p:cNvPr>
          <p:cNvPicPr>
            <a:picLocks noChangeAspect="1"/>
          </p:cNvPicPr>
          <p:nvPr/>
        </p:nvPicPr>
        <p:blipFill>
          <a:blip r:embed="rId3"/>
          <a:stretch>
            <a:fillRect/>
          </a:stretch>
        </p:blipFill>
        <p:spPr>
          <a:xfrm>
            <a:off x="3805409" y="951603"/>
            <a:ext cx="2598311" cy="5165106"/>
          </a:xfrm>
          <a:prstGeom prst="rect">
            <a:avLst/>
          </a:prstGeom>
        </p:spPr>
      </p:pic>
      <p:pic>
        <p:nvPicPr>
          <p:cNvPr id="7" name="Picture 6" descr="A screenshot of results in the student Progress Dashboard on a cell phone">
            <a:extLst>
              <a:ext uri="{FF2B5EF4-FFF2-40B4-BE49-F238E27FC236}">
                <a16:creationId xmlns:a16="http://schemas.microsoft.com/office/drawing/2014/main" id="{9A0D1AC9-86BF-4A06-94BC-60D2F70940AA}"/>
              </a:ext>
            </a:extLst>
          </p:cNvPr>
          <p:cNvPicPr>
            <a:picLocks noChangeAspect="1"/>
          </p:cNvPicPr>
          <p:nvPr/>
        </p:nvPicPr>
        <p:blipFill>
          <a:blip r:embed="rId4"/>
          <a:stretch>
            <a:fillRect/>
          </a:stretch>
        </p:blipFill>
        <p:spPr>
          <a:xfrm>
            <a:off x="6521318" y="951600"/>
            <a:ext cx="2598311" cy="5165107"/>
          </a:xfrm>
          <a:prstGeom prst="rect">
            <a:avLst/>
          </a:prstGeom>
        </p:spPr>
      </p:pic>
      <p:pic>
        <p:nvPicPr>
          <p:cNvPr id="8" name="Picture 7" descr="A screenshot of question view of the student Progress Dashboard on a cell phone">
            <a:extLst>
              <a:ext uri="{FF2B5EF4-FFF2-40B4-BE49-F238E27FC236}">
                <a16:creationId xmlns:a16="http://schemas.microsoft.com/office/drawing/2014/main" id="{986D556D-794B-46F6-9B8C-9FE5C6371E84}"/>
              </a:ext>
            </a:extLst>
          </p:cNvPr>
          <p:cNvPicPr>
            <a:picLocks noChangeAspect="1"/>
          </p:cNvPicPr>
          <p:nvPr/>
        </p:nvPicPr>
        <p:blipFill>
          <a:blip r:embed="rId5"/>
          <a:stretch>
            <a:fillRect/>
          </a:stretch>
        </p:blipFill>
        <p:spPr>
          <a:xfrm>
            <a:off x="9237228" y="951601"/>
            <a:ext cx="2598311" cy="5165107"/>
          </a:xfrm>
          <a:prstGeom prst="rect">
            <a:avLst/>
          </a:prstGeom>
        </p:spPr>
      </p:pic>
    </p:spTree>
    <p:extLst>
      <p:ext uri="{BB962C8B-B14F-4D97-AF65-F5344CB8AC3E}">
        <p14:creationId xmlns:p14="http://schemas.microsoft.com/office/powerpoint/2010/main" val="293141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r>
              <a:rPr lang="en-US" dirty="0"/>
              <a:t>AP Exams</a:t>
            </a:r>
          </a:p>
        </p:txBody>
      </p:sp>
      <p:sp>
        <p:nvSpPr>
          <p:cNvPr id="4" name="Rectangle 4">
            <a:extLst>
              <a:ext uri="{FF2B5EF4-FFF2-40B4-BE49-F238E27FC236}">
                <a16:creationId xmlns:a16="http://schemas.microsoft.com/office/drawing/2014/main" id="{4432D554-48C8-8B4F-9379-A1D1369FF422}"/>
              </a:ext>
              <a:ext uri="{C183D7F6-B498-43B3-948B-1728B52AA6E4}">
                <adec:decorative xmlns:adec="http://schemas.microsoft.com/office/drawing/2017/decorative" val="1"/>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ea typeface="+mj-ea"/>
                <a:cs typeface="+mj-cs"/>
              </a:rPr>
              <a:t>AP Exams</a:t>
            </a:r>
          </a:p>
        </p:txBody>
      </p:sp>
      <p:sp>
        <p:nvSpPr>
          <p:cNvPr id="12" name="Rectangle 16">
            <a:extLst>
              <a:ext uri="{FF2B5EF4-FFF2-40B4-BE49-F238E27FC236}">
                <a16:creationId xmlns:a16="http://schemas.microsoft.com/office/drawing/2014/main" id="{5AA083EF-1EAD-0C4C-8D93-AF7BCACA8679}"/>
              </a:ext>
              <a:ext uri="{C183D7F6-B498-43B3-948B-1728B52AA6E4}">
                <adec:decorative xmlns:adec="http://schemas.microsoft.com/office/drawing/2017/decorative" val="1"/>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CDCDC"/>
              </a:solidFill>
              <a:effectLst/>
              <a:uLnTx/>
              <a:uFillTx/>
              <a:latin typeface="Roboto"/>
              <a:ea typeface="+mn-ea"/>
              <a:cs typeface="+mn-cs"/>
            </a:endParaRPr>
          </a:p>
        </p:txBody>
      </p:sp>
      <p:pic>
        <p:nvPicPr>
          <p:cNvPr id="9" name="Picture 8">
            <a:extLst>
              <a:ext uri="{FF2B5EF4-FFF2-40B4-BE49-F238E27FC236}">
                <a16:creationId xmlns:a16="http://schemas.microsoft.com/office/drawing/2014/main" id="{32C54912-C9F4-644C-859F-6B1F94B1BF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11616" y="951569"/>
            <a:ext cx="1981200" cy="1981200"/>
          </a:xfrm>
          <a:prstGeom prst="rect">
            <a:avLst/>
          </a:prstGeom>
        </p:spPr>
      </p:pic>
    </p:spTree>
    <p:extLst>
      <p:ext uri="{BB962C8B-B14F-4D97-AF65-F5344CB8AC3E}">
        <p14:creationId xmlns:p14="http://schemas.microsoft.com/office/powerpoint/2010/main" val="277111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p:txBody>
          <a:bodyPr/>
          <a:lstStyle/>
          <a:p>
            <a:r>
              <a:rPr lang="en-US" sz="3600" dirty="0">
                <a:latin typeface="+mj-lt"/>
              </a:rPr>
              <a:t>About AP Exams</a:t>
            </a:r>
          </a:p>
        </p:txBody>
      </p:sp>
      <p:sp>
        <p:nvSpPr>
          <p:cNvPr id="6" name="Text Placeholder 5">
            <a:extLst>
              <a:ext uri="{FF2B5EF4-FFF2-40B4-BE49-F238E27FC236}">
                <a16:creationId xmlns:a16="http://schemas.microsoft.com/office/drawing/2014/main" id="{131F6E6E-9BBF-034A-B3A5-17434B59B7F6}"/>
              </a:ext>
            </a:extLst>
          </p:cNvPr>
          <p:cNvSpPr>
            <a:spLocks noGrp="1"/>
          </p:cNvSpPr>
          <p:nvPr>
            <p:ph type="body" sz="quarter" idx="10"/>
          </p:nvPr>
        </p:nvSpPr>
        <p:spPr/>
        <p:txBody>
          <a:bodyPr>
            <a:normAutofit/>
          </a:bodyPr>
          <a:lstStyle/>
          <a:p>
            <a:pPr>
              <a:buSzPct val="100000"/>
              <a:buFont typeface="Arial" panose="020B0604020202020204" pitchFamily="34" charset="0"/>
              <a:buChar char="•"/>
            </a:pPr>
            <a:r>
              <a:rPr lang="en-US" sz="1800" dirty="0">
                <a:latin typeface="+mn-lt"/>
              </a:rPr>
              <a:t>Standardized exams that</a:t>
            </a:r>
            <a:r>
              <a:rPr lang="en-US" sz="1800" dirty="0">
                <a:solidFill>
                  <a:srgbClr val="FF0000"/>
                </a:solidFill>
                <a:latin typeface="+mn-lt"/>
              </a:rPr>
              <a:t> </a:t>
            </a:r>
            <a:r>
              <a:rPr lang="en-US" sz="1800" dirty="0">
                <a:latin typeface="+mn-lt"/>
              </a:rPr>
              <a:t>measure how well students have mastered the content and skills of a specific AP course</a:t>
            </a:r>
          </a:p>
          <a:p>
            <a:pPr>
              <a:buSzPct val="100000"/>
              <a:buFont typeface="Arial" panose="020B0604020202020204" pitchFamily="34" charset="0"/>
              <a:buChar char="•"/>
            </a:pPr>
            <a:r>
              <a:rPr lang="en-US" sz="1800" dirty="0">
                <a:latin typeface="+mn-lt"/>
              </a:rPr>
              <a:t>Administered by schools worldwide every year in the spring</a:t>
            </a:r>
          </a:p>
          <a:p>
            <a:pPr>
              <a:buSzPct val="100000"/>
              <a:buFont typeface="Arial" panose="020B0604020202020204" pitchFamily="34" charset="0"/>
              <a:buChar char="•"/>
            </a:pPr>
            <a:r>
              <a:rPr lang="en-US" sz="1800" dirty="0">
                <a:latin typeface="+mn-lt"/>
              </a:rPr>
              <a:t>Most AP courses have an end-of-year paper and pencil exam, but a few courses have different ways to assess what you’ve learned—for example, AP Art and Design students submit a portfolio of work for scoring</a:t>
            </a:r>
          </a:p>
          <a:p>
            <a:pPr>
              <a:buSzPct val="100000"/>
              <a:buFont typeface="Arial" panose="020B0604020202020204" pitchFamily="34" charset="0"/>
              <a:buChar char="•"/>
            </a:pPr>
            <a:r>
              <a:rPr lang="en-US" sz="1800" dirty="0"/>
              <a:t>Most AP Exams are 2–3 hours long.</a:t>
            </a:r>
          </a:p>
          <a:p>
            <a:pPr lvl="1">
              <a:buSzPct val="100000"/>
              <a:buFont typeface="Arial" panose="020B0604020202020204" pitchFamily="34" charset="0"/>
              <a:buChar char="•"/>
            </a:pPr>
            <a:r>
              <a:rPr lang="en-US" sz="1610" dirty="0"/>
              <a:t>The first part of the exam usually consists of multiple-choice questions.</a:t>
            </a:r>
          </a:p>
          <a:p>
            <a:pPr lvl="1">
              <a:buSzPct val="100000"/>
              <a:buFont typeface="Arial" panose="020B0604020202020204" pitchFamily="34" charset="0"/>
              <a:buChar char="•"/>
            </a:pPr>
            <a:r>
              <a:rPr lang="en-US" sz="1610" dirty="0"/>
              <a:t>The second part of the exam usually consists of free-response questions.</a:t>
            </a:r>
          </a:p>
          <a:p>
            <a:pPr>
              <a:buSzPct val="100000"/>
              <a:buFont typeface="Arial" panose="020B0604020202020204" pitchFamily="34" charset="0"/>
              <a:buChar char="•"/>
            </a:pPr>
            <a:r>
              <a:rPr lang="en-US" sz="1800" dirty="0"/>
              <a:t>Created and scored by teams of AP teachers and college professors</a:t>
            </a:r>
          </a:p>
          <a:p>
            <a:pPr marL="271291" indent="-271291">
              <a:buSzPct val="100000"/>
              <a:buFont typeface="Arial" panose="020B0604020202020204" pitchFamily="34" charset="0"/>
              <a:buChar char="•"/>
            </a:pPr>
            <a:endParaRPr lang="en-US" sz="1800" dirty="0">
              <a:latin typeface="+mn-lt"/>
              <a:ea typeface="Aktiv Grotesk" panose="020B0504020202020204" pitchFamily="34" charset="0"/>
              <a:cs typeface="Aktiv Grotesk" panose="020B0504020202020204" pitchFamily="34" charset="0"/>
            </a:endParaRPr>
          </a:p>
        </p:txBody>
      </p:sp>
      <p:pic>
        <p:nvPicPr>
          <p:cNvPr id="2" name="Picture 1">
            <a:extLst>
              <a:ext uri="{FF2B5EF4-FFF2-40B4-BE49-F238E27FC236}">
                <a16:creationId xmlns:a16="http://schemas.microsoft.com/office/drawing/2014/main" id="{E3A474F3-6D10-DB4F-BB42-AC42B3A0E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1861" y="1740546"/>
            <a:ext cx="2523744" cy="2969111"/>
          </a:xfrm>
          <a:prstGeom prst="rect">
            <a:avLst/>
          </a:prstGeom>
        </p:spPr>
      </p:pic>
    </p:spTree>
    <p:extLst>
      <p:ext uri="{BB962C8B-B14F-4D97-AF65-F5344CB8AC3E}">
        <p14:creationId xmlns:p14="http://schemas.microsoft.com/office/powerpoint/2010/main" val="150454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r>
              <a:rPr lang="en-US" dirty="0"/>
              <a:t>The Reality of AP</a:t>
            </a:r>
          </a:p>
        </p:txBody>
      </p:sp>
      <p:sp>
        <p:nvSpPr>
          <p:cNvPr id="4" name="Rectangle 4">
            <a:extLst>
              <a:ext uri="{FF2B5EF4-FFF2-40B4-BE49-F238E27FC236}">
                <a16:creationId xmlns:a16="http://schemas.microsoft.com/office/drawing/2014/main" id="{4432D554-48C8-8B4F-9379-A1D1369FF422}"/>
              </a:ext>
              <a:ext uri="{C183D7F6-B498-43B3-948B-1728B52AA6E4}">
                <adec:decorative xmlns:adec="http://schemas.microsoft.com/office/drawing/2017/decorative" val="1"/>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ea typeface="+mj-ea"/>
                <a:cs typeface="+mj-cs"/>
              </a:rPr>
              <a:t>The Reality of AP</a:t>
            </a:r>
          </a:p>
        </p:txBody>
      </p:sp>
      <p:sp>
        <p:nvSpPr>
          <p:cNvPr id="12" name="Rectangle 16">
            <a:extLst>
              <a:ext uri="{FF2B5EF4-FFF2-40B4-BE49-F238E27FC236}">
                <a16:creationId xmlns:a16="http://schemas.microsoft.com/office/drawing/2014/main" id="{5AA083EF-1EAD-0C4C-8D93-AF7BCACA8679}"/>
              </a:ext>
              <a:ext uri="{C183D7F6-B498-43B3-948B-1728B52AA6E4}">
                <adec:decorative xmlns:adec="http://schemas.microsoft.com/office/drawing/2017/decorative" val="1"/>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CDCDC"/>
              </a:solidFill>
              <a:effectLst/>
              <a:uLnTx/>
              <a:uFillTx/>
              <a:latin typeface="Roboto"/>
              <a:ea typeface="+mn-ea"/>
              <a:cs typeface="+mn-cs"/>
            </a:endParaRPr>
          </a:p>
        </p:txBody>
      </p:sp>
      <p:pic>
        <p:nvPicPr>
          <p:cNvPr id="8" name="Picture 7">
            <a:extLst>
              <a:ext uri="{FF2B5EF4-FFF2-40B4-BE49-F238E27FC236}">
                <a16:creationId xmlns:a16="http://schemas.microsoft.com/office/drawing/2014/main" id="{B420F251-E4EB-5E40-A359-1DFFF8F4A8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11616" y="937847"/>
            <a:ext cx="1981200" cy="1981200"/>
          </a:xfrm>
          <a:prstGeom prst="rect">
            <a:avLst/>
          </a:prstGeom>
        </p:spPr>
      </p:pic>
    </p:spTree>
    <p:extLst>
      <p:ext uri="{BB962C8B-B14F-4D97-AF65-F5344CB8AC3E}">
        <p14:creationId xmlns:p14="http://schemas.microsoft.com/office/powerpoint/2010/main" val="71707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 About AP</a:t>
            </a:r>
          </a:p>
        </p:txBody>
      </p:sp>
      <p:sp>
        <p:nvSpPr>
          <p:cNvPr id="4" name="Rectangle 3"/>
          <p:cNvSpPr/>
          <p:nvPr/>
        </p:nvSpPr>
        <p:spPr>
          <a:xfrm>
            <a:off x="356461" y="1315616"/>
            <a:ext cx="3665342" cy="65610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9678" tIns="173633" rIns="173633" bIns="173633" rtlCol="0" anchor="ctr">
            <a:noAutofit/>
          </a:bodyPr>
          <a:lstStyle/>
          <a:p>
            <a:r>
              <a:rPr lang="en-US" sz="1400" b="1" dirty="0">
                <a:solidFill>
                  <a:schemeClr val="tx2"/>
                </a:solidFill>
                <a:latin typeface="+mj-lt"/>
              </a:rPr>
              <a:t>Myth #1 – AP courses are for students who always get good grades.</a:t>
            </a:r>
          </a:p>
        </p:txBody>
      </p:sp>
      <p:sp>
        <p:nvSpPr>
          <p:cNvPr id="51" name="Rectangle 50"/>
          <p:cNvSpPr/>
          <p:nvPr/>
        </p:nvSpPr>
        <p:spPr>
          <a:xfrm>
            <a:off x="571558" y="2098691"/>
            <a:ext cx="3235147" cy="1569660"/>
          </a:xfrm>
          <a:prstGeom prst="rect">
            <a:avLst/>
          </a:prstGeom>
        </p:spPr>
        <p:txBody>
          <a:bodyPr wrap="square" lIns="0">
            <a:spAutoFit/>
          </a:bodyPr>
          <a:lstStyle/>
          <a:p>
            <a:pPr marL="0" indent="0">
              <a:spcBef>
                <a:spcPts val="600"/>
              </a:spcBef>
              <a:buNone/>
            </a:pPr>
            <a:r>
              <a:rPr lang="en-US" sz="1600" b="1" dirty="0">
                <a:solidFill>
                  <a:schemeClr val="accent3"/>
                </a:solidFill>
                <a:latin typeface="+mn-lt"/>
                <a:ea typeface="Aktiv Grotesk" panose="020B0504020202020204" pitchFamily="34" charset="0"/>
                <a:cs typeface="Aktiv Grotesk" panose="020B0504020202020204" pitchFamily="34" charset="0"/>
              </a:rPr>
              <a:t>Reality</a:t>
            </a:r>
            <a:r>
              <a:rPr lang="en-US" sz="1600" dirty="0">
                <a:latin typeface="+mn-lt"/>
                <a:ea typeface="Aktiv Grotesk" panose="020B0504020202020204" pitchFamily="34" charset="0"/>
                <a:cs typeface="Aktiv Grotesk" panose="020B0504020202020204" pitchFamily="34" charset="0"/>
              </a:rPr>
              <a:t> – You don’t need to be top of your class to be an AP student, but you’ll want to be prepared for the AP course you choose. AP courses ask that you come willing to do your best work.</a:t>
            </a:r>
          </a:p>
        </p:txBody>
      </p:sp>
      <p:sp>
        <p:nvSpPr>
          <p:cNvPr id="40" name="Rectangle 39"/>
          <p:cNvSpPr/>
          <p:nvPr/>
        </p:nvSpPr>
        <p:spPr>
          <a:xfrm>
            <a:off x="4263329" y="1315616"/>
            <a:ext cx="3665342" cy="65610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9678" tIns="173633" rIns="173633" bIns="173633" rtlCol="0" anchor="ctr">
            <a:noAutofit/>
          </a:bodyPr>
          <a:lstStyle/>
          <a:p>
            <a:r>
              <a:rPr lang="en-US" sz="1400" b="1" dirty="0">
                <a:solidFill>
                  <a:schemeClr val="tx2"/>
                </a:solidFill>
                <a:latin typeface="+mj-lt"/>
              </a:rPr>
              <a:t>Myth #2 – AP courses are too hard and stressful.</a:t>
            </a:r>
          </a:p>
        </p:txBody>
      </p:sp>
      <p:sp>
        <p:nvSpPr>
          <p:cNvPr id="58" name="Rectangle 57"/>
          <p:cNvSpPr/>
          <p:nvPr/>
        </p:nvSpPr>
        <p:spPr>
          <a:xfrm>
            <a:off x="4442532" y="2108370"/>
            <a:ext cx="3235147" cy="1815882"/>
          </a:xfrm>
          <a:prstGeom prst="rect">
            <a:avLst/>
          </a:prstGeom>
        </p:spPr>
        <p:txBody>
          <a:bodyPr wrap="square" lIns="0">
            <a:spAutoFit/>
          </a:bodyPr>
          <a:lstStyle/>
          <a:p>
            <a:pPr marL="0" indent="0">
              <a:spcBef>
                <a:spcPts val="600"/>
              </a:spcBef>
              <a:buNone/>
            </a:pPr>
            <a:r>
              <a:rPr lang="en-US" sz="1600" b="1" dirty="0">
                <a:solidFill>
                  <a:schemeClr val="accent3"/>
                </a:solidFill>
                <a:latin typeface="+mn-lt"/>
                <a:ea typeface="Aktiv Grotesk" panose="020B0504020202020204" pitchFamily="34" charset="0"/>
                <a:cs typeface="Aktiv Grotesk" panose="020B0504020202020204" pitchFamily="34" charset="0"/>
              </a:rPr>
              <a:t>Reality</a:t>
            </a:r>
            <a:r>
              <a:rPr lang="en-US" sz="1600" dirty="0">
                <a:latin typeface="+mn-lt"/>
                <a:ea typeface="Aktiv Grotesk" panose="020B0504020202020204" pitchFamily="34" charset="0"/>
                <a:cs typeface="Aktiv Grotesk" panose="020B0504020202020204" pitchFamily="34" charset="0"/>
              </a:rPr>
              <a:t> – AP classes can be challenging, but that doesn’t mean you’re not up to the task. If you’re willing to work hard and if you’re prepared academically, you should be able to succeed in an AP course.</a:t>
            </a:r>
          </a:p>
        </p:txBody>
      </p:sp>
      <p:sp>
        <p:nvSpPr>
          <p:cNvPr id="35" name="Rectangle 34"/>
          <p:cNvSpPr/>
          <p:nvPr/>
        </p:nvSpPr>
        <p:spPr>
          <a:xfrm>
            <a:off x="8170198" y="1315616"/>
            <a:ext cx="3665342" cy="65610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9678" tIns="173633" rIns="173633" bIns="173633" rtlCol="0" anchor="ctr">
            <a:noAutofit/>
          </a:bodyPr>
          <a:lstStyle/>
          <a:p>
            <a:r>
              <a:rPr lang="en-US" sz="1400" b="1" dirty="0">
                <a:solidFill>
                  <a:schemeClr val="tx2"/>
                </a:solidFill>
                <a:latin typeface="+mj-lt"/>
              </a:rPr>
              <a:t>Myth #3 – I don’t think I’ll score high enough on the AP Exam to get college credit.</a:t>
            </a:r>
          </a:p>
        </p:txBody>
      </p:sp>
      <p:sp>
        <p:nvSpPr>
          <p:cNvPr id="59" name="Rectangle 58"/>
          <p:cNvSpPr/>
          <p:nvPr/>
        </p:nvSpPr>
        <p:spPr>
          <a:xfrm>
            <a:off x="8385294" y="2111489"/>
            <a:ext cx="3235147" cy="830997"/>
          </a:xfrm>
          <a:prstGeom prst="rect">
            <a:avLst/>
          </a:prstGeom>
        </p:spPr>
        <p:txBody>
          <a:bodyPr wrap="square" lIns="0">
            <a:spAutoFit/>
          </a:bodyPr>
          <a:lstStyle/>
          <a:p>
            <a:pPr>
              <a:spcAft>
                <a:spcPts val="1139"/>
              </a:spcAft>
            </a:pPr>
            <a:r>
              <a:rPr lang="en-US" altLang="zh-CN" sz="1600" b="1" dirty="0">
                <a:solidFill>
                  <a:schemeClr val="accent3"/>
                </a:solidFill>
                <a:ea typeface="Aktiv Grotesk" panose="020B0504020202020204" pitchFamily="34" charset="0"/>
                <a:cs typeface="Aktiv Grotesk" panose="020B0504020202020204" pitchFamily="34" charset="0"/>
              </a:rPr>
              <a:t>Reality</a:t>
            </a:r>
            <a:r>
              <a:rPr lang="en-US" altLang="zh-CN" sz="1600" dirty="0">
                <a:ea typeface="Aktiv Grotesk" panose="020B0504020202020204" pitchFamily="34" charset="0"/>
                <a:cs typeface="Aktiv Grotesk" panose="020B0504020202020204" pitchFamily="34" charset="0"/>
              </a:rPr>
              <a:t> – Many colleges grant credit, placement, or both</a:t>
            </a:r>
            <a:r>
              <a:rPr lang="en-US" altLang="zh-CN" sz="1600" dirty="0">
                <a:solidFill>
                  <a:srgbClr val="FF0000"/>
                </a:solidFill>
                <a:ea typeface="Aktiv Grotesk" panose="020B0504020202020204" pitchFamily="34" charset="0"/>
                <a:cs typeface="Aktiv Grotesk" panose="020B0504020202020204" pitchFamily="34" charset="0"/>
              </a:rPr>
              <a:t> </a:t>
            </a:r>
            <a:r>
              <a:rPr lang="en-US" altLang="zh-CN" sz="1600" dirty="0">
                <a:ea typeface="Aktiv Grotesk" panose="020B0504020202020204" pitchFamily="34" charset="0"/>
                <a:cs typeface="Aktiv Grotesk" panose="020B0504020202020204" pitchFamily="34" charset="0"/>
              </a:rPr>
              <a:t>based on a 3 or higher on an AP Exam. </a:t>
            </a:r>
            <a:endParaRPr lang="en-US" sz="1329" dirty="0"/>
          </a:p>
        </p:txBody>
      </p:sp>
      <p:sp>
        <p:nvSpPr>
          <p:cNvPr id="11" name="Rectangle 10">
            <a:extLst>
              <a:ext uri="{FF2B5EF4-FFF2-40B4-BE49-F238E27FC236}">
                <a16:creationId xmlns:a16="http://schemas.microsoft.com/office/drawing/2014/main" id="{569278B0-F820-47E9-96FB-7CC662F7B9BF}"/>
              </a:ext>
            </a:extLst>
          </p:cNvPr>
          <p:cNvSpPr/>
          <p:nvPr/>
        </p:nvSpPr>
        <p:spPr>
          <a:xfrm>
            <a:off x="356461" y="3924252"/>
            <a:ext cx="3665342" cy="65610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9678" tIns="173633" rIns="173633" bIns="173633" rtlCol="0" anchor="ctr">
            <a:noAutofit/>
          </a:bodyPr>
          <a:lstStyle/>
          <a:p>
            <a:r>
              <a:rPr lang="en-US" sz="1400" b="1" dirty="0">
                <a:solidFill>
                  <a:schemeClr val="tx2"/>
                </a:solidFill>
                <a:latin typeface="+mj-lt"/>
              </a:rPr>
              <a:t>Myth #4 – Taking AP courses could hurt my GPA.</a:t>
            </a:r>
          </a:p>
        </p:txBody>
      </p:sp>
      <p:sp>
        <p:nvSpPr>
          <p:cNvPr id="12" name="Rectangle 11">
            <a:extLst>
              <a:ext uri="{FF2B5EF4-FFF2-40B4-BE49-F238E27FC236}">
                <a16:creationId xmlns:a16="http://schemas.microsoft.com/office/drawing/2014/main" id="{74DBFB84-C5A6-474C-9A27-C9CF671B54D0}"/>
              </a:ext>
            </a:extLst>
          </p:cNvPr>
          <p:cNvSpPr/>
          <p:nvPr/>
        </p:nvSpPr>
        <p:spPr>
          <a:xfrm>
            <a:off x="571557" y="4677050"/>
            <a:ext cx="3235147" cy="1569660"/>
          </a:xfrm>
          <a:prstGeom prst="rect">
            <a:avLst/>
          </a:prstGeom>
        </p:spPr>
        <p:txBody>
          <a:bodyPr wrap="square" lIns="0">
            <a:spAutoFit/>
          </a:bodyPr>
          <a:lstStyle/>
          <a:p>
            <a:pPr marL="0" indent="0">
              <a:spcBef>
                <a:spcPts val="600"/>
              </a:spcBef>
              <a:buNone/>
            </a:pPr>
            <a:r>
              <a:rPr lang="en-US" altLang="zh-CN" sz="1600" b="1" dirty="0">
                <a:solidFill>
                  <a:schemeClr val="accent3"/>
                </a:solidFill>
                <a:ea typeface="Aktiv Grotesk" panose="020B0504020202020204" pitchFamily="34" charset="0"/>
                <a:cs typeface="Aktiv Grotesk" panose="020B0504020202020204" pitchFamily="34" charset="0"/>
              </a:rPr>
              <a:t>Reality</a:t>
            </a:r>
            <a:r>
              <a:rPr lang="en-US" altLang="zh-CN" sz="1600" dirty="0">
                <a:ea typeface="Aktiv Grotesk" panose="020B0504020202020204" pitchFamily="34" charset="0"/>
                <a:cs typeface="Aktiv Grotesk" panose="020B0504020202020204" pitchFamily="34" charset="0"/>
              </a:rPr>
              <a:t> – &lt;</a:t>
            </a:r>
            <a:r>
              <a:rPr lang="en-US" altLang="zh-CN" sz="1600" i="1" dirty="0">
                <a:ea typeface="Aktiv Grotesk" panose="020B0504020202020204" pitchFamily="34" charset="0"/>
                <a:cs typeface="Aktiv Grotesk" panose="020B0504020202020204" pitchFamily="34" charset="0"/>
              </a:rPr>
              <a:t>Describe any extra weighting for AP course grades that your school may offer.&gt;</a:t>
            </a:r>
            <a:r>
              <a:rPr lang="en-US" altLang="zh-CN" sz="1600" dirty="0">
                <a:ea typeface="Aktiv Grotesk" panose="020B0504020202020204" pitchFamily="34" charset="0"/>
                <a:cs typeface="Aktiv Grotesk" panose="020B0504020202020204" pitchFamily="34" charset="0"/>
              </a:rPr>
              <a:t> Taking AP courses shows colleges that you’re willing to challenge yourself academically.</a:t>
            </a:r>
          </a:p>
        </p:txBody>
      </p:sp>
      <p:sp>
        <p:nvSpPr>
          <p:cNvPr id="13" name="Rectangle 12">
            <a:extLst>
              <a:ext uri="{FF2B5EF4-FFF2-40B4-BE49-F238E27FC236}">
                <a16:creationId xmlns:a16="http://schemas.microsoft.com/office/drawing/2014/main" id="{113B6D93-859B-4BF1-AF66-15FE21944C47}"/>
              </a:ext>
            </a:extLst>
          </p:cNvPr>
          <p:cNvSpPr/>
          <p:nvPr/>
        </p:nvSpPr>
        <p:spPr>
          <a:xfrm>
            <a:off x="4263329" y="3924251"/>
            <a:ext cx="3665342" cy="65610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9678" tIns="173633" rIns="173633" bIns="173633" rtlCol="0" anchor="ctr">
            <a:noAutofit/>
          </a:bodyPr>
          <a:lstStyle/>
          <a:p>
            <a:r>
              <a:rPr lang="en-US" sz="1400" b="1" dirty="0">
                <a:solidFill>
                  <a:schemeClr val="tx2"/>
                </a:solidFill>
                <a:latin typeface="+mj-lt"/>
              </a:rPr>
              <a:t>Myth #5 – I’m not sure AP is for me. How do I know if I’m ready?</a:t>
            </a:r>
          </a:p>
        </p:txBody>
      </p:sp>
      <p:sp>
        <p:nvSpPr>
          <p:cNvPr id="14" name="Rectangle 13">
            <a:extLst>
              <a:ext uri="{FF2B5EF4-FFF2-40B4-BE49-F238E27FC236}">
                <a16:creationId xmlns:a16="http://schemas.microsoft.com/office/drawing/2014/main" id="{B3E69A95-C896-4EC3-A1F1-8A972BF2509E}"/>
              </a:ext>
            </a:extLst>
          </p:cNvPr>
          <p:cNvSpPr/>
          <p:nvPr/>
        </p:nvSpPr>
        <p:spPr>
          <a:xfrm>
            <a:off x="4442532" y="4677050"/>
            <a:ext cx="3235147" cy="1077218"/>
          </a:xfrm>
          <a:prstGeom prst="rect">
            <a:avLst/>
          </a:prstGeom>
        </p:spPr>
        <p:txBody>
          <a:bodyPr wrap="square" lIns="0">
            <a:spAutoFit/>
          </a:bodyPr>
          <a:lstStyle/>
          <a:p>
            <a:pPr marL="0" indent="0">
              <a:spcBef>
                <a:spcPts val="600"/>
              </a:spcBef>
              <a:buSzPct val="80000"/>
              <a:buNone/>
            </a:pPr>
            <a:r>
              <a:rPr lang="en-US" altLang="zh-CN" sz="1600" b="1" dirty="0">
                <a:solidFill>
                  <a:schemeClr val="accent3"/>
                </a:solidFill>
              </a:rPr>
              <a:t>Reality</a:t>
            </a:r>
            <a:r>
              <a:rPr lang="en-US" altLang="zh-CN" sz="1600" dirty="0"/>
              <a:t> – If you think you’re ready to take an AP course, then you’re ready to advocate for yourself—talk to a teacher or counselor.</a:t>
            </a:r>
          </a:p>
        </p:txBody>
      </p:sp>
      <p:sp>
        <p:nvSpPr>
          <p:cNvPr id="15" name="Rectangle 14">
            <a:extLst>
              <a:ext uri="{FF2B5EF4-FFF2-40B4-BE49-F238E27FC236}">
                <a16:creationId xmlns:a16="http://schemas.microsoft.com/office/drawing/2014/main" id="{89B80555-895B-4A83-A838-F4572EBCF1AE}"/>
              </a:ext>
            </a:extLst>
          </p:cNvPr>
          <p:cNvSpPr/>
          <p:nvPr/>
        </p:nvSpPr>
        <p:spPr>
          <a:xfrm>
            <a:off x="8170197" y="3924250"/>
            <a:ext cx="3665342" cy="65610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9678" tIns="173633" rIns="173633" bIns="173633" rtlCol="0" anchor="ctr">
            <a:noAutofit/>
          </a:bodyPr>
          <a:lstStyle/>
          <a:p>
            <a:r>
              <a:rPr lang="en-US" sz="1400" b="1" dirty="0">
                <a:solidFill>
                  <a:schemeClr val="tx2"/>
                </a:solidFill>
                <a:latin typeface="+mj-lt"/>
              </a:rPr>
              <a:t>Myth #6 – The final step in your AP journey is taking the AP Exam.</a:t>
            </a:r>
          </a:p>
        </p:txBody>
      </p:sp>
      <p:sp>
        <p:nvSpPr>
          <p:cNvPr id="16" name="Rectangle 15">
            <a:extLst>
              <a:ext uri="{FF2B5EF4-FFF2-40B4-BE49-F238E27FC236}">
                <a16:creationId xmlns:a16="http://schemas.microsoft.com/office/drawing/2014/main" id="{65F38DFD-78A9-445D-AB1A-E73EB95E936E}"/>
              </a:ext>
            </a:extLst>
          </p:cNvPr>
          <p:cNvSpPr/>
          <p:nvPr/>
        </p:nvSpPr>
        <p:spPr>
          <a:xfrm>
            <a:off x="8385294" y="4677050"/>
            <a:ext cx="3324624" cy="1569660"/>
          </a:xfrm>
          <a:prstGeom prst="rect">
            <a:avLst/>
          </a:prstGeom>
        </p:spPr>
        <p:txBody>
          <a:bodyPr wrap="square" lIns="0">
            <a:spAutoFit/>
          </a:bodyPr>
          <a:lstStyle/>
          <a:p>
            <a:pPr>
              <a:spcAft>
                <a:spcPts val="1139"/>
              </a:spcAft>
            </a:pPr>
            <a:r>
              <a:rPr lang="en-US" altLang="zh-CN" sz="1600" b="1" dirty="0">
                <a:solidFill>
                  <a:schemeClr val="accent3"/>
                </a:solidFill>
                <a:ea typeface="Aktiv Grotesk" panose="020B0504020202020204" pitchFamily="34" charset="0"/>
                <a:cs typeface="Aktiv Grotesk" panose="020B0504020202020204" pitchFamily="34" charset="0"/>
              </a:rPr>
              <a:t>Reality</a:t>
            </a:r>
            <a:r>
              <a:rPr lang="en-US" altLang="zh-CN" sz="1600" dirty="0">
                <a:ea typeface="Aktiv Grotesk" panose="020B0504020202020204" pitchFamily="34" charset="0"/>
                <a:cs typeface="Aktiv Grotesk" panose="020B0504020202020204" pitchFamily="34" charset="0"/>
              </a:rPr>
              <a:t> – Every year that you take AP Exams, you can send one score report for free to the college, university, or scholarship organization of your choice. Be sure to take this important last step.</a:t>
            </a:r>
            <a:endParaRPr lang="en-US" sz="1329" dirty="0"/>
          </a:p>
        </p:txBody>
      </p:sp>
    </p:spTree>
    <p:extLst>
      <p:ext uri="{BB962C8B-B14F-4D97-AF65-F5344CB8AC3E}">
        <p14:creationId xmlns:p14="http://schemas.microsoft.com/office/powerpoint/2010/main" val="141729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5F19-E250-3245-B800-4B3982339D15}"/>
              </a:ext>
            </a:extLst>
          </p:cNvPr>
          <p:cNvSpPr>
            <a:spLocks noGrp="1"/>
          </p:cNvSpPr>
          <p:nvPr>
            <p:ph type="title"/>
          </p:nvPr>
        </p:nvSpPr>
        <p:spPr/>
        <p:txBody>
          <a:bodyPr/>
          <a:lstStyle/>
          <a:p>
            <a:r>
              <a:rPr lang="en-US" sz="3600" dirty="0">
                <a:latin typeface="+mj-lt"/>
              </a:rPr>
              <a:t>Next Steps</a:t>
            </a:r>
          </a:p>
        </p:txBody>
      </p:sp>
      <p:sp>
        <p:nvSpPr>
          <p:cNvPr id="6" name="Text Placeholder 5">
            <a:extLst>
              <a:ext uri="{FF2B5EF4-FFF2-40B4-BE49-F238E27FC236}">
                <a16:creationId xmlns:a16="http://schemas.microsoft.com/office/drawing/2014/main" id="{131F6E6E-9BBF-034A-B3A5-17434B59B7F6}"/>
              </a:ext>
            </a:extLst>
          </p:cNvPr>
          <p:cNvSpPr>
            <a:spLocks noGrp="1"/>
          </p:cNvSpPr>
          <p:nvPr>
            <p:ph type="body" sz="quarter" idx="10"/>
          </p:nvPr>
        </p:nvSpPr>
        <p:spPr>
          <a:xfrm>
            <a:off x="4920099" y="1580662"/>
            <a:ext cx="6722515" cy="4408714"/>
          </a:xfrm>
        </p:spPr>
        <p:txBody>
          <a:bodyPr>
            <a:normAutofit/>
          </a:bodyPr>
          <a:lstStyle/>
          <a:p>
            <a:pPr marL="271291" indent="-271291">
              <a:spcBef>
                <a:spcPts val="1200"/>
              </a:spcBef>
              <a:buSzPct val="100000"/>
              <a:buFont typeface="Arial" panose="020B0604020202020204" pitchFamily="34" charset="0"/>
              <a:buChar char="•"/>
            </a:pPr>
            <a:r>
              <a:rPr lang="en-US" sz="1800" dirty="0">
                <a:latin typeface="+mn-lt"/>
                <a:ea typeface="Aktiv Grotesk" panose="020B0504020202020204" pitchFamily="34" charset="0"/>
                <a:cs typeface="Aktiv Grotesk" panose="020B0504020202020204" pitchFamily="34" charset="0"/>
              </a:rPr>
              <a:t>Decide which AP courses are right for you:</a:t>
            </a:r>
          </a:p>
          <a:p>
            <a:pPr marL="573619" lvl="1" indent="-285750">
              <a:spcBef>
                <a:spcPts val="600"/>
              </a:spcBef>
              <a:buFont typeface="Wingdings" pitchFamily="2" charset="2"/>
              <a:buChar char="§"/>
            </a:pPr>
            <a:r>
              <a:rPr lang="en-US" sz="1800" dirty="0">
                <a:latin typeface="+mn-lt"/>
                <a:ea typeface="Aktiv Grotesk" panose="020B0504020202020204" pitchFamily="34" charset="0"/>
                <a:cs typeface="Aktiv Grotesk" panose="020B0504020202020204" pitchFamily="34" charset="0"/>
              </a:rPr>
              <a:t>What subjects do you enjoy most?</a:t>
            </a:r>
          </a:p>
          <a:p>
            <a:pPr marL="573619" lvl="1" indent="-285750">
              <a:spcBef>
                <a:spcPts val="600"/>
              </a:spcBef>
              <a:buFont typeface="Wingdings" pitchFamily="2" charset="2"/>
              <a:buChar char="§"/>
            </a:pPr>
            <a:r>
              <a:rPr lang="en-US" sz="1800" dirty="0">
                <a:latin typeface="+mn-lt"/>
                <a:ea typeface="Aktiv Grotesk" panose="020B0504020202020204" pitchFamily="34" charset="0"/>
                <a:cs typeface="Aktiv Grotesk" panose="020B0504020202020204" pitchFamily="34" charset="0"/>
              </a:rPr>
              <a:t>Which subjects do you excel in?</a:t>
            </a:r>
          </a:p>
          <a:p>
            <a:pPr marL="573619" lvl="1" indent="-285750">
              <a:spcBef>
                <a:spcPts val="600"/>
              </a:spcBef>
              <a:buFont typeface="Wingdings" pitchFamily="2" charset="2"/>
              <a:buChar char="§"/>
            </a:pPr>
            <a:r>
              <a:rPr lang="en-US" sz="1800" dirty="0">
                <a:latin typeface="+mn-lt"/>
                <a:ea typeface="Aktiv Grotesk" panose="020B0504020202020204" pitchFamily="34" charset="0"/>
                <a:cs typeface="Aktiv Grotesk" panose="020B0504020202020204" pitchFamily="34" charset="0"/>
              </a:rPr>
              <a:t>Have you completed the course prerequisites?</a:t>
            </a:r>
          </a:p>
          <a:p>
            <a:pPr marL="271291" indent="-271291">
              <a:spcBef>
                <a:spcPts val="1200"/>
              </a:spcBef>
              <a:buSzPct val="100000"/>
              <a:buFont typeface="Arial" panose="020B0604020202020204" pitchFamily="34" charset="0"/>
              <a:buChar char="•"/>
            </a:pPr>
            <a:r>
              <a:rPr lang="en-US" sz="1800" dirty="0">
                <a:latin typeface="+mn-lt"/>
                <a:ea typeface="Aktiv Grotesk" panose="020B0504020202020204" pitchFamily="34" charset="0"/>
                <a:cs typeface="Aktiv Grotesk" panose="020B0504020202020204" pitchFamily="34" charset="0"/>
              </a:rPr>
              <a:t>Talk to your teachers and counselor.</a:t>
            </a:r>
          </a:p>
          <a:p>
            <a:pPr marL="271291" indent="-271291">
              <a:spcBef>
                <a:spcPts val="1200"/>
              </a:spcBef>
              <a:buSzPct val="100000"/>
              <a:buFont typeface="Arial" panose="020B0604020202020204" pitchFamily="34" charset="0"/>
              <a:buChar char="•"/>
            </a:pPr>
            <a:r>
              <a:rPr lang="en-US" sz="1800" dirty="0">
                <a:latin typeface="+mn-lt"/>
                <a:ea typeface="Aktiv Grotesk" panose="020B0504020202020204" pitchFamily="34" charset="0"/>
                <a:cs typeface="Aktiv Grotesk" panose="020B0504020202020204" pitchFamily="34" charset="0"/>
              </a:rPr>
              <a:t>Talk to other students who have taken AP courses</a:t>
            </a:r>
          </a:p>
          <a:p>
            <a:pPr marL="271291" indent="-271291">
              <a:spcBef>
                <a:spcPts val="1200"/>
              </a:spcBef>
              <a:buSzPct val="100000"/>
              <a:buFont typeface="Arial" panose="020B0604020202020204" pitchFamily="34" charset="0"/>
              <a:buChar char="•"/>
            </a:pPr>
            <a:r>
              <a:rPr lang="en-US" sz="1800" dirty="0">
                <a:latin typeface="+mn-lt"/>
                <a:ea typeface="Aktiv Grotesk" panose="020B0504020202020204" pitchFamily="34" charset="0"/>
                <a:cs typeface="Aktiv Grotesk" panose="020B0504020202020204" pitchFamily="34" charset="0"/>
              </a:rPr>
              <a:t>Deadline to register for AP courses: &lt;Insert your school’s deadline. Include any specific steps students need to take to register.&gt;</a:t>
            </a:r>
          </a:p>
        </p:txBody>
      </p:sp>
      <p:pic>
        <p:nvPicPr>
          <p:cNvPr id="5" name="Picture 4">
            <a:extLst>
              <a:ext uri="{FF2B5EF4-FFF2-40B4-BE49-F238E27FC236}">
                <a16:creationId xmlns:a16="http://schemas.microsoft.com/office/drawing/2014/main" id="{9D4EA797-A89E-B549-9D14-3060FF1CBD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5308" y="1580662"/>
            <a:ext cx="2478024" cy="3206855"/>
          </a:xfrm>
          <a:prstGeom prst="rect">
            <a:avLst/>
          </a:prstGeom>
        </p:spPr>
      </p:pic>
    </p:spTree>
    <p:extLst>
      <p:ext uri="{BB962C8B-B14F-4D97-AF65-F5344CB8AC3E}">
        <p14:creationId xmlns:p14="http://schemas.microsoft.com/office/powerpoint/2010/main" val="233749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r>
              <a:rPr lang="en-US" dirty="0"/>
              <a:t>Questions and Answers</a:t>
            </a:r>
          </a:p>
        </p:txBody>
      </p:sp>
      <p:sp>
        <p:nvSpPr>
          <p:cNvPr id="4" name="Rectangle 4">
            <a:extLst>
              <a:ext uri="{FF2B5EF4-FFF2-40B4-BE49-F238E27FC236}">
                <a16:creationId xmlns:a16="http://schemas.microsoft.com/office/drawing/2014/main" id="{4432D554-48C8-8B4F-9379-A1D1369FF422}"/>
              </a:ext>
              <a:ext uri="{C183D7F6-B498-43B3-948B-1728B52AA6E4}">
                <adec:decorative xmlns:adec="http://schemas.microsoft.com/office/drawing/2017/decorative" val="1"/>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ea typeface="+mj-ea"/>
                <a:cs typeface="+mj-cs"/>
              </a:rPr>
              <a:t>Questions and Answers</a:t>
            </a:r>
          </a:p>
        </p:txBody>
      </p:sp>
      <p:sp>
        <p:nvSpPr>
          <p:cNvPr id="12" name="Rectangle 16">
            <a:extLst>
              <a:ext uri="{FF2B5EF4-FFF2-40B4-BE49-F238E27FC236}">
                <a16:creationId xmlns:a16="http://schemas.microsoft.com/office/drawing/2014/main" id="{5AA083EF-1EAD-0C4C-8D93-AF7BCACA8679}"/>
              </a:ext>
              <a:ext uri="{C183D7F6-B498-43B3-948B-1728B52AA6E4}">
                <adec:decorative xmlns:adec="http://schemas.microsoft.com/office/drawing/2017/decorative" val="1"/>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CDCDC"/>
              </a:solidFill>
              <a:effectLst/>
              <a:uLnTx/>
              <a:uFillTx/>
              <a:latin typeface="Roboto"/>
              <a:ea typeface="+mn-ea"/>
              <a:cs typeface="+mn-cs"/>
            </a:endParaRPr>
          </a:p>
        </p:txBody>
      </p:sp>
      <p:pic>
        <p:nvPicPr>
          <p:cNvPr id="8" name="Picture 7">
            <a:extLst>
              <a:ext uri="{FF2B5EF4-FFF2-40B4-BE49-F238E27FC236}">
                <a16:creationId xmlns:a16="http://schemas.microsoft.com/office/drawing/2014/main" id="{F6E9C152-77E8-0846-A3F3-E2F0ED24A2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08937" y="937672"/>
            <a:ext cx="1981200" cy="1981200"/>
          </a:xfrm>
          <a:prstGeom prst="rect">
            <a:avLst/>
          </a:prstGeom>
        </p:spPr>
      </p:pic>
    </p:spTree>
    <p:extLst>
      <p:ext uri="{BB962C8B-B14F-4D97-AF65-F5344CB8AC3E}">
        <p14:creationId xmlns:p14="http://schemas.microsoft.com/office/powerpoint/2010/main" val="334586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r>
              <a:rPr lang="en-US" dirty="0"/>
              <a:t>Welcome</a:t>
            </a:r>
          </a:p>
        </p:txBody>
      </p:sp>
      <p:sp>
        <p:nvSpPr>
          <p:cNvPr id="4" name="Rectangle 4">
            <a:extLst>
              <a:ext uri="{FF2B5EF4-FFF2-40B4-BE49-F238E27FC236}">
                <a16:creationId xmlns:a16="http://schemas.microsoft.com/office/drawing/2014/main" id="{4432D554-48C8-8B4F-9379-A1D1369FF422}"/>
              </a:ext>
              <a:ext uri="{C183D7F6-B498-43B3-948B-1728B52AA6E4}">
                <adec:decorative xmlns:adec="http://schemas.microsoft.com/office/drawing/2017/decorative" val="1"/>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ea typeface="+mj-ea"/>
                <a:cs typeface="+mj-cs"/>
              </a:rPr>
              <a:t>Welcome </a:t>
            </a:r>
          </a:p>
          <a:p>
            <a:pPr marL="0" marR="0" lvl="0" indent="0" algn="ctr" defTabSz="1024034" rtl="0" eaLnBrk="1" fontAlgn="auto" latinLnBrk="0" hangingPunct="1">
              <a:lnSpc>
                <a:spcPct val="100000"/>
              </a:lnSpc>
              <a:spcBef>
                <a:spcPct val="0"/>
              </a:spcBef>
              <a:spcAft>
                <a:spcPts val="0"/>
              </a:spcAft>
              <a:buClrTx/>
              <a:buSzTx/>
              <a:buFontTx/>
              <a:buNone/>
              <a:tabLst/>
              <a:defRPr/>
            </a:pPr>
            <a:r>
              <a:rPr lang="en-US" sz="2800" dirty="0">
                <a:solidFill>
                  <a:schemeClr val="accent2"/>
                </a:solidFill>
              </a:rPr>
              <a:t>&lt;Your School’s Name&gt; is committed to every student’s success. </a:t>
            </a:r>
          </a:p>
          <a:p>
            <a:pPr marL="0" marR="0" lvl="0" indent="0" algn="ctr" defTabSz="1024034" rtl="0" eaLnBrk="1" fontAlgn="auto" latinLnBrk="0" hangingPunct="1">
              <a:lnSpc>
                <a:spcPct val="100000"/>
              </a:lnSpc>
              <a:spcBef>
                <a:spcPct val="0"/>
              </a:spcBef>
              <a:spcAft>
                <a:spcPts val="0"/>
              </a:spcAft>
              <a:buClrTx/>
              <a:buSzTx/>
              <a:buFontTx/>
              <a:buNone/>
              <a:tabLst/>
              <a:defRPr/>
            </a:pPr>
            <a:r>
              <a:rPr lang="en-US" sz="2800" dirty="0">
                <a:solidFill>
                  <a:schemeClr val="accent2"/>
                </a:solidFill>
              </a:rPr>
              <a:t>We believe access to college-level studies such as Advanced Placement</a:t>
            </a:r>
            <a:r>
              <a:rPr lang="en-US" sz="2800" baseline="30000" dirty="0">
                <a:solidFill>
                  <a:schemeClr val="accent2"/>
                </a:solidFill>
              </a:rPr>
              <a:t>®</a:t>
            </a:r>
            <a:r>
              <a:rPr lang="en-US" sz="2800" dirty="0">
                <a:solidFill>
                  <a:schemeClr val="accent2"/>
                </a:solidFill>
              </a:rPr>
              <a:t> (AP</a:t>
            </a:r>
            <a:r>
              <a:rPr lang="en-US" sz="2800" baseline="30000" dirty="0">
                <a:solidFill>
                  <a:schemeClr val="tx2"/>
                </a:solidFill>
              </a:rPr>
              <a:t>®</a:t>
            </a:r>
            <a:r>
              <a:rPr lang="en-US" sz="2800" dirty="0">
                <a:solidFill>
                  <a:schemeClr val="accent2"/>
                </a:solidFill>
              </a:rPr>
              <a:t>) plays an important role in that success. </a:t>
            </a:r>
            <a:endParaRPr kumimoji="0" lang="en-US" sz="2800" b="0" i="0" u="none" strike="noStrike" kern="1200" cap="none" spc="0" normalizeH="0" baseline="0" noProof="0" dirty="0">
              <a:ln>
                <a:noFill/>
              </a:ln>
              <a:solidFill>
                <a:schemeClr val="accent2"/>
              </a:solidFill>
              <a:effectLst/>
              <a:uLnTx/>
              <a:uFillTx/>
              <a:ea typeface="+mj-ea"/>
              <a:cs typeface="+mj-cs"/>
            </a:endParaRPr>
          </a:p>
        </p:txBody>
      </p:sp>
      <p:sp>
        <p:nvSpPr>
          <p:cNvPr id="12" name="Rectangle 16">
            <a:extLst>
              <a:ext uri="{FF2B5EF4-FFF2-40B4-BE49-F238E27FC236}">
                <a16:creationId xmlns:a16="http://schemas.microsoft.com/office/drawing/2014/main" id="{5AA083EF-1EAD-0C4C-8D93-AF7BCACA8679}"/>
              </a:ext>
              <a:ext uri="{C183D7F6-B498-43B3-948B-1728B52AA6E4}">
                <adec:decorative xmlns:adec="http://schemas.microsoft.com/office/drawing/2017/decorative" val="1"/>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CDCDC"/>
              </a:solidFill>
              <a:effectLst/>
              <a:uLnTx/>
              <a:uFillTx/>
              <a:latin typeface="Roboto"/>
              <a:ea typeface="+mn-ea"/>
              <a:cs typeface="+mn-cs"/>
            </a:endParaRPr>
          </a:p>
        </p:txBody>
      </p:sp>
      <p:pic>
        <p:nvPicPr>
          <p:cNvPr id="13" name="Picture 12">
            <a:extLst>
              <a:ext uri="{FF2B5EF4-FFF2-40B4-BE49-F238E27FC236}">
                <a16:creationId xmlns:a16="http://schemas.microsoft.com/office/drawing/2014/main" id="{B397C45F-CCEB-2240-AD82-3B57C91B1E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08937" y="937847"/>
            <a:ext cx="1981200" cy="1981200"/>
          </a:xfrm>
          <a:prstGeom prst="rect">
            <a:avLst/>
          </a:prstGeom>
        </p:spPr>
      </p:pic>
    </p:spTree>
    <p:extLst>
      <p:ext uri="{BB962C8B-B14F-4D97-AF65-F5344CB8AC3E}">
        <p14:creationId xmlns:p14="http://schemas.microsoft.com/office/powerpoint/2010/main" val="239056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FB07-5F59-4017-9C1E-ACB0D55B1341}"/>
              </a:ext>
            </a:extLst>
          </p:cNvPr>
          <p:cNvSpPr>
            <a:spLocks noGrp="1"/>
          </p:cNvSpPr>
          <p:nvPr>
            <p:ph type="title"/>
          </p:nvPr>
        </p:nvSpPr>
        <p:spPr/>
        <p:txBody>
          <a:bodyPr/>
          <a:lstStyle/>
          <a:p>
            <a:r>
              <a:rPr lang="en-US" sz="3600" dirty="0">
                <a:latin typeface="+mj-lt"/>
              </a:rPr>
              <a:t>What We’ll Cover</a:t>
            </a:r>
          </a:p>
        </p:txBody>
      </p:sp>
      <p:sp>
        <p:nvSpPr>
          <p:cNvPr id="7" name="Text Placeholder 2">
            <a:extLst>
              <a:ext uri="{FF2B5EF4-FFF2-40B4-BE49-F238E27FC236}">
                <a16:creationId xmlns:a16="http://schemas.microsoft.com/office/drawing/2014/main" id="{D1567E16-3417-43DC-B44E-4B007ACF7911}"/>
              </a:ext>
              <a:ext uri="{C183D7F6-B498-43B3-948B-1728B52AA6E4}">
                <adec:decorative xmlns:adec="http://schemas.microsoft.com/office/drawing/2017/decorative" val="1"/>
              </a:ext>
            </a:extLst>
          </p:cNvPr>
          <p:cNvSpPr txBox="1">
            <a:spLocks/>
          </p:cNvSpPr>
          <p:nvPr/>
        </p:nvSpPr>
        <p:spPr>
          <a:xfrm>
            <a:off x="356460" y="1211283"/>
            <a:ext cx="11203637" cy="4937977"/>
          </a:xfrm>
          <a:prstGeom prst="rect">
            <a:avLst/>
          </a:prstGeom>
        </p:spPr>
        <p:txBody>
          <a:bodyPr>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SzPct val="80000"/>
              <a:buNone/>
            </a:pPr>
            <a:endParaRPr lang="en-US" sz="1800" dirty="0">
              <a:latin typeface="+mn-lt"/>
            </a:endParaRPr>
          </a:p>
        </p:txBody>
      </p:sp>
      <p:sp>
        <p:nvSpPr>
          <p:cNvPr id="5" name="Oval 4">
            <a:extLst>
              <a:ext uri="{FF2B5EF4-FFF2-40B4-BE49-F238E27FC236}">
                <a16:creationId xmlns:a16="http://schemas.microsoft.com/office/drawing/2014/main" id="{8D59F400-DCC1-4C96-B559-A752DB091572}"/>
              </a:ext>
            </a:extLst>
          </p:cNvPr>
          <p:cNvSpPr/>
          <p:nvPr/>
        </p:nvSpPr>
        <p:spPr>
          <a:xfrm>
            <a:off x="631903" y="1580532"/>
            <a:ext cx="932948" cy="932948"/>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b="1" dirty="0">
                <a:solidFill>
                  <a:schemeClr val="tx2"/>
                </a:solidFill>
                <a:latin typeface="+mj-lt"/>
              </a:rPr>
              <a:t>1</a:t>
            </a:r>
          </a:p>
        </p:txBody>
      </p:sp>
      <p:sp>
        <p:nvSpPr>
          <p:cNvPr id="4" name="TextBox 3">
            <a:extLst>
              <a:ext uri="{FF2B5EF4-FFF2-40B4-BE49-F238E27FC236}">
                <a16:creationId xmlns:a16="http://schemas.microsoft.com/office/drawing/2014/main" id="{577CA827-15AA-4749-AABC-39B7F3C9045C}"/>
              </a:ext>
            </a:extLst>
          </p:cNvPr>
          <p:cNvSpPr txBox="1"/>
          <p:nvPr/>
        </p:nvSpPr>
        <p:spPr>
          <a:xfrm>
            <a:off x="1876301" y="1702878"/>
            <a:ext cx="2861954" cy="688256"/>
          </a:xfrm>
          <a:prstGeom prst="rect">
            <a:avLst/>
          </a:prstGeom>
          <a:noFill/>
        </p:spPr>
        <p:txBody>
          <a:bodyPr wrap="square" lIns="36000" tIns="36000" rIns="36000" bIns="36000" rtlCol="0">
            <a:spAutoFit/>
          </a:bodyPr>
          <a:lstStyle/>
          <a:p>
            <a:r>
              <a:rPr lang="en-US" sz="2000" dirty="0"/>
              <a:t>What Are Advanced Placement Courses?</a:t>
            </a:r>
          </a:p>
        </p:txBody>
      </p:sp>
      <p:sp>
        <p:nvSpPr>
          <p:cNvPr id="6" name="Oval 5">
            <a:extLst>
              <a:ext uri="{FF2B5EF4-FFF2-40B4-BE49-F238E27FC236}">
                <a16:creationId xmlns:a16="http://schemas.microsoft.com/office/drawing/2014/main" id="{753C3FD8-C26B-4F58-AED1-9EA0CB21724E}"/>
              </a:ext>
            </a:extLst>
          </p:cNvPr>
          <p:cNvSpPr/>
          <p:nvPr/>
        </p:nvSpPr>
        <p:spPr>
          <a:xfrm>
            <a:off x="631903" y="2962526"/>
            <a:ext cx="932948" cy="932948"/>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b="1" dirty="0">
                <a:solidFill>
                  <a:schemeClr val="tx2"/>
                </a:solidFill>
                <a:latin typeface="+mj-lt"/>
              </a:rPr>
              <a:t>2</a:t>
            </a:r>
          </a:p>
        </p:txBody>
      </p:sp>
      <p:sp>
        <p:nvSpPr>
          <p:cNvPr id="12" name="TextBox 11">
            <a:extLst>
              <a:ext uri="{FF2B5EF4-FFF2-40B4-BE49-F238E27FC236}">
                <a16:creationId xmlns:a16="http://schemas.microsoft.com/office/drawing/2014/main" id="{2B7E674D-47B8-4DE6-BF38-6118773F6597}"/>
              </a:ext>
            </a:extLst>
          </p:cNvPr>
          <p:cNvSpPr txBox="1"/>
          <p:nvPr/>
        </p:nvSpPr>
        <p:spPr>
          <a:xfrm>
            <a:off x="1876301" y="3084872"/>
            <a:ext cx="2861954" cy="380480"/>
          </a:xfrm>
          <a:prstGeom prst="rect">
            <a:avLst/>
          </a:prstGeom>
          <a:noFill/>
        </p:spPr>
        <p:txBody>
          <a:bodyPr wrap="square" lIns="36000" tIns="36000" rIns="36000" bIns="36000" rtlCol="0">
            <a:spAutoFit/>
          </a:bodyPr>
          <a:lstStyle/>
          <a:p>
            <a:r>
              <a:rPr lang="en-US" sz="2000" dirty="0"/>
              <a:t>Benefits of Taking AP</a:t>
            </a:r>
          </a:p>
        </p:txBody>
      </p:sp>
      <p:sp>
        <p:nvSpPr>
          <p:cNvPr id="8" name="Oval 7">
            <a:extLst>
              <a:ext uri="{FF2B5EF4-FFF2-40B4-BE49-F238E27FC236}">
                <a16:creationId xmlns:a16="http://schemas.microsoft.com/office/drawing/2014/main" id="{1C2E859B-CEB2-403D-8070-5E2C9178FE9C}"/>
              </a:ext>
            </a:extLst>
          </p:cNvPr>
          <p:cNvSpPr/>
          <p:nvPr/>
        </p:nvSpPr>
        <p:spPr>
          <a:xfrm>
            <a:off x="661501" y="4344520"/>
            <a:ext cx="932948" cy="932948"/>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b="1" dirty="0">
                <a:solidFill>
                  <a:schemeClr val="tx2"/>
                </a:solidFill>
                <a:latin typeface="+mj-lt"/>
              </a:rPr>
              <a:t>3</a:t>
            </a:r>
          </a:p>
        </p:txBody>
      </p:sp>
      <p:sp>
        <p:nvSpPr>
          <p:cNvPr id="13" name="TextBox 12">
            <a:extLst>
              <a:ext uri="{FF2B5EF4-FFF2-40B4-BE49-F238E27FC236}">
                <a16:creationId xmlns:a16="http://schemas.microsoft.com/office/drawing/2014/main" id="{4EE96467-F42A-4CFC-87A8-D19A5AFDA930}"/>
              </a:ext>
            </a:extLst>
          </p:cNvPr>
          <p:cNvSpPr txBox="1"/>
          <p:nvPr/>
        </p:nvSpPr>
        <p:spPr>
          <a:xfrm>
            <a:off x="1876301" y="4466866"/>
            <a:ext cx="2861954" cy="688256"/>
          </a:xfrm>
          <a:prstGeom prst="rect">
            <a:avLst/>
          </a:prstGeom>
          <a:noFill/>
        </p:spPr>
        <p:txBody>
          <a:bodyPr wrap="square" lIns="36000" tIns="36000" rIns="36000" bIns="36000" rtlCol="0">
            <a:spAutoFit/>
          </a:bodyPr>
          <a:lstStyle/>
          <a:p>
            <a:r>
              <a:rPr lang="en-US" sz="2000" dirty="0"/>
              <a:t>Resources and Supports for Student Learning</a:t>
            </a:r>
          </a:p>
        </p:txBody>
      </p:sp>
      <p:sp>
        <p:nvSpPr>
          <p:cNvPr id="9" name="Oval 8">
            <a:extLst>
              <a:ext uri="{FF2B5EF4-FFF2-40B4-BE49-F238E27FC236}">
                <a16:creationId xmlns:a16="http://schemas.microsoft.com/office/drawing/2014/main" id="{199B474C-6F0B-4EF0-BC07-5F9E2F72B591}"/>
              </a:ext>
            </a:extLst>
          </p:cNvPr>
          <p:cNvSpPr/>
          <p:nvPr/>
        </p:nvSpPr>
        <p:spPr>
          <a:xfrm>
            <a:off x="6096000" y="1580532"/>
            <a:ext cx="932948" cy="932948"/>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b="1" dirty="0">
                <a:solidFill>
                  <a:schemeClr val="tx2"/>
                </a:solidFill>
                <a:latin typeface="+mj-lt"/>
              </a:rPr>
              <a:t>4</a:t>
            </a:r>
          </a:p>
        </p:txBody>
      </p:sp>
      <p:sp>
        <p:nvSpPr>
          <p:cNvPr id="14" name="TextBox 13">
            <a:extLst>
              <a:ext uri="{FF2B5EF4-FFF2-40B4-BE49-F238E27FC236}">
                <a16:creationId xmlns:a16="http://schemas.microsoft.com/office/drawing/2014/main" id="{027834BF-9F4C-41B5-8D6F-EA87562A311D}"/>
              </a:ext>
            </a:extLst>
          </p:cNvPr>
          <p:cNvSpPr txBox="1"/>
          <p:nvPr/>
        </p:nvSpPr>
        <p:spPr>
          <a:xfrm>
            <a:off x="7336971" y="1702878"/>
            <a:ext cx="2861954" cy="380480"/>
          </a:xfrm>
          <a:prstGeom prst="rect">
            <a:avLst/>
          </a:prstGeom>
          <a:noFill/>
        </p:spPr>
        <p:txBody>
          <a:bodyPr wrap="square" lIns="36000" tIns="36000" rIns="36000" bIns="36000" rtlCol="0">
            <a:spAutoFit/>
          </a:bodyPr>
          <a:lstStyle/>
          <a:p>
            <a:r>
              <a:rPr lang="en-US" sz="2000" dirty="0"/>
              <a:t>AP Exams</a:t>
            </a:r>
          </a:p>
        </p:txBody>
      </p:sp>
      <p:sp>
        <p:nvSpPr>
          <p:cNvPr id="10" name="Oval 9">
            <a:extLst>
              <a:ext uri="{FF2B5EF4-FFF2-40B4-BE49-F238E27FC236}">
                <a16:creationId xmlns:a16="http://schemas.microsoft.com/office/drawing/2014/main" id="{4C1E0165-C71B-42C7-86AA-419170E45E58}"/>
              </a:ext>
            </a:extLst>
          </p:cNvPr>
          <p:cNvSpPr/>
          <p:nvPr/>
        </p:nvSpPr>
        <p:spPr>
          <a:xfrm>
            <a:off x="6096000" y="2962526"/>
            <a:ext cx="932948" cy="932948"/>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b="1" dirty="0">
                <a:solidFill>
                  <a:schemeClr val="tx2"/>
                </a:solidFill>
                <a:latin typeface="+mj-lt"/>
              </a:rPr>
              <a:t>5</a:t>
            </a:r>
          </a:p>
        </p:txBody>
      </p:sp>
      <p:sp>
        <p:nvSpPr>
          <p:cNvPr id="15" name="TextBox 14">
            <a:extLst>
              <a:ext uri="{FF2B5EF4-FFF2-40B4-BE49-F238E27FC236}">
                <a16:creationId xmlns:a16="http://schemas.microsoft.com/office/drawing/2014/main" id="{CC411BF9-8FF1-455D-9A8A-C912A6350AF1}"/>
              </a:ext>
            </a:extLst>
          </p:cNvPr>
          <p:cNvSpPr txBox="1"/>
          <p:nvPr/>
        </p:nvSpPr>
        <p:spPr>
          <a:xfrm>
            <a:off x="7336971" y="3084872"/>
            <a:ext cx="2861954" cy="380480"/>
          </a:xfrm>
          <a:prstGeom prst="rect">
            <a:avLst/>
          </a:prstGeom>
          <a:noFill/>
        </p:spPr>
        <p:txBody>
          <a:bodyPr wrap="square" lIns="36000" tIns="36000" rIns="36000" bIns="36000" rtlCol="0">
            <a:spAutoFit/>
          </a:bodyPr>
          <a:lstStyle/>
          <a:p>
            <a:r>
              <a:rPr lang="en-US" sz="2000" dirty="0"/>
              <a:t>The Reality of AP</a:t>
            </a:r>
          </a:p>
        </p:txBody>
      </p:sp>
      <p:sp>
        <p:nvSpPr>
          <p:cNvPr id="11" name="Oval 10">
            <a:extLst>
              <a:ext uri="{FF2B5EF4-FFF2-40B4-BE49-F238E27FC236}">
                <a16:creationId xmlns:a16="http://schemas.microsoft.com/office/drawing/2014/main" id="{4F456DA5-D599-45C8-ACDC-53DB85EAF760}"/>
              </a:ext>
            </a:extLst>
          </p:cNvPr>
          <p:cNvSpPr/>
          <p:nvPr/>
        </p:nvSpPr>
        <p:spPr>
          <a:xfrm>
            <a:off x="6096000" y="4344520"/>
            <a:ext cx="932948" cy="932948"/>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b="1" dirty="0">
                <a:solidFill>
                  <a:schemeClr val="tx2"/>
                </a:solidFill>
                <a:latin typeface="+mj-lt"/>
              </a:rPr>
              <a:t>6</a:t>
            </a:r>
          </a:p>
        </p:txBody>
      </p:sp>
      <p:sp>
        <p:nvSpPr>
          <p:cNvPr id="16" name="TextBox 15">
            <a:extLst>
              <a:ext uri="{FF2B5EF4-FFF2-40B4-BE49-F238E27FC236}">
                <a16:creationId xmlns:a16="http://schemas.microsoft.com/office/drawing/2014/main" id="{B527C4DF-D62C-4A4D-9E30-93019CAB854F}"/>
              </a:ext>
            </a:extLst>
          </p:cNvPr>
          <p:cNvSpPr txBox="1"/>
          <p:nvPr/>
        </p:nvSpPr>
        <p:spPr>
          <a:xfrm>
            <a:off x="7336971" y="4466866"/>
            <a:ext cx="2861954" cy="380480"/>
          </a:xfrm>
          <a:prstGeom prst="rect">
            <a:avLst/>
          </a:prstGeom>
          <a:noFill/>
        </p:spPr>
        <p:txBody>
          <a:bodyPr wrap="square" lIns="36000" tIns="36000" rIns="36000" bIns="36000" rtlCol="0">
            <a:spAutoFit/>
          </a:bodyPr>
          <a:lstStyle/>
          <a:p>
            <a:r>
              <a:rPr lang="en-US" sz="2000" dirty="0"/>
              <a:t>Questions and Answers</a:t>
            </a:r>
          </a:p>
        </p:txBody>
      </p:sp>
    </p:spTree>
    <p:extLst>
      <p:ext uri="{BB962C8B-B14F-4D97-AF65-F5344CB8AC3E}">
        <p14:creationId xmlns:p14="http://schemas.microsoft.com/office/powerpoint/2010/main" val="187289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r>
              <a:rPr lang="en-US" dirty="0"/>
              <a:t>What Are Advanced Placement Courses?</a:t>
            </a:r>
          </a:p>
        </p:txBody>
      </p:sp>
      <p:sp>
        <p:nvSpPr>
          <p:cNvPr id="4" name="Rectangle 4">
            <a:extLst>
              <a:ext uri="{FF2B5EF4-FFF2-40B4-BE49-F238E27FC236}">
                <a16:creationId xmlns:a16="http://schemas.microsoft.com/office/drawing/2014/main" id="{4432D554-48C8-8B4F-9379-A1D1369FF422}"/>
              </a:ext>
              <a:ext uri="{C183D7F6-B498-43B3-948B-1728B52AA6E4}">
                <adec:decorative xmlns:adec="http://schemas.microsoft.com/office/drawing/2017/decorative" val="1"/>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ea typeface="+mj-ea"/>
                <a:cs typeface="+mj-cs"/>
              </a:rPr>
              <a:t>What Are Advanced Placement </a:t>
            </a:r>
          </a:p>
          <a:p>
            <a:pPr marL="0" marR="0" lvl="0" indent="0" algn="ctr" defTabSz="1024034"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ea typeface="+mj-ea"/>
                <a:cs typeface="+mj-cs"/>
              </a:rPr>
              <a:t>Courses?</a:t>
            </a:r>
          </a:p>
        </p:txBody>
      </p:sp>
      <p:sp>
        <p:nvSpPr>
          <p:cNvPr id="12" name="Rectangle 16">
            <a:extLst>
              <a:ext uri="{FF2B5EF4-FFF2-40B4-BE49-F238E27FC236}">
                <a16:creationId xmlns:a16="http://schemas.microsoft.com/office/drawing/2014/main" id="{5AA083EF-1EAD-0C4C-8D93-AF7BCACA8679}"/>
              </a:ext>
              <a:ext uri="{C183D7F6-B498-43B3-948B-1728B52AA6E4}">
                <adec:decorative xmlns:adec="http://schemas.microsoft.com/office/drawing/2017/decorative" val="1"/>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CDCDC"/>
              </a:solidFill>
              <a:effectLst/>
              <a:uLnTx/>
              <a:uFillTx/>
              <a:latin typeface="Roboto"/>
              <a:ea typeface="+mn-ea"/>
              <a:cs typeface="+mn-cs"/>
            </a:endParaRPr>
          </a:p>
        </p:txBody>
      </p:sp>
      <p:pic>
        <p:nvPicPr>
          <p:cNvPr id="9" name="Picture 8">
            <a:extLst>
              <a:ext uri="{FF2B5EF4-FFF2-40B4-BE49-F238E27FC236}">
                <a16:creationId xmlns:a16="http://schemas.microsoft.com/office/drawing/2014/main" id="{4112A393-2946-014F-A9A2-630E0A340B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11616" y="937847"/>
            <a:ext cx="1981200" cy="1981200"/>
          </a:xfrm>
          <a:prstGeom prst="rect">
            <a:avLst/>
          </a:prstGeom>
        </p:spPr>
      </p:pic>
    </p:spTree>
    <p:extLst>
      <p:ext uri="{BB962C8B-B14F-4D97-AF65-F5344CB8AC3E}">
        <p14:creationId xmlns:p14="http://schemas.microsoft.com/office/powerpoint/2010/main" val="203686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2782-4416-4871-8A25-219C628BB563}"/>
              </a:ext>
            </a:extLst>
          </p:cNvPr>
          <p:cNvSpPr>
            <a:spLocks noGrp="1"/>
          </p:cNvSpPr>
          <p:nvPr>
            <p:ph type="title"/>
          </p:nvPr>
        </p:nvSpPr>
        <p:spPr/>
        <p:txBody>
          <a:bodyPr/>
          <a:lstStyle/>
          <a:p>
            <a:r>
              <a:rPr lang="en-US" sz="3600" dirty="0">
                <a:latin typeface="+mj-lt"/>
              </a:rPr>
              <a:t>The Basics</a:t>
            </a:r>
          </a:p>
        </p:txBody>
      </p:sp>
      <p:sp>
        <p:nvSpPr>
          <p:cNvPr id="3" name="Text Placeholder 2">
            <a:extLst>
              <a:ext uri="{FF2B5EF4-FFF2-40B4-BE49-F238E27FC236}">
                <a16:creationId xmlns:a16="http://schemas.microsoft.com/office/drawing/2014/main" id="{F529C537-2FA4-46A3-AF44-334A6C22AC86}"/>
              </a:ext>
            </a:extLst>
          </p:cNvPr>
          <p:cNvSpPr>
            <a:spLocks noGrp="1"/>
          </p:cNvSpPr>
          <p:nvPr>
            <p:ph type="body" sz="quarter" idx="10"/>
          </p:nvPr>
        </p:nvSpPr>
        <p:spPr>
          <a:xfrm>
            <a:off x="4920099" y="1465385"/>
            <a:ext cx="6722515" cy="4683875"/>
          </a:xfrm>
        </p:spPr>
        <p:txBody>
          <a:bodyPr>
            <a:normAutofit/>
          </a:bodyPr>
          <a:lstStyle/>
          <a:p>
            <a:r>
              <a:rPr lang="en-US" sz="1800" dirty="0">
                <a:latin typeface="+mn-lt"/>
              </a:rPr>
              <a:t>AP</a:t>
            </a:r>
            <a:r>
              <a:rPr lang="en-US" sz="1800" baseline="30000" dirty="0">
                <a:latin typeface="+mn-lt"/>
              </a:rPr>
              <a:t>®</a:t>
            </a:r>
            <a:r>
              <a:rPr lang="en-US" sz="1800" dirty="0">
                <a:latin typeface="+mn-lt"/>
              </a:rPr>
              <a:t> courses are college-level courses offered in high school.</a:t>
            </a:r>
          </a:p>
          <a:p>
            <a:r>
              <a:rPr lang="en-US" sz="1800" dirty="0">
                <a:latin typeface="+mn-lt"/>
              </a:rPr>
              <a:t>Courses reflect what’s taught in introductory college courses.</a:t>
            </a:r>
          </a:p>
          <a:p>
            <a:r>
              <a:rPr lang="en-US" sz="1800" dirty="0">
                <a:latin typeface="+mn-lt"/>
              </a:rPr>
              <a:t>Students take AP Exams at the end of the course, measuring their mastery of college-level work.</a:t>
            </a:r>
          </a:p>
          <a:p>
            <a:r>
              <a:rPr lang="en-US" sz="1800" dirty="0">
                <a:latin typeface="+mn-lt"/>
              </a:rPr>
              <a:t>Students can typically earn college credit and/or placement into honors or advanced courses when they score a 3 or higher on an AP Exam.</a:t>
            </a:r>
          </a:p>
        </p:txBody>
      </p:sp>
      <p:pic>
        <p:nvPicPr>
          <p:cNvPr id="4" name="Picture 3">
            <a:extLst>
              <a:ext uri="{FF2B5EF4-FFF2-40B4-BE49-F238E27FC236}">
                <a16:creationId xmlns:a16="http://schemas.microsoft.com/office/drawing/2014/main" id="{E5BF4E90-C3B5-2F40-9E2F-D65351FB7F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5308" y="1580662"/>
            <a:ext cx="2478024" cy="3206855"/>
          </a:xfrm>
          <a:prstGeom prst="rect">
            <a:avLst/>
          </a:prstGeom>
        </p:spPr>
      </p:pic>
    </p:spTree>
    <p:extLst>
      <p:ext uri="{BB962C8B-B14F-4D97-AF65-F5344CB8AC3E}">
        <p14:creationId xmlns:p14="http://schemas.microsoft.com/office/powerpoint/2010/main" val="405050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FB07-5F59-4017-9C1E-ACB0D55B1341}"/>
              </a:ext>
            </a:extLst>
          </p:cNvPr>
          <p:cNvSpPr>
            <a:spLocks noGrp="1"/>
          </p:cNvSpPr>
          <p:nvPr>
            <p:ph type="title"/>
          </p:nvPr>
        </p:nvSpPr>
        <p:spPr/>
        <p:txBody>
          <a:bodyPr/>
          <a:lstStyle/>
          <a:p>
            <a:r>
              <a:rPr lang="en-US" sz="3600" dirty="0">
                <a:latin typeface="+mj-lt"/>
              </a:rPr>
              <a:t>Our AP Courses</a:t>
            </a:r>
          </a:p>
        </p:txBody>
      </p:sp>
      <p:sp>
        <p:nvSpPr>
          <p:cNvPr id="3" name="TextBox 2">
            <a:extLst>
              <a:ext uri="{FF2B5EF4-FFF2-40B4-BE49-F238E27FC236}">
                <a16:creationId xmlns:a16="http://schemas.microsoft.com/office/drawing/2014/main" id="{C581EB86-A49F-400A-B20A-EC4A3321EB0D}"/>
              </a:ext>
            </a:extLst>
          </p:cNvPr>
          <p:cNvSpPr txBox="1"/>
          <p:nvPr/>
        </p:nvSpPr>
        <p:spPr>
          <a:xfrm>
            <a:off x="631902" y="1106533"/>
            <a:ext cx="10928196" cy="318924"/>
          </a:xfrm>
          <a:prstGeom prst="rect">
            <a:avLst/>
          </a:prstGeom>
          <a:noFill/>
        </p:spPr>
        <p:txBody>
          <a:bodyPr wrap="square" lIns="36000" tIns="36000" rIns="36000" bIns="36000" rtlCol="0">
            <a:spAutoFit/>
          </a:bodyPr>
          <a:lstStyle/>
          <a:p>
            <a:pPr algn="ctr"/>
            <a:r>
              <a:rPr lang="en-US" sz="1600" i="1" dirty="0"/>
              <a:t>&lt;This slide will list your school’s AP courses. Delete courses not offered at your school.&gt;</a:t>
            </a:r>
          </a:p>
        </p:txBody>
      </p:sp>
      <p:sp>
        <p:nvSpPr>
          <p:cNvPr id="7" name="Text Placeholder 2">
            <a:extLst>
              <a:ext uri="{FF2B5EF4-FFF2-40B4-BE49-F238E27FC236}">
                <a16:creationId xmlns:a16="http://schemas.microsoft.com/office/drawing/2014/main" id="{D1567E16-3417-43DC-B44E-4B007ACF7911}"/>
              </a:ext>
            </a:extLst>
          </p:cNvPr>
          <p:cNvSpPr txBox="1">
            <a:spLocks/>
          </p:cNvSpPr>
          <p:nvPr/>
        </p:nvSpPr>
        <p:spPr>
          <a:xfrm>
            <a:off x="356461" y="1740546"/>
            <a:ext cx="5458186" cy="4408714"/>
          </a:xfrm>
          <a:prstGeom prst="rect">
            <a:avLst/>
          </a:prstGeom>
        </p:spPr>
        <p:txBody>
          <a:bodyPr>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b="0" i="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b="0" i="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b="0" i="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274320">
              <a:spcBef>
                <a:spcPts val="900"/>
              </a:spcBef>
              <a:buSzPct val="75000"/>
            </a:pPr>
            <a:r>
              <a:rPr lang="en-US" sz="1800" b="1" dirty="0">
                <a:latin typeface="+mn-lt"/>
              </a:rPr>
              <a:t>AP Capstone</a:t>
            </a:r>
            <a:r>
              <a:rPr lang="en-US" sz="1800" b="1" baseline="30000" dirty="0">
                <a:latin typeface="+mn-lt"/>
              </a:rPr>
              <a:t>™</a:t>
            </a:r>
            <a:r>
              <a:rPr lang="en-US" sz="1800" b="1" dirty="0">
                <a:latin typeface="+mn-lt"/>
              </a:rPr>
              <a:t>: </a:t>
            </a:r>
            <a:r>
              <a:rPr lang="en-US" sz="1800" dirty="0">
                <a:latin typeface="+mn-lt"/>
              </a:rPr>
              <a:t>AP Seminar, AP Research</a:t>
            </a:r>
          </a:p>
          <a:p>
            <a:pPr marL="274320">
              <a:spcBef>
                <a:spcPts val="900"/>
              </a:spcBef>
              <a:buSzPct val="75000"/>
            </a:pPr>
            <a:r>
              <a:rPr lang="en-US" sz="1800" b="1" dirty="0">
                <a:latin typeface="+mn-lt"/>
              </a:rPr>
              <a:t>Arts:</a:t>
            </a:r>
            <a:r>
              <a:rPr lang="en-US" sz="1800" dirty="0">
                <a:latin typeface="+mn-lt"/>
              </a:rPr>
              <a:t> 2-D Art and Design, 3-D Art and Design, Art History, Drawing, Music Theory</a:t>
            </a:r>
          </a:p>
          <a:p>
            <a:pPr marL="274320">
              <a:spcBef>
                <a:spcPts val="900"/>
              </a:spcBef>
              <a:buSzPct val="75000"/>
            </a:pPr>
            <a:r>
              <a:rPr lang="en-US" sz="1800" b="1" dirty="0">
                <a:latin typeface="+mn-lt"/>
              </a:rPr>
              <a:t>English:</a:t>
            </a:r>
            <a:r>
              <a:rPr lang="en-US" sz="1800" dirty="0">
                <a:latin typeface="+mn-lt"/>
              </a:rPr>
              <a:t> English Language and Composition, English Literature and Composition</a:t>
            </a:r>
          </a:p>
          <a:p>
            <a:pPr marL="274320">
              <a:spcBef>
                <a:spcPts val="900"/>
              </a:spcBef>
              <a:buSzPct val="75000"/>
            </a:pPr>
            <a:r>
              <a:rPr lang="en-US" sz="1800" b="1" dirty="0">
                <a:latin typeface="+mn-lt"/>
              </a:rPr>
              <a:t>History and Social Sciences:</a:t>
            </a:r>
            <a:r>
              <a:rPr lang="en-US" sz="1800" dirty="0">
                <a:latin typeface="+mn-lt"/>
              </a:rPr>
              <a:t> Comparative Government and Politics, European History, Human Geography, Macroeconomics, Microeconomics, Psychology, United States Government and Politics, United States History, World History: Modern</a:t>
            </a:r>
          </a:p>
          <a:p>
            <a:pPr marL="274320">
              <a:spcBef>
                <a:spcPts val="900"/>
              </a:spcBef>
              <a:buSzPct val="75000"/>
            </a:pPr>
            <a:endParaRPr lang="en-US" sz="1800" dirty="0">
              <a:latin typeface="+mn-lt"/>
            </a:endParaRPr>
          </a:p>
        </p:txBody>
      </p:sp>
      <p:sp>
        <p:nvSpPr>
          <p:cNvPr id="4" name="Rectangle 3">
            <a:extLst>
              <a:ext uri="{FF2B5EF4-FFF2-40B4-BE49-F238E27FC236}">
                <a16:creationId xmlns:a16="http://schemas.microsoft.com/office/drawing/2014/main" id="{2729FDE3-5701-7C4B-BEB0-5CC983DFD852}"/>
              </a:ext>
            </a:extLst>
          </p:cNvPr>
          <p:cNvSpPr/>
          <p:nvPr/>
        </p:nvSpPr>
        <p:spPr>
          <a:xfrm>
            <a:off x="5999537" y="1740546"/>
            <a:ext cx="5643077" cy="3924151"/>
          </a:xfrm>
          <a:prstGeom prst="rect">
            <a:avLst/>
          </a:prstGeom>
        </p:spPr>
        <p:txBody>
          <a:bodyPr wrap="square">
            <a:spAutoFit/>
          </a:bodyPr>
          <a:lstStyle/>
          <a:p>
            <a:pPr marL="274320" indent="-285750">
              <a:spcBef>
                <a:spcPts val="900"/>
              </a:spcBef>
              <a:buClr>
                <a:schemeClr val="accent3"/>
              </a:buClr>
              <a:buSzPct val="105000"/>
              <a:buFont typeface="Arial" panose="020B0604020202020204" pitchFamily="34" charset="0"/>
              <a:buChar char="•"/>
            </a:pPr>
            <a:r>
              <a:rPr lang="en-US" b="1" dirty="0"/>
              <a:t>Mathematics and Computer Science:</a:t>
            </a:r>
            <a:r>
              <a:rPr lang="en-US" dirty="0"/>
              <a:t> Calculus AB, Calculus BC, Computer Science A, Computer Science Principles, Precalculus, Statistics</a:t>
            </a:r>
          </a:p>
          <a:p>
            <a:pPr marL="274320" indent="-285750">
              <a:spcBef>
                <a:spcPts val="900"/>
              </a:spcBef>
              <a:buClr>
                <a:schemeClr val="accent3"/>
              </a:buClr>
              <a:buSzPct val="105000"/>
              <a:buFont typeface="Arial" panose="020B0604020202020204" pitchFamily="34" charset="0"/>
              <a:buChar char="•"/>
            </a:pPr>
            <a:r>
              <a:rPr lang="en-US" b="1" dirty="0"/>
              <a:t>Sciences:</a:t>
            </a:r>
            <a:r>
              <a:rPr lang="en-US" dirty="0"/>
              <a:t> Biology, Chemistry, Environmental Science, Physics 1: Algebra-Based, Physics 2: Algebra-Based, Physics C: Electricity and Magnetism, Physics C: Mechanics</a:t>
            </a:r>
          </a:p>
          <a:p>
            <a:pPr marL="274320" indent="-285750">
              <a:spcBef>
                <a:spcPts val="900"/>
              </a:spcBef>
              <a:buClr>
                <a:schemeClr val="accent3"/>
              </a:buClr>
              <a:buSzPct val="105000"/>
              <a:buFont typeface="Arial" panose="020B0604020202020204" pitchFamily="34" charset="0"/>
              <a:buChar char="•"/>
            </a:pPr>
            <a:r>
              <a:rPr lang="en-US" b="1" dirty="0"/>
              <a:t>World Languages and Cultures:</a:t>
            </a:r>
            <a:r>
              <a:rPr lang="en-US" dirty="0"/>
              <a:t> Chinese Language and Culture, French Language and Culture, German Language and Culture, Italian Language and Culture, Japanese Language and Culture, Latin, Spanish Language and Culture, Spanish Literature and Culture</a:t>
            </a:r>
          </a:p>
        </p:txBody>
      </p:sp>
    </p:spTree>
    <p:extLst>
      <p:ext uri="{BB962C8B-B14F-4D97-AF65-F5344CB8AC3E}">
        <p14:creationId xmlns:p14="http://schemas.microsoft.com/office/powerpoint/2010/main" val="387691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F4FA-EC35-4943-B4DE-5E774E44DDCD}"/>
              </a:ext>
            </a:extLst>
          </p:cNvPr>
          <p:cNvSpPr>
            <a:spLocks noGrp="1"/>
          </p:cNvSpPr>
          <p:nvPr>
            <p:ph type="title"/>
          </p:nvPr>
        </p:nvSpPr>
        <p:spPr/>
        <p:txBody>
          <a:bodyPr/>
          <a:lstStyle/>
          <a:p>
            <a:r>
              <a:rPr lang="en-US" sz="3600" dirty="0">
                <a:latin typeface="+mj-lt"/>
              </a:rPr>
              <a:t>AP at &lt;School Name&gt;</a:t>
            </a:r>
          </a:p>
        </p:txBody>
      </p:sp>
      <p:sp>
        <p:nvSpPr>
          <p:cNvPr id="3" name="Text Placeholder 2">
            <a:extLst>
              <a:ext uri="{FF2B5EF4-FFF2-40B4-BE49-F238E27FC236}">
                <a16:creationId xmlns:a16="http://schemas.microsoft.com/office/drawing/2014/main" id="{40E7D1D1-8848-430C-94ED-2403EB717930}"/>
              </a:ext>
            </a:extLst>
          </p:cNvPr>
          <p:cNvSpPr>
            <a:spLocks noGrp="1"/>
          </p:cNvSpPr>
          <p:nvPr>
            <p:ph type="body" sz="quarter" idx="10"/>
          </p:nvPr>
        </p:nvSpPr>
        <p:spPr/>
        <p:txBody>
          <a:bodyPr/>
          <a:lstStyle/>
          <a:p>
            <a:pPr marL="0" indent="0">
              <a:buNone/>
            </a:pPr>
            <a:r>
              <a:rPr lang="en-US" sz="1800" dirty="0">
                <a:latin typeface="+mn-lt"/>
              </a:rPr>
              <a:t>&lt;Here you can list some interesting facts about AP in your school such as:&gt;</a:t>
            </a:r>
          </a:p>
          <a:p>
            <a:r>
              <a:rPr lang="en-US" sz="1800" dirty="0">
                <a:latin typeface="+mn-lt"/>
              </a:rPr>
              <a:t>Number of students enrolled in AP</a:t>
            </a:r>
          </a:p>
          <a:p>
            <a:r>
              <a:rPr lang="en-US" sz="1800" dirty="0">
                <a:latin typeface="+mn-lt"/>
              </a:rPr>
              <a:t>Number of exams taken last year</a:t>
            </a:r>
          </a:p>
          <a:p>
            <a:r>
              <a:rPr lang="en-US" sz="1800" dirty="0">
                <a:latin typeface="+mn-lt"/>
              </a:rPr>
              <a:t>Quotes from recent graduates about how taking AP courses and exams benefited them in college</a:t>
            </a:r>
          </a:p>
          <a:p>
            <a:r>
              <a:rPr lang="en-US" sz="1800" dirty="0">
                <a:latin typeface="+mn-lt"/>
              </a:rPr>
              <a:t>Additional supports provided to students (e.g., summer   ramp-up programs for incoming students, mentors, office hours, study groups)</a:t>
            </a:r>
          </a:p>
          <a:p>
            <a:endParaRPr lang="en-US" dirty="0"/>
          </a:p>
        </p:txBody>
      </p:sp>
      <p:pic>
        <p:nvPicPr>
          <p:cNvPr id="4" name="Picture 3">
            <a:extLst>
              <a:ext uri="{FF2B5EF4-FFF2-40B4-BE49-F238E27FC236}">
                <a16:creationId xmlns:a16="http://schemas.microsoft.com/office/drawing/2014/main" id="{461FFF35-586B-3F43-B4D0-E1EDC99ED4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5308" y="1580662"/>
            <a:ext cx="2478024" cy="3206855"/>
          </a:xfrm>
          <a:prstGeom prst="rect">
            <a:avLst/>
          </a:prstGeom>
        </p:spPr>
      </p:pic>
    </p:spTree>
    <p:extLst>
      <p:ext uri="{BB962C8B-B14F-4D97-AF65-F5344CB8AC3E}">
        <p14:creationId xmlns:p14="http://schemas.microsoft.com/office/powerpoint/2010/main" val="336690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47013-FEBA-7A40-B95D-E1F627A6EEAA}"/>
              </a:ext>
            </a:extLst>
          </p:cNvPr>
          <p:cNvSpPr>
            <a:spLocks noGrp="1"/>
          </p:cNvSpPr>
          <p:nvPr>
            <p:ph type="title"/>
          </p:nvPr>
        </p:nvSpPr>
        <p:spPr/>
        <p:txBody>
          <a:bodyPr/>
          <a:lstStyle/>
          <a:p>
            <a:r>
              <a:rPr lang="en-US" dirty="0"/>
              <a:t>Benefits of Taking AP</a:t>
            </a:r>
          </a:p>
        </p:txBody>
      </p:sp>
      <p:sp>
        <p:nvSpPr>
          <p:cNvPr id="4" name="Rectangle 4">
            <a:extLst>
              <a:ext uri="{FF2B5EF4-FFF2-40B4-BE49-F238E27FC236}">
                <a16:creationId xmlns:a16="http://schemas.microsoft.com/office/drawing/2014/main" id="{4432D554-48C8-8B4F-9379-A1D1369FF422}"/>
              </a:ext>
              <a:ext uri="{C183D7F6-B498-43B3-948B-1728B52AA6E4}">
                <adec:decorative xmlns:adec="http://schemas.microsoft.com/office/drawing/2017/decorative" val="1"/>
              </a:ext>
            </a:extLst>
          </p:cNvPr>
          <p:cNvSpPr/>
          <p:nvPr/>
        </p:nvSpPr>
        <p:spPr>
          <a:xfrm>
            <a:off x="168837" y="173196"/>
            <a:ext cx="11851363" cy="6511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C71B578C-FE82-584B-9E19-E00B17D05E21}"/>
              </a:ext>
            </a:extLst>
          </p:cNvPr>
          <p:cNvSpPr txBox="1">
            <a:spLocks/>
          </p:cNvSpPr>
          <p:nvPr/>
        </p:nvSpPr>
        <p:spPr bwMode="gray">
          <a:xfrm>
            <a:off x="172973" y="3484449"/>
            <a:ext cx="11847228" cy="3200356"/>
          </a:xfrm>
          <a:prstGeom prst="rect">
            <a:avLst/>
          </a:prstGeom>
          <a:noFill/>
          <a:ln w="9525">
            <a:noFill/>
            <a:miter lim="800000"/>
            <a:headEnd/>
            <a:tailEnd/>
          </a:ln>
          <a:effectLst/>
        </p:spPr>
        <p:txBody>
          <a:bodyPr vert="horz" wrap="square" lIns="0" tIns="0" rIns="71999" bIns="0" numCol="1" anchor="t" anchorCtr="0" compatLnSpc="1">
            <a:prstTxWarp prst="textNoShape">
              <a:avLst/>
            </a:prstTxWarp>
          </a:bodyPr>
          <a:lstStyle>
            <a:lvl1pPr algn="l" defTabSz="931655" rtl="0" eaLnBrk="1" latinLnBrk="0" hangingPunct="1">
              <a:spcBef>
                <a:spcPct val="0"/>
              </a:spcBef>
              <a:buNone/>
              <a:defRPr sz="3419" kern="1200">
                <a:solidFill>
                  <a:schemeClr val="tx1"/>
                </a:solidFill>
                <a:latin typeface="+mj-lt"/>
                <a:ea typeface="+mj-ea"/>
                <a:cs typeface="+mj-cs"/>
              </a:defRPr>
            </a:lvl1pPr>
          </a:lstStyle>
          <a:p>
            <a:pPr marL="0" marR="0" lvl="0" indent="0" algn="ctr" defTabSz="1024034" rtl="0" eaLnBrk="1" fontAlgn="auto" latinLnBrk="0" hangingPunct="1">
              <a:lnSpc>
                <a:spcPct val="100000"/>
              </a:lnSpc>
              <a:spcBef>
                <a:spcPct val="0"/>
              </a:spcBef>
              <a:spcAft>
                <a:spcPts val="0"/>
              </a:spcAft>
              <a:buClrTx/>
              <a:buSzTx/>
              <a:buFontTx/>
              <a:buNone/>
              <a:tabLst>
                <a:tab pos="1547813" algn="l"/>
              </a:tabLst>
              <a:defRPr/>
            </a:pPr>
            <a:r>
              <a:rPr kumimoji="0" lang="en-US" sz="4200" b="0" i="0" u="none" strike="noStrike" kern="1200" cap="none" spc="0" normalizeH="0" baseline="0" noProof="0" dirty="0">
                <a:ln>
                  <a:noFill/>
                </a:ln>
                <a:solidFill>
                  <a:srgbClr val="FFFFFF"/>
                </a:solidFill>
                <a:effectLst/>
                <a:uLnTx/>
                <a:uFillTx/>
                <a:ea typeface="+mj-ea"/>
                <a:cs typeface="+mj-cs"/>
              </a:rPr>
              <a:t>Benefits of Taking AP</a:t>
            </a:r>
          </a:p>
        </p:txBody>
      </p:sp>
      <p:sp>
        <p:nvSpPr>
          <p:cNvPr id="12" name="Rectangle 16">
            <a:extLst>
              <a:ext uri="{FF2B5EF4-FFF2-40B4-BE49-F238E27FC236}">
                <a16:creationId xmlns:a16="http://schemas.microsoft.com/office/drawing/2014/main" id="{5AA083EF-1EAD-0C4C-8D93-AF7BCACA8679}"/>
              </a:ext>
              <a:ext uri="{C183D7F6-B498-43B3-948B-1728B52AA6E4}">
                <adec:decorative xmlns:adec="http://schemas.microsoft.com/office/drawing/2017/decorative" val="1"/>
              </a:ext>
            </a:extLst>
          </p:cNvPr>
          <p:cNvSpPr/>
          <p:nvPr/>
        </p:nvSpPr>
        <p:spPr>
          <a:xfrm>
            <a:off x="1981257" y="3284101"/>
            <a:ext cx="8229487" cy="135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802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CDCDC"/>
              </a:solidFill>
              <a:effectLst/>
              <a:uLnTx/>
              <a:uFillTx/>
              <a:latin typeface="Roboto"/>
              <a:ea typeface="+mn-ea"/>
              <a:cs typeface="+mn-cs"/>
            </a:endParaRPr>
          </a:p>
        </p:txBody>
      </p:sp>
      <p:pic>
        <p:nvPicPr>
          <p:cNvPr id="8" name="Picture 7">
            <a:extLst>
              <a:ext uri="{FF2B5EF4-FFF2-40B4-BE49-F238E27FC236}">
                <a16:creationId xmlns:a16="http://schemas.microsoft.com/office/drawing/2014/main" id="{98856B41-9AC7-BA4D-A2BD-5F805585DC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11616" y="937847"/>
            <a:ext cx="1981200" cy="1981200"/>
          </a:xfrm>
          <a:prstGeom prst="rect">
            <a:avLst/>
          </a:prstGeom>
        </p:spPr>
      </p:pic>
    </p:spTree>
    <p:extLst>
      <p:ext uri="{BB962C8B-B14F-4D97-AF65-F5344CB8AC3E}">
        <p14:creationId xmlns:p14="http://schemas.microsoft.com/office/powerpoint/2010/main" val="3850804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f083cae-b4e2-4ead-962b-ad4612405aed">
      <UserInfo>
        <DisplayName>Gose, Stephen-NONEMP</DisplayName>
        <AccountId>786</AccountId>
        <AccountType/>
      </UserInfo>
      <UserInfo>
        <DisplayName>Jan, Iris</DisplayName>
        <AccountId>64</AccountId>
        <AccountType/>
      </UserInfo>
      <UserInfo>
        <DisplayName>Stalnaker, Kelly</DisplayName>
        <AccountId>872</AccountId>
        <AccountType/>
      </UserInfo>
      <UserInfo>
        <DisplayName>Lindauer, Carly</DisplayName>
        <AccountId>14</AccountId>
        <AccountType/>
      </UserInfo>
      <UserInfo>
        <DisplayName>Bergeron, Jaclyn</DisplayName>
        <AccountId>13</AccountId>
        <AccountType/>
      </UserInfo>
      <UserInfo>
        <DisplayName>Johnson, Anna</DisplayName>
        <AccountId>882</AccountId>
        <AccountType/>
      </UserInfo>
      <UserInfo>
        <DisplayName>Wheelock, Amy</DisplayName>
        <AccountId>158</AccountId>
        <AccountType/>
      </UserInfo>
      <UserInfo>
        <DisplayName>Kopelman, Dana Lea</DisplayName>
        <AccountId>142</AccountId>
        <AccountType/>
      </UserInfo>
      <UserInfo>
        <DisplayName>Keavney, Martha</DisplayName>
        <AccountId>43</AccountId>
        <AccountType/>
      </UserInfo>
      <UserInfo>
        <DisplayName>Gaffney, Elizabeth</DisplayName>
        <AccountId>42</AccountId>
        <AccountType/>
      </UserInfo>
      <UserInfo>
        <DisplayName>Murphy, Nora</DisplayName>
        <AccountId>53</AccountId>
        <AccountType/>
      </UserInfo>
      <UserInfo>
        <DisplayName>Macchiarola, Christina</DisplayName>
        <AccountId>26</AccountId>
        <AccountType/>
      </UserInfo>
      <UserInfo>
        <DisplayName>Desai, Bhavika</DisplayName>
        <AccountId>45</AccountId>
        <AccountType/>
      </UserInfo>
      <UserInfo>
        <DisplayName>Bonner, Lacey</DisplayName>
        <AccountId>490</AccountId>
        <AccountType/>
      </UserInfo>
      <UserInfo>
        <DisplayName>Shin, Lloyd</DisplayName>
        <AccountId>12</AccountId>
        <AccountType/>
      </UserInfo>
      <UserInfo>
        <DisplayName>Lalis, George</DisplayName>
        <AccountId>153</AccountId>
        <AccountType/>
      </UserInfo>
      <UserInfo>
        <DisplayName>Sasso, Vincent</DisplayName>
        <AccountId>96</AccountId>
        <AccountType/>
      </UserInfo>
    </SharedWithUsers>
    <New_x0020_Project xmlns="26CB979D-1383-4951-B2D7-991AA5B1D6B3">Yes</New_x0020_Project>
    <Ready_x0020_for_x0020_Review xmlns="26CB979D-1383-4951-B2D7-991AA5B1D6B3" xsi:nil="true"/>
    <Hide_x0020_Due_x0020_Date xmlns="26CB979D-1383-4951-B2D7-991AA5B1D6B3">No</Hide_x0020_Due_x0020_Date>
    <Project_x0020_Document xmlns="26CB979D-1383-4951-B2D7-991AA5B1D6B3">
      <Url xsi:nil="true"/>
      <Description xsi:nil="true"/>
    </Project_x0020_Document>
  </documentManagement>
</p:properties>
</file>

<file path=customXml/item3.xml><?xml version="1.0" encoding="utf-8"?>
<ct:contentTypeSchema xmlns:ct="http://schemas.microsoft.com/office/2006/metadata/contentType" xmlns:ma="http://schemas.microsoft.com/office/2006/metadata/properties/metaAttributes" ct:_="" ma:_="" ma:contentTypeName="No notification" ma:contentTypeID="0x0101009F7C7DF3F861954DB0548B9E71391B31" ma:contentTypeVersion="0" ma:contentTypeDescription="" ma:contentTypeScope="" ma:versionID="5648ef78fc479b90556196fb1f8c8482">
  <xsd:schema xmlns:xsd="http://www.w3.org/2001/XMLSchema" xmlns:xs="http://www.w3.org/2001/XMLSchema" xmlns:p="http://schemas.microsoft.com/office/2006/metadata/properties" xmlns:ns2="26CB979D-1383-4951-B2D7-991AA5B1D6B3" xmlns:ns3="ef083cae-b4e2-4ead-962b-ad4612405aed" targetNamespace="http://schemas.microsoft.com/office/2006/metadata/properties" ma:root="true" ma:fieldsID="53c2b4c10f6a6d960b499f18f4f0bc26" ns2:_="" ns3:_="">
    <xsd:import namespace="26CB979D-1383-4951-B2D7-991AA5B1D6B3"/>
    <xsd:import namespace="ef083cae-b4e2-4ead-962b-ad4612405aed"/>
    <xsd:element name="properties">
      <xsd:complexType>
        <xsd:sequence>
          <xsd:element name="documentManagement">
            <xsd:complexType>
              <xsd:all>
                <xsd:element ref="ns2:Project_x0020_Document" minOccurs="0"/>
                <xsd:element ref="ns2:MediaServiceMetadata" minOccurs="0"/>
                <xsd:element ref="ns2:MediaServiceFastMetadata" minOccurs="0"/>
                <xsd:element ref="ns2:Ready_x0020_for_x0020_Review" minOccurs="0"/>
                <xsd:element ref="ns2:New_x0020_Project" minOccurs="0"/>
                <xsd:element ref="ns2:Hide_x0020_Due_x0020_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B979D-1383-4951-B2D7-991AA5B1D6B3" elementFormDefault="qualified">
    <xsd:import namespace="http://schemas.microsoft.com/office/2006/documentManagement/types"/>
    <xsd:import namespace="http://schemas.microsoft.com/office/infopath/2007/PartnerControls"/>
    <xsd:element name="Project_x0020_Document" ma:index="8" nillable="true" ma:displayName="Project Document" ma:internalName="Project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Ready_x0020_for_x0020_Review" ma:index="11" nillable="true" ma:displayName="Ready for Review" ma:format="Dropdown" ma:internalName="Ready_x0020_for_x0020_Review">
      <xsd:simpleType>
        <xsd:restriction base="dms:Choice">
          <xsd:enumeration value="Yes"/>
          <xsd:enumeration value="No"/>
        </xsd:restriction>
      </xsd:simpleType>
    </xsd:element>
    <xsd:element name="New_x0020_Project" ma:index="12" nillable="true" ma:displayName="New Project" ma:default="Yes" ma:format="Dropdown" ma:hidden="true" ma:internalName="New_x0020_Project" ma:readOnly="false">
      <xsd:simpleType>
        <xsd:restriction base="dms:Choice">
          <xsd:enumeration value="Yes"/>
          <xsd:enumeration value="No"/>
        </xsd:restriction>
      </xsd:simpleType>
    </xsd:element>
    <xsd:element name="Hide_x0020_Due_x0020_Date" ma:index="13" nillable="true" ma:displayName="Hide Due Date" ma:default="No" ma:format="Dropdown" ma:internalName="Hide_x0020_Due_x0020_Dat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ef083cae-b4e2-4ead-962b-ad4612405a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rojec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CA047-D202-468F-87E6-9712BA614293}">
  <ds:schemaRefs>
    <ds:schemaRef ds:uri="http://schemas.microsoft.com/sharepoint/v3/contenttype/forms"/>
  </ds:schemaRefs>
</ds:datastoreItem>
</file>

<file path=customXml/itemProps2.xml><?xml version="1.0" encoding="utf-8"?>
<ds:datastoreItem xmlns:ds="http://schemas.openxmlformats.org/officeDocument/2006/customXml" ds:itemID="{672D9DAF-FED8-4066-8ADD-5D9EDB5141DD}">
  <ds:schemaRefs>
    <ds:schemaRef ds:uri="4f776418-6046-49fc-8a5f-f66f662e6f88"/>
    <ds:schemaRef ds:uri="831492fd-7574-4f0e-9088-741d382aa7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f083cae-b4e2-4ead-962b-ad4612405aed"/>
    <ds:schemaRef ds:uri="26CB979D-1383-4951-B2D7-991AA5B1D6B3"/>
  </ds:schemaRefs>
</ds:datastoreItem>
</file>

<file path=customXml/itemProps3.xml><?xml version="1.0" encoding="utf-8"?>
<ds:datastoreItem xmlns:ds="http://schemas.openxmlformats.org/officeDocument/2006/customXml" ds:itemID="{61F10FCB-F4A9-445D-BC71-A6E8EBD37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B979D-1383-4951-B2D7-991AA5B1D6B3"/>
    <ds:schemaRef ds:uri="ef083cae-b4e2-4ead-962b-ad4612405a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otalTime>1245</TotalTime>
  <Words>2043</Words>
  <Application>Microsoft Office PowerPoint</Application>
  <PresentationFormat>Widescreen</PresentationFormat>
  <Paragraphs>190</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Marlett</vt:lpstr>
      <vt:lpstr>Roboto</vt:lpstr>
      <vt:lpstr>Roboto Slab</vt:lpstr>
      <vt:lpstr>Rockwell</vt:lpstr>
      <vt:lpstr>Verdana</vt:lpstr>
      <vt:lpstr>Wingdings</vt:lpstr>
      <vt:lpstr>CB-Corporate-19Q4</vt:lpstr>
      <vt:lpstr>An Introduction  to the Advanced Placement® Program</vt:lpstr>
      <vt:lpstr>Introducing the AP Program to Your School Community</vt:lpstr>
      <vt:lpstr>Welcome</vt:lpstr>
      <vt:lpstr>What We’ll Cover</vt:lpstr>
      <vt:lpstr>What Are Advanced Placement Courses?</vt:lpstr>
      <vt:lpstr>The Basics</vt:lpstr>
      <vt:lpstr>Our AP Courses</vt:lpstr>
      <vt:lpstr>AP at &lt;School Name&gt;</vt:lpstr>
      <vt:lpstr>Benefits of Taking AP</vt:lpstr>
      <vt:lpstr>About the AP Experience</vt:lpstr>
      <vt:lpstr>A Head Start in High School</vt:lpstr>
      <vt:lpstr>An Edge in College</vt:lpstr>
      <vt:lpstr>New Findings on the AP Experience </vt:lpstr>
      <vt:lpstr>Credit and Placement Opportunities</vt:lpstr>
      <vt:lpstr>Credit vs. Placement</vt:lpstr>
      <vt:lpstr>Resources and Supports for Student Learning</vt:lpstr>
      <vt:lpstr>Sign In to Access AP Resources</vt:lpstr>
      <vt:lpstr>AP Daily Videos</vt:lpstr>
      <vt:lpstr>Topic Questions</vt:lpstr>
      <vt:lpstr>Personal Progress Checks</vt:lpstr>
      <vt:lpstr>Student Progress Dashboard</vt:lpstr>
      <vt:lpstr>AP Exams</vt:lpstr>
      <vt:lpstr>About AP Exams</vt:lpstr>
      <vt:lpstr>The Reality of AP</vt:lpstr>
      <vt:lpstr>Myths and Facts About AP</vt:lpstr>
      <vt:lpstr>Next Steps</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Advanced Placement Program</dc:title>
  <dc:creator>Bonner, Lacey</dc:creator>
  <cp:lastModifiedBy>Bonner, Lacey</cp:lastModifiedBy>
  <cp:revision>84</cp:revision>
  <dcterms:created xsi:type="dcterms:W3CDTF">2020-08-15T23:08:45Z</dcterms:created>
  <dcterms:modified xsi:type="dcterms:W3CDTF">2023-01-11T16:51:40Z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0x0101009F7C7DF3F861954DB0548B9E71391B31</vt:lpwstr>
  </property>
</Properties>
</file>