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9.jpg" ContentType="image/jpg"/>
  <Override PartName="/ppt/media/image20.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3.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64.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68.jpg" ContentType="image/jpg"/>
  <Override PartName="/ppt/notesSlides/notesSlide27.xml" ContentType="application/vnd.openxmlformats-officedocument.presentationml.notesSlide+xml"/>
  <Override PartName="/ppt/media/image69.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Lst>
  <p:notesMasterIdLst>
    <p:notesMasterId r:id="rId35"/>
  </p:notesMasterIdLst>
  <p:sldIdLst>
    <p:sldId id="1686" r:id="rId4"/>
    <p:sldId id="1834" r:id="rId5"/>
    <p:sldId id="8575" r:id="rId6"/>
    <p:sldId id="462" r:id="rId7"/>
    <p:sldId id="8581" r:id="rId8"/>
    <p:sldId id="1544" r:id="rId9"/>
    <p:sldId id="256" r:id="rId10"/>
    <p:sldId id="257" r:id="rId11"/>
    <p:sldId id="258" r:id="rId12"/>
    <p:sldId id="259" r:id="rId13"/>
    <p:sldId id="260" r:id="rId14"/>
    <p:sldId id="261" r:id="rId15"/>
    <p:sldId id="262" r:id="rId16"/>
    <p:sldId id="263" r:id="rId17"/>
    <p:sldId id="264" r:id="rId18"/>
    <p:sldId id="265" r:id="rId19"/>
    <p:sldId id="266" r:id="rId20"/>
    <p:sldId id="268" r:id="rId21"/>
    <p:sldId id="269" r:id="rId22"/>
    <p:sldId id="8584" r:id="rId23"/>
    <p:sldId id="8585" r:id="rId24"/>
    <p:sldId id="271" r:id="rId25"/>
    <p:sldId id="272" r:id="rId26"/>
    <p:sldId id="273" r:id="rId27"/>
    <p:sldId id="343" r:id="rId28"/>
    <p:sldId id="277" r:id="rId29"/>
    <p:sldId id="280" r:id="rId30"/>
    <p:sldId id="278" r:id="rId31"/>
    <p:sldId id="279" r:id="rId32"/>
    <p:sldId id="281" r:id="rId33"/>
    <p:sldId id="85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36545" autoAdjust="0"/>
  </p:normalViewPr>
  <p:slideViewPr>
    <p:cSldViewPr snapToGrid="0">
      <p:cViewPr varScale="1">
        <p:scale>
          <a:sx n="38" d="100"/>
          <a:sy n="38" d="100"/>
        </p:scale>
        <p:origin x="3198" y="42"/>
      </p:cViewPr>
      <p:guideLst/>
    </p:cSldViewPr>
  </p:slideViewPr>
  <p:notesTextViewPr>
    <p:cViewPr>
      <p:scale>
        <a:sx n="1" d="1"/>
        <a:sy n="1" d="1"/>
      </p:scale>
      <p:origin x="0" y="0"/>
    </p:cViewPr>
  </p:notesTextViewPr>
  <p:sorterViewPr>
    <p:cViewPr>
      <p:scale>
        <a:sx n="100" d="100"/>
        <a:sy n="100" d="100"/>
      </p:scale>
      <p:origin x="0" y="-48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A1F6B-35E8-4C6A-B66F-9BC021DC0596}"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D3665-4F45-4105-9C10-798F4C498C83}" type="slidenum">
              <a:rPr lang="en-US" smtClean="0"/>
              <a:t>‹#›</a:t>
            </a:fld>
            <a:endParaRPr lang="en-US"/>
          </a:p>
        </p:txBody>
      </p:sp>
    </p:spTree>
    <p:extLst>
      <p:ext uri="{BB962C8B-B14F-4D97-AF65-F5344CB8AC3E}">
        <p14:creationId xmlns:p14="http://schemas.microsoft.com/office/powerpoint/2010/main" val="23419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ED37-4332-4F2E-BE97-0842068A99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28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is an under representation of students pursuing STEM majors. </a:t>
            </a:r>
          </a:p>
          <a:p>
            <a:endParaRPr lang="en-US" dirty="0"/>
          </a:p>
          <a:p>
            <a:r>
              <a:rPr lang="en-US" dirty="0"/>
              <a:t>Female, Black, Hispanic, and First-Generation students are least likely to declare a major in STEM.</a:t>
            </a:r>
          </a:p>
        </p:txBody>
      </p:sp>
      <p:sp>
        <p:nvSpPr>
          <p:cNvPr id="4" name="Slide Number Placeholder 3"/>
          <p:cNvSpPr>
            <a:spLocks noGrp="1"/>
          </p:cNvSpPr>
          <p:nvPr>
            <p:ph type="sldNum" sz="quarter" idx="5"/>
          </p:nvPr>
        </p:nvSpPr>
        <p:spPr/>
        <p:txBody>
          <a:bodyPr/>
          <a:lstStyle/>
          <a:p>
            <a:fld id="{6B8D3665-4F45-4105-9C10-798F4C498C83}" type="slidenum">
              <a:rPr lang="en-US" smtClean="0"/>
              <a:t>10</a:t>
            </a:fld>
            <a:endParaRPr lang="en-US"/>
          </a:p>
        </p:txBody>
      </p:sp>
    </p:spTree>
    <p:extLst>
      <p:ext uri="{BB962C8B-B14F-4D97-AF65-F5344CB8AC3E}">
        <p14:creationId xmlns:p14="http://schemas.microsoft.com/office/powerpoint/2010/main" val="204503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problem is retention. Not all students who start college finish college. About 1 of every 4 students don’t make it to their second year.</a:t>
            </a:r>
          </a:p>
        </p:txBody>
      </p:sp>
      <p:sp>
        <p:nvSpPr>
          <p:cNvPr id="4" name="Slide Number Placeholder 3"/>
          <p:cNvSpPr>
            <a:spLocks noGrp="1"/>
          </p:cNvSpPr>
          <p:nvPr>
            <p:ph type="sldNum" sz="quarter" idx="5"/>
          </p:nvPr>
        </p:nvSpPr>
        <p:spPr/>
        <p:txBody>
          <a:bodyPr/>
          <a:lstStyle/>
          <a:p>
            <a:fld id="{6B8D3665-4F45-4105-9C10-798F4C498C83}" type="slidenum">
              <a:rPr lang="en-US" smtClean="0"/>
              <a:t>11</a:t>
            </a:fld>
            <a:endParaRPr lang="en-US"/>
          </a:p>
        </p:txBody>
      </p:sp>
    </p:spTree>
    <p:extLst>
      <p:ext uri="{BB962C8B-B14F-4D97-AF65-F5344CB8AC3E}">
        <p14:creationId xmlns:p14="http://schemas.microsoft.com/office/powerpoint/2010/main" val="220186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third, 40% of students who enter college as STEM majors switch to a non-STEM major or fall short of a degree after failing common gateway courses, particularly calculus.</a:t>
            </a:r>
          </a:p>
        </p:txBody>
      </p:sp>
      <p:sp>
        <p:nvSpPr>
          <p:cNvPr id="4" name="Slide Number Placeholder 3"/>
          <p:cNvSpPr>
            <a:spLocks noGrp="1"/>
          </p:cNvSpPr>
          <p:nvPr>
            <p:ph type="sldNum" sz="quarter" idx="5"/>
          </p:nvPr>
        </p:nvSpPr>
        <p:spPr/>
        <p:txBody>
          <a:bodyPr/>
          <a:lstStyle/>
          <a:p>
            <a:fld id="{6B8D3665-4F45-4105-9C10-798F4C498C83}" type="slidenum">
              <a:rPr lang="en-US" smtClean="0"/>
              <a:t>12</a:t>
            </a:fld>
            <a:endParaRPr lang="en-US"/>
          </a:p>
        </p:txBody>
      </p:sp>
    </p:spTree>
    <p:extLst>
      <p:ext uri="{BB962C8B-B14F-4D97-AF65-F5344CB8AC3E}">
        <p14:creationId xmlns:p14="http://schemas.microsoft.com/office/powerpoint/2010/main" val="2812994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AP help </a:t>
            </a:r>
            <a:r>
              <a:rPr lang="en-US" dirty="0" err="1"/>
              <a:t>help</a:t>
            </a:r>
            <a:r>
              <a:rPr lang="en-US" dirty="0"/>
              <a:t> with these problems?</a:t>
            </a:r>
          </a:p>
        </p:txBody>
      </p:sp>
      <p:sp>
        <p:nvSpPr>
          <p:cNvPr id="4" name="Slide Number Placeholder 3"/>
          <p:cNvSpPr>
            <a:spLocks noGrp="1"/>
          </p:cNvSpPr>
          <p:nvPr>
            <p:ph type="sldNum" sz="quarter" idx="5"/>
          </p:nvPr>
        </p:nvSpPr>
        <p:spPr/>
        <p:txBody>
          <a:bodyPr/>
          <a:lstStyle/>
          <a:p>
            <a:fld id="{6B8D3665-4F45-4105-9C10-798F4C498C83}" type="slidenum">
              <a:rPr lang="en-US" smtClean="0"/>
              <a:t>13</a:t>
            </a:fld>
            <a:endParaRPr lang="en-US"/>
          </a:p>
        </p:txBody>
      </p:sp>
    </p:spTree>
    <p:extLst>
      <p:ext uri="{BB962C8B-B14F-4D97-AF65-F5344CB8AC3E}">
        <p14:creationId xmlns:p14="http://schemas.microsoft.com/office/powerpoint/2010/main" val="579936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courses (AP Precalculus, AP Seminar, and AP Computer Science) are all designed to combat these problems. Let me explain how…</a:t>
            </a:r>
          </a:p>
        </p:txBody>
      </p:sp>
      <p:sp>
        <p:nvSpPr>
          <p:cNvPr id="4" name="Slide Number Placeholder 3"/>
          <p:cNvSpPr>
            <a:spLocks noGrp="1"/>
          </p:cNvSpPr>
          <p:nvPr>
            <p:ph type="sldNum" sz="quarter" idx="5"/>
          </p:nvPr>
        </p:nvSpPr>
        <p:spPr/>
        <p:txBody>
          <a:bodyPr/>
          <a:lstStyle/>
          <a:p>
            <a:fld id="{6B8D3665-4F45-4105-9C10-798F4C498C83}" type="slidenum">
              <a:rPr lang="en-US" smtClean="0"/>
              <a:t>14</a:t>
            </a:fld>
            <a:endParaRPr lang="en-US"/>
          </a:p>
        </p:txBody>
      </p:sp>
    </p:spTree>
    <p:extLst>
      <p:ext uri="{BB962C8B-B14F-4D97-AF65-F5344CB8AC3E}">
        <p14:creationId xmlns:p14="http://schemas.microsoft.com/office/powerpoint/2010/main" val="124823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take precalculus are nearly 3 times more likely to earn a college degree, more so than students who take Algebra 2, Trigonometry, or Calculus</a:t>
            </a:r>
          </a:p>
        </p:txBody>
      </p:sp>
      <p:sp>
        <p:nvSpPr>
          <p:cNvPr id="4" name="Slide Number Placeholder 3"/>
          <p:cNvSpPr>
            <a:spLocks noGrp="1"/>
          </p:cNvSpPr>
          <p:nvPr>
            <p:ph type="sldNum" sz="quarter" idx="5"/>
          </p:nvPr>
        </p:nvSpPr>
        <p:spPr/>
        <p:txBody>
          <a:bodyPr/>
          <a:lstStyle/>
          <a:p>
            <a:fld id="{6B8D3665-4F45-4105-9C10-798F4C498C83}" type="slidenum">
              <a:rPr lang="en-US" smtClean="0"/>
              <a:t>15</a:t>
            </a:fld>
            <a:endParaRPr lang="en-US"/>
          </a:p>
        </p:txBody>
      </p:sp>
    </p:spTree>
    <p:extLst>
      <p:ext uri="{BB962C8B-B14F-4D97-AF65-F5344CB8AC3E}">
        <p14:creationId xmlns:p14="http://schemas.microsoft.com/office/powerpoint/2010/main" val="4241242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take AP Seminar have higher likelihood of persisting to the second year of higher education than their non-AP peers.</a:t>
            </a:r>
          </a:p>
          <a:p>
            <a:endParaRPr lang="en-US" dirty="0"/>
          </a:p>
        </p:txBody>
      </p:sp>
      <p:sp>
        <p:nvSpPr>
          <p:cNvPr id="4" name="Slide Number Placeholder 3"/>
          <p:cNvSpPr>
            <a:spLocks noGrp="1"/>
          </p:cNvSpPr>
          <p:nvPr>
            <p:ph type="sldNum" sz="quarter" idx="5"/>
          </p:nvPr>
        </p:nvSpPr>
        <p:spPr/>
        <p:txBody>
          <a:bodyPr/>
          <a:lstStyle/>
          <a:p>
            <a:fld id="{6B8D3665-4F45-4105-9C10-798F4C498C83}" type="slidenum">
              <a:rPr lang="en-US" smtClean="0"/>
              <a:t>16</a:t>
            </a:fld>
            <a:endParaRPr lang="en-US"/>
          </a:p>
        </p:txBody>
      </p:sp>
    </p:spTree>
    <p:extLst>
      <p:ext uri="{BB962C8B-B14F-4D97-AF65-F5344CB8AC3E}">
        <p14:creationId xmlns:p14="http://schemas.microsoft.com/office/powerpoint/2010/main" val="1335345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take AP Computer Science Principles are 11.6 percentage points more likely to declare a STEM major in college than otherwise similar non-CSP students.</a:t>
            </a:r>
          </a:p>
          <a:p>
            <a:endParaRPr lang="en-US" dirty="0"/>
          </a:p>
          <a:p>
            <a:r>
              <a:rPr lang="en-US" dirty="0"/>
              <a:t>So let’s take a look at these courses a little closer…</a:t>
            </a:r>
          </a:p>
          <a:p>
            <a:endParaRPr lang="en-US" dirty="0"/>
          </a:p>
        </p:txBody>
      </p:sp>
      <p:sp>
        <p:nvSpPr>
          <p:cNvPr id="4" name="Slide Number Placeholder 3"/>
          <p:cNvSpPr>
            <a:spLocks noGrp="1"/>
          </p:cNvSpPr>
          <p:nvPr>
            <p:ph type="sldNum" sz="quarter" idx="5"/>
          </p:nvPr>
        </p:nvSpPr>
        <p:spPr/>
        <p:txBody>
          <a:bodyPr/>
          <a:lstStyle/>
          <a:p>
            <a:fld id="{6B8D3665-4F45-4105-9C10-798F4C498C83}" type="slidenum">
              <a:rPr lang="en-US" smtClean="0"/>
              <a:t>17</a:t>
            </a:fld>
            <a:endParaRPr lang="en-US"/>
          </a:p>
        </p:txBody>
      </p:sp>
    </p:spTree>
    <p:extLst>
      <p:ext uri="{BB962C8B-B14F-4D97-AF65-F5344CB8AC3E}">
        <p14:creationId xmlns:p14="http://schemas.microsoft.com/office/powerpoint/2010/main" val="2615269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Precalculus is not just for the honors students. AP Precalculus is for any student who takes precalculus.</a:t>
            </a:r>
          </a:p>
        </p:txBody>
      </p:sp>
      <p:sp>
        <p:nvSpPr>
          <p:cNvPr id="4" name="Slide Number Placeholder 3"/>
          <p:cNvSpPr>
            <a:spLocks noGrp="1"/>
          </p:cNvSpPr>
          <p:nvPr>
            <p:ph type="sldNum" sz="quarter" idx="5"/>
          </p:nvPr>
        </p:nvSpPr>
        <p:spPr/>
        <p:txBody>
          <a:bodyPr/>
          <a:lstStyle/>
          <a:p>
            <a:fld id="{6B8D3665-4F45-4105-9C10-798F4C498C83}" type="slidenum">
              <a:rPr lang="en-US" smtClean="0"/>
              <a:t>18</a:t>
            </a:fld>
            <a:endParaRPr lang="en-US"/>
          </a:p>
        </p:txBody>
      </p:sp>
    </p:spTree>
    <p:extLst>
      <p:ext uri="{BB962C8B-B14F-4D97-AF65-F5344CB8AC3E}">
        <p14:creationId xmlns:p14="http://schemas.microsoft.com/office/powerpoint/2010/main" val="513600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because the prerequisites that are necessary are all taught in prior math courses.</a:t>
            </a:r>
          </a:p>
        </p:txBody>
      </p:sp>
      <p:sp>
        <p:nvSpPr>
          <p:cNvPr id="4" name="Slide Number Placeholder 3"/>
          <p:cNvSpPr>
            <a:spLocks noGrp="1"/>
          </p:cNvSpPr>
          <p:nvPr>
            <p:ph type="sldNum" sz="quarter" idx="5"/>
          </p:nvPr>
        </p:nvSpPr>
        <p:spPr/>
        <p:txBody>
          <a:bodyPr/>
          <a:lstStyle/>
          <a:p>
            <a:fld id="{6B8D3665-4F45-4105-9C10-798F4C498C83}" type="slidenum">
              <a:rPr lang="en-US" smtClean="0"/>
              <a:t>19</a:t>
            </a:fld>
            <a:endParaRPr lang="en-US"/>
          </a:p>
        </p:txBody>
      </p:sp>
    </p:spTree>
    <p:extLst>
      <p:ext uri="{BB962C8B-B14F-4D97-AF65-F5344CB8AC3E}">
        <p14:creationId xmlns:p14="http://schemas.microsoft.com/office/powerpoint/2010/main" val="392974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AP offers students the opportunity to take college-level courses and exams in high school </a:t>
            </a:r>
            <a:r>
              <a:rPr lang="en-US" b="1" dirty="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earn college credit, advanced placement, or both at many colleges and universities in the U.S. and around the world.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By earning college credit in high school and skipping introductory courses in college, students can save time and money as they work toward a college degree.</a:t>
            </a:r>
          </a:p>
          <a:p>
            <a:pPr marL="0" indent="0">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In fact, </a:t>
            </a:r>
            <a:r>
              <a:rPr lang="en-US" b="1" dirty="0">
                <a:latin typeface="Arial" panose="020B0604020202020204" pitchFamily="34" charset="0"/>
                <a:cs typeface="Arial" panose="020B0604020202020204" pitchFamily="34" charset="0"/>
              </a:rPr>
              <a:t>3 out of 4 AP students enrolled in a four-year college start school with some AP credit.</a:t>
            </a:r>
          </a:p>
          <a:p>
            <a:endParaRPr lang="en-US" dirty="0">
              <a:latin typeface="Arial"/>
              <a:ea typeface="+mn-lt"/>
              <a:cs typeface="+mn-lt"/>
            </a:endParaRPr>
          </a:p>
          <a:p>
            <a:pPr marL="0" indent="0">
              <a:buNone/>
            </a:pPr>
            <a:r>
              <a:rPr lang="en-US" dirty="0">
                <a:latin typeface="Arial" panose="020B0604020202020204" pitchFamily="34" charset="0"/>
                <a:cs typeface="Arial" panose="020B0604020202020204" pitchFamily="34" charset="0"/>
              </a:rPr>
              <a:t>There are currently 38 AP courses in seven subject categories, with that number expanding each year. Next year, the number will expand to 39 courses with the addition of AP Precalculus.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A91A4-A1D8-433B-9C29-A8920BF61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876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see that any Precalculus student can be an AP Precalculus student.</a:t>
            </a:r>
          </a:p>
          <a:p>
            <a:endParaRPr lang="en-US" dirty="0"/>
          </a:p>
          <a:p>
            <a:r>
              <a:rPr lang="en-US" dirty="0"/>
              <a:t>AP Precalculus is both for:</a:t>
            </a:r>
          </a:p>
          <a:p>
            <a:pPr marL="171450" indent="-171450">
              <a:buFont typeface="Arial" panose="020B0604020202020204" pitchFamily="34" charset="0"/>
              <a:buChar char="•"/>
            </a:pPr>
            <a:r>
              <a:rPr lang="en-US" dirty="0"/>
              <a:t>Students who begin Algebra 1 in 8</a:t>
            </a:r>
            <a:r>
              <a:rPr lang="en-US" baseline="30000" dirty="0"/>
              <a:t>th</a:t>
            </a:r>
            <a:r>
              <a:rPr lang="en-US" dirty="0"/>
              <a:t> grade to prepare for AP Calculus later in HS.</a:t>
            </a:r>
          </a:p>
          <a:p>
            <a:pPr marL="171450" indent="-171450">
              <a:buFont typeface="Arial" panose="020B0604020202020204" pitchFamily="34" charset="0"/>
              <a:buChar char="•"/>
            </a:pPr>
            <a:r>
              <a:rPr lang="en-US" dirty="0"/>
              <a:t>Students who begin Algebra 1 in 9</a:t>
            </a:r>
            <a:r>
              <a:rPr lang="en-US" baseline="30000" dirty="0"/>
              <a:t>th</a:t>
            </a:r>
            <a:r>
              <a:rPr lang="en-US" dirty="0"/>
              <a:t> grade, to ensure they complete Precalculus in HS and are prepared for Calculus when they reach college.</a:t>
            </a:r>
          </a:p>
        </p:txBody>
      </p:sp>
      <p:sp>
        <p:nvSpPr>
          <p:cNvPr id="4" name="Slide Number Placeholder 3"/>
          <p:cNvSpPr>
            <a:spLocks noGrp="1"/>
          </p:cNvSpPr>
          <p:nvPr>
            <p:ph type="sldNum" sz="quarter" idx="5"/>
          </p:nvPr>
        </p:nvSpPr>
        <p:spPr/>
        <p:txBody>
          <a:bodyPr/>
          <a:lstStyle/>
          <a:p>
            <a:fld id="{6B8D3665-4F45-4105-9C10-798F4C498C83}" type="slidenum">
              <a:rPr lang="en-US" smtClean="0"/>
              <a:t>20</a:t>
            </a:fld>
            <a:endParaRPr lang="en-US"/>
          </a:p>
        </p:txBody>
      </p:sp>
    </p:spTree>
    <p:extLst>
      <p:ext uri="{BB962C8B-B14F-4D97-AF65-F5344CB8AC3E}">
        <p14:creationId xmlns:p14="http://schemas.microsoft.com/office/powerpoint/2010/main" val="419058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any Precalculus student can be an AP Precalculus student, any high school Precalculus course can be an AP Precalculus course.</a:t>
            </a:r>
          </a:p>
          <a:p>
            <a:endParaRPr lang="en-US" dirty="0"/>
          </a:p>
          <a:p>
            <a:r>
              <a:rPr lang="en-US" dirty="0"/>
              <a:t>The content studied in Precalculus is advanced math and are studied in any Precalculus course.</a:t>
            </a:r>
          </a:p>
          <a:p>
            <a:endParaRPr lang="en-US" dirty="0"/>
          </a:p>
          <a:p>
            <a:r>
              <a:rPr lang="en-US" dirty="0"/>
              <a:t>The advantage of AP Precalculus is that students can:</a:t>
            </a:r>
          </a:p>
          <a:p>
            <a:pPr marL="171450" indent="-171450">
              <a:buFont typeface="Arial" panose="020B0604020202020204" pitchFamily="34" charset="0"/>
              <a:buChar char="•"/>
            </a:pPr>
            <a:r>
              <a:rPr lang="en-US" dirty="0"/>
              <a:t>Receive GPA bonus points</a:t>
            </a:r>
          </a:p>
          <a:p>
            <a:pPr marL="171450" indent="-171450">
              <a:buFont typeface="Arial" panose="020B0604020202020204" pitchFamily="34" charset="0"/>
              <a:buChar char="•"/>
            </a:pPr>
            <a:r>
              <a:rPr lang="en-US" dirty="0"/>
              <a:t>Earn college credit</a:t>
            </a:r>
          </a:p>
          <a:p>
            <a:pPr marL="171450" indent="-171450">
              <a:buFont typeface="Arial" panose="020B0604020202020204" pitchFamily="34" charset="0"/>
              <a:buChar char="•"/>
            </a:pPr>
            <a:r>
              <a:rPr lang="en-US" dirty="0"/>
              <a:t>Access to AP Daily Videos</a:t>
            </a:r>
          </a:p>
          <a:p>
            <a:pPr marL="171450" indent="-171450">
              <a:buFont typeface="Arial" panose="020B0604020202020204" pitchFamily="34" charset="0"/>
              <a:buChar char="•"/>
            </a:pPr>
            <a:r>
              <a:rPr lang="en-US" dirty="0"/>
              <a:t>Free AP Online Practice</a:t>
            </a:r>
          </a:p>
          <a:p>
            <a:pPr marL="171450" indent="-171450">
              <a:buFont typeface="Arial" panose="020B0604020202020204" pitchFamily="34" charset="0"/>
              <a:buChar char="•"/>
            </a:pPr>
            <a:r>
              <a:rPr lang="en-US" dirty="0"/>
              <a:t>And teachers will the opportunity to attend AP teacher workshops.</a:t>
            </a:r>
          </a:p>
        </p:txBody>
      </p:sp>
      <p:sp>
        <p:nvSpPr>
          <p:cNvPr id="4" name="Slide Number Placeholder 3"/>
          <p:cNvSpPr>
            <a:spLocks noGrp="1"/>
          </p:cNvSpPr>
          <p:nvPr>
            <p:ph type="sldNum" sz="quarter" idx="5"/>
          </p:nvPr>
        </p:nvSpPr>
        <p:spPr/>
        <p:txBody>
          <a:bodyPr/>
          <a:lstStyle/>
          <a:p>
            <a:fld id="{6B8D3665-4F45-4105-9C10-798F4C498C83}" type="slidenum">
              <a:rPr lang="en-US" smtClean="0"/>
              <a:t>21</a:t>
            </a:fld>
            <a:endParaRPr lang="en-US"/>
          </a:p>
        </p:txBody>
      </p:sp>
    </p:spTree>
    <p:extLst>
      <p:ext uri="{BB962C8B-B14F-4D97-AF65-F5344CB8AC3E}">
        <p14:creationId xmlns:p14="http://schemas.microsoft.com/office/powerpoint/2010/main" val="2243968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AP Seminar can be used as a replacement for English 10.</a:t>
            </a:r>
          </a:p>
        </p:txBody>
      </p:sp>
      <p:sp>
        <p:nvSpPr>
          <p:cNvPr id="4" name="Slide Number Placeholder 3"/>
          <p:cNvSpPr>
            <a:spLocks noGrp="1"/>
          </p:cNvSpPr>
          <p:nvPr>
            <p:ph type="sldNum" sz="quarter" idx="5"/>
          </p:nvPr>
        </p:nvSpPr>
        <p:spPr/>
        <p:txBody>
          <a:bodyPr/>
          <a:lstStyle/>
          <a:p>
            <a:fld id="{6B8D3665-4F45-4105-9C10-798F4C498C83}" type="slidenum">
              <a:rPr lang="en-US" smtClean="0"/>
              <a:t>22</a:t>
            </a:fld>
            <a:endParaRPr lang="en-US"/>
          </a:p>
        </p:txBody>
      </p:sp>
    </p:spTree>
    <p:extLst>
      <p:ext uri="{BB962C8B-B14F-4D97-AF65-F5344CB8AC3E}">
        <p14:creationId xmlns:p14="http://schemas.microsoft.com/office/powerpoint/2010/main" val="2447972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College Board introduced AP Seminar in 2014</a:t>
            </a:r>
          </a:p>
          <a:p>
            <a:pPr marL="342900" marR="0" lvl="0" indent="-342900">
              <a:spcBef>
                <a:spcPts val="0"/>
              </a:spcBef>
              <a:spcAft>
                <a:spcPts val="0"/>
              </a:spcAft>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rPr>
              <a:t>Created because college admissions leaders’</a:t>
            </a:r>
            <a:r>
              <a:rPr lang="en-US" sz="1800" dirty="0">
                <a:effectLst/>
                <a:latin typeface="Segoe UI" panose="020B0502040204020203" pitchFamily="34" charset="0"/>
              </a:rPr>
              <a:t>, wanted a course that would help students develop skills of collaboration, research, writing, and presentation. </a:t>
            </a:r>
          </a:p>
          <a:p>
            <a:pPr marL="0" marR="0" lvl="0" indent="0">
              <a:spcBef>
                <a:spcPts val="0"/>
              </a:spcBef>
              <a:spcAft>
                <a:spcPts val="0"/>
              </a:spcAft>
              <a:buFont typeface="Symbol" panose="05050102010706020507" pitchFamily="18" charset="2"/>
              <a:buNone/>
            </a:pPr>
            <a:endParaRPr lang="en-US" sz="1800" dirty="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Builds Relevant Skills:</a:t>
            </a:r>
          </a:p>
          <a:p>
            <a:pPr marL="800100" marR="0" lvl="1"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Students learn applicable skills to help in college and career such as investigating topics, working in teams, conducting research, and presenting. </a:t>
            </a:r>
          </a:p>
          <a:p>
            <a:pPr marL="800100" marR="0" lvl="1"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Students learn to work in teams to investigate a real-world or academic problem and present an argument for their proposed solution – just as the workplace requires in so many careers.  </a:t>
            </a:r>
          </a:p>
        </p:txBody>
      </p:sp>
      <p:sp>
        <p:nvSpPr>
          <p:cNvPr id="4" name="Slide Number Placeholder 3"/>
          <p:cNvSpPr>
            <a:spLocks noGrp="1"/>
          </p:cNvSpPr>
          <p:nvPr>
            <p:ph type="sldNum" sz="quarter" idx="5"/>
          </p:nvPr>
        </p:nvSpPr>
        <p:spPr/>
        <p:txBody>
          <a:bodyPr/>
          <a:lstStyle/>
          <a:p>
            <a:fld id="{6B8D3665-4F45-4105-9C10-798F4C498C83}" type="slidenum">
              <a:rPr lang="en-US" smtClean="0"/>
              <a:t>23</a:t>
            </a:fld>
            <a:endParaRPr lang="en-US"/>
          </a:p>
        </p:txBody>
      </p:sp>
    </p:spTree>
    <p:extLst>
      <p:ext uri="{BB962C8B-B14F-4D97-AF65-F5344CB8AC3E}">
        <p14:creationId xmlns:p14="http://schemas.microsoft.com/office/powerpoint/2010/main" val="1358440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Seminar has Performance Tasks throughout the year that are calculated in their final AP Exam score. This slide shows how students are assessed throughout the year. The AP Exam score is comprised of: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Team Project and Presentation – 20%</a:t>
            </a:r>
          </a:p>
          <a:p>
            <a:pPr marL="171450" indent="-171450">
              <a:buFont typeface="Arial" panose="020B0604020202020204" pitchFamily="34" charset="0"/>
              <a:buChar char="•"/>
            </a:pPr>
            <a:r>
              <a:rPr lang="en-US" dirty="0"/>
              <a:t>Individual Research Based Essay and Presentation – 35%</a:t>
            </a:r>
          </a:p>
          <a:p>
            <a:pPr marL="171450" indent="-171450">
              <a:buFont typeface="Arial" panose="020B0604020202020204" pitchFamily="34" charset="0"/>
              <a:buChar char="•"/>
            </a:pPr>
            <a:r>
              <a:rPr lang="en-US" dirty="0"/>
              <a:t>End-of-Course Exam – 45%</a:t>
            </a:r>
          </a:p>
        </p:txBody>
      </p:sp>
      <p:sp>
        <p:nvSpPr>
          <p:cNvPr id="4" name="Slide Number Placeholder 3"/>
          <p:cNvSpPr>
            <a:spLocks noGrp="1"/>
          </p:cNvSpPr>
          <p:nvPr>
            <p:ph type="sldNum" sz="quarter" idx="5"/>
          </p:nvPr>
        </p:nvSpPr>
        <p:spPr/>
        <p:txBody>
          <a:bodyPr/>
          <a:lstStyle/>
          <a:p>
            <a:fld id="{6B8D3665-4F45-4105-9C10-798F4C498C83}" type="slidenum">
              <a:rPr lang="en-US" smtClean="0"/>
              <a:t>24</a:t>
            </a:fld>
            <a:endParaRPr lang="en-US"/>
          </a:p>
        </p:txBody>
      </p:sp>
    </p:spTree>
    <p:extLst>
      <p:ext uri="{BB962C8B-B14F-4D97-AF65-F5344CB8AC3E}">
        <p14:creationId xmlns:p14="http://schemas.microsoft.com/office/powerpoint/2010/main" val="1835973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Expands Access &amp; Engages More Students</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Change the trajectory of students who may not otherwise take AP. Taking even 1 AP course greatly improves students’ first-year college GPA and on-time graduation rates.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Preparation for Future AP Courses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skills taught in AP Seminar enhance other AP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AP Seminar students demonstrate stronger AP Exam performance on later AP Exams than their peers who didn’t take AP Seminar.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These results are consistent across race and ethnicity.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r>
              <a:rPr lang="en-US" b="1" dirty="0"/>
              <a:t>Improves Outcomes</a:t>
            </a:r>
            <a:r>
              <a:rPr lang="en-US" dirty="0"/>
              <a:t>:</a:t>
            </a:r>
          </a:p>
          <a:p>
            <a:pPr marL="171450" indent="-171450">
              <a:buFont typeface="Arial" panose="020B0604020202020204" pitchFamily="34" charset="0"/>
              <a:buChar char="•"/>
            </a:pPr>
            <a:r>
              <a:rPr lang="en-US" sz="1200" dirty="0">
                <a:solidFill>
                  <a:schemeClr val="tx1"/>
                </a:solidFill>
              </a:rPr>
              <a:t>English 10: AP Seminar students outperform non-AP students in first-year </a:t>
            </a:r>
            <a:r>
              <a:rPr lang="en-US" sz="1200" b="1" dirty="0">
                <a:solidFill>
                  <a:schemeClr val="tx1"/>
                </a:solidFill>
              </a:rPr>
              <a:t>college GPA </a:t>
            </a:r>
            <a:r>
              <a:rPr lang="en-US" sz="1200" dirty="0">
                <a:solidFill>
                  <a:schemeClr val="tx1"/>
                </a:solidFill>
              </a:rPr>
              <a:t>and have a higher likelihood of persisting to the second year in college their non-AP peers.</a:t>
            </a:r>
            <a:endParaRPr lang="en-US" dirty="0"/>
          </a:p>
          <a:p>
            <a:pPr marL="0" marR="0" lvl="0" indent="0">
              <a:spcBef>
                <a:spcPts val="0"/>
              </a:spcBef>
              <a:spcAft>
                <a:spcPts val="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C6C07AAF-5286-2F49-88D9-44143AA6E3DA}" type="slidenum">
              <a:rPr lang="en-US" smtClean="0"/>
              <a:t>25</a:t>
            </a:fld>
            <a:endParaRPr lang="en-US"/>
          </a:p>
        </p:txBody>
      </p:sp>
    </p:spTree>
    <p:extLst>
      <p:ext uri="{BB962C8B-B14F-4D97-AF65-F5344CB8AC3E}">
        <p14:creationId xmlns:p14="http://schemas.microsoft.com/office/powerpoint/2010/main" val="720039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we’ll discuss the benefit of offering AP Computer Science Principles, as early as possible.</a:t>
            </a:r>
          </a:p>
        </p:txBody>
      </p:sp>
      <p:sp>
        <p:nvSpPr>
          <p:cNvPr id="4" name="Slide Number Placeholder 3"/>
          <p:cNvSpPr>
            <a:spLocks noGrp="1"/>
          </p:cNvSpPr>
          <p:nvPr>
            <p:ph type="sldNum" sz="quarter" idx="5"/>
          </p:nvPr>
        </p:nvSpPr>
        <p:spPr/>
        <p:txBody>
          <a:bodyPr/>
          <a:lstStyle/>
          <a:p>
            <a:fld id="{6B8D3665-4F45-4105-9C10-798F4C498C83}" type="slidenum">
              <a:rPr lang="en-US" smtClean="0"/>
              <a:t>26</a:t>
            </a:fld>
            <a:endParaRPr lang="en-US"/>
          </a:p>
        </p:txBody>
      </p:sp>
    </p:spTree>
    <p:extLst>
      <p:ext uri="{BB962C8B-B14F-4D97-AF65-F5344CB8AC3E}">
        <p14:creationId xmlns:p14="http://schemas.microsoft.com/office/powerpoint/2010/main" val="3098497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 Computer Science Principles is designed to attract a more diverse group of students by focusing on collaboration, creativity, and student choice in selection of projects.</a:t>
            </a:r>
          </a:p>
          <a:p>
            <a:endParaRPr lang="en-US" dirty="0"/>
          </a:p>
          <a:p>
            <a:pPr marL="171450" indent="-171450">
              <a:buFont typeface="Arial" panose="020B0604020202020204" pitchFamily="34" charset="0"/>
              <a:buChar char="•"/>
            </a:pPr>
            <a:r>
              <a:rPr lang="en-US" dirty="0"/>
              <a:t>Students indicate that they select AP CSP because it allows them to apply their learning in a hands-on environment—and it looks like fun.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why does it matter that students have the opportunity to take AP CSP as early as possible?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AP CSP is the fastest-growing AP course and is attracting a more diverse set of students who are going on to pursue other STEM courses in high school and college.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B8D3665-4F45-4105-9C10-798F4C498C83}" type="slidenum">
              <a:rPr lang="en-US" smtClean="0"/>
              <a:t>27</a:t>
            </a:fld>
            <a:endParaRPr lang="en-US"/>
          </a:p>
        </p:txBody>
      </p:sp>
    </p:spTree>
    <p:extLst>
      <p:ext uri="{BB962C8B-B14F-4D97-AF65-F5344CB8AC3E}">
        <p14:creationId xmlns:p14="http://schemas.microsoft.com/office/powerpoint/2010/main" val="774785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 CSP students are 4.7 percentage points more likely to take AP STEM exams in high school than similar students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true across all student groups, particularly Black, Hispanic, and first-generation students.</a:t>
            </a:r>
          </a:p>
        </p:txBody>
      </p:sp>
      <p:sp>
        <p:nvSpPr>
          <p:cNvPr id="4" name="Slide Number Placeholder 3"/>
          <p:cNvSpPr>
            <a:spLocks noGrp="1"/>
          </p:cNvSpPr>
          <p:nvPr>
            <p:ph type="sldNum" sz="quarter" idx="5"/>
          </p:nvPr>
        </p:nvSpPr>
        <p:spPr/>
        <p:txBody>
          <a:bodyPr/>
          <a:lstStyle/>
          <a:p>
            <a:fld id="{6B8D3665-4F45-4105-9C10-798F4C498C83}" type="slidenum">
              <a:rPr lang="en-US" smtClean="0"/>
              <a:t>28</a:t>
            </a:fld>
            <a:endParaRPr lang="en-US"/>
          </a:p>
        </p:txBody>
      </p:sp>
    </p:spTree>
    <p:extLst>
      <p:ext uri="{BB962C8B-B14F-4D97-AF65-F5344CB8AC3E}">
        <p14:creationId xmlns:p14="http://schemas.microsoft.com/office/powerpoint/2010/main" val="1133801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Then, once they get to college, AP CSP students are 11.6 percentage points more likely to declare a STEM major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particularly true of Black, Hispanic, and first-generation students.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course is diversifying the pipeline of students who are entering STEM fields. </a:t>
            </a:r>
          </a:p>
        </p:txBody>
      </p:sp>
      <p:sp>
        <p:nvSpPr>
          <p:cNvPr id="4" name="Slide Number Placeholder 3"/>
          <p:cNvSpPr>
            <a:spLocks noGrp="1"/>
          </p:cNvSpPr>
          <p:nvPr>
            <p:ph type="sldNum" sz="quarter" idx="5"/>
          </p:nvPr>
        </p:nvSpPr>
        <p:spPr/>
        <p:txBody>
          <a:bodyPr/>
          <a:lstStyle/>
          <a:p>
            <a:fld id="{6B8D3665-4F45-4105-9C10-798F4C498C83}" type="slidenum">
              <a:rPr lang="en-US" smtClean="0"/>
              <a:t>29</a:t>
            </a:fld>
            <a:endParaRPr lang="en-US"/>
          </a:p>
        </p:txBody>
      </p:sp>
    </p:spTree>
    <p:extLst>
      <p:ext uri="{BB962C8B-B14F-4D97-AF65-F5344CB8AC3E}">
        <p14:creationId xmlns:p14="http://schemas.microsoft.com/office/powerpoint/2010/main" val="225297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AP course concludes with a college-level assessment, or AP Exam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Most AP Exams are paper and pencil, but a few courses have different ways to assess what students have learned – for example, AP Art and Design students submit a portfolio of work to be scored. We also offer select exams to be taken digitally in school.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You’ll see later in this presentation that College Board is starting to incorporate more performance tasks as part of assessing students’ knowledge.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Exams are scored on a scale of 1 to 5 – with 5 being the highest grade and are scored by teams of AP teachers and college professors.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A59A6-FE0B-8C46-8CCD-301267B2C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89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AP Seminar, the AP CSP Exam has a Create Performance Task which takes place during the year. </a:t>
            </a:r>
          </a:p>
          <a:p>
            <a:endParaRPr lang="en-US" dirty="0"/>
          </a:p>
          <a:p>
            <a:r>
              <a:rPr lang="en-US" dirty="0"/>
              <a:t>The AP Exam score is made up of:</a:t>
            </a:r>
          </a:p>
          <a:p>
            <a:pPr marL="171450" indent="-171450">
              <a:buFont typeface="Arial" panose="020B0604020202020204" pitchFamily="34" charset="0"/>
              <a:buChar char="•"/>
            </a:pPr>
            <a:r>
              <a:rPr lang="en-US" dirty="0"/>
              <a:t>The Create Performance task – 30%</a:t>
            </a:r>
          </a:p>
          <a:p>
            <a:pPr marL="171450" indent="-171450">
              <a:buFont typeface="Arial" panose="020B0604020202020204" pitchFamily="34" charset="0"/>
              <a:buChar char="•"/>
            </a:pPr>
            <a:r>
              <a:rPr lang="en-US" dirty="0"/>
              <a:t>End-of-Course Exam – 70%</a:t>
            </a:r>
          </a:p>
        </p:txBody>
      </p:sp>
      <p:sp>
        <p:nvSpPr>
          <p:cNvPr id="4" name="Slide Number Placeholder 3"/>
          <p:cNvSpPr>
            <a:spLocks noGrp="1"/>
          </p:cNvSpPr>
          <p:nvPr>
            <p:ph type="sldNum" sz="quarter" idx="5"/>
          </p:nvPr>
        </p:nvSpPr>
        <p:spPr/>
        <p:txBody>
          <a:bodyPr/>
          <a:lstStyle/>
          <a:p>
            <a:fld id="{6B8D3665-4F45-4105-9C10-798F4C498C83}" type="slidenum">
              <a:rPr lang="en-US" smtClean="0"/>
              <a:t>30</a:t>
            </a:fld>
            <a:endParaRPr lang="en-US"/>
          </a:p>
        </p:txBody>
      </p:sp>
    </p:spTree>
    <p:extLst>
      <p:ext uri="{BB962C8B-B14F-4D97-AF65-F5344CB8AC3E}">
        <p14:creationId xmlns:p14="http://schemas.microsoft.com/office/powerpoint/2010/main" val="12171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1E1E1E"/>
                </a:solidFill>
                <a:latin typeface="Arial"/>
                <a:ea typeface="Roboto"/>
                <a:cs typeface="Arial"/>
              </a:rPr>
              <a:t>To ensure both students and teachers make the most of their AP journey, we offer several instructional supports to guide them along the way.</a:t>
            </a:r>
          </a:p>
          <a:p>
            <a:endParaRPr lang="en-US" dirty="0"/>
          </a:p>
        </p:txBody>
      </p:sp>
      <p:sp>
        <p:nvSpPr>
          <p:cNvPr id="4" name="Slide Number Placeholder 3"/>
          <p:cNvSpPr>
            <a:spLocks noGrp="1"/>
          </p:cNvSpPr>
          <p:nvPr>
            <p:ph type="sldNum" sz="quarter" idx="5"/>
          </p:nvPr>
        </p:nvSpPr>
        <p:spPr/>
        <p:txBody>
          <a:bodyPr/>
          <a:lstStyle/>
          <a:p>
            <a:fld id="{6B8D3665-4F45-4105-9C10-798F4C498C83}" type="slidenum">
              <a:rPr lang="en-US" smtClean="0"/>
              <a:t>4</a:t>
            </a:fld>
            <a:endParaRPr lang="en-US"/>
          </a:p>
        </p:txBody>
      </p:sp>
    </p:spTree>
    <p:extLst>
      <p:ext uri="{BB962C8B-B14F-4D97-AF65-F5344CB8AC3E}">
        <p14:creationId xmlns:p14="http://schemas.microsoft.com/office/powerpoint/2010/main" val="274907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AP course come with Course and Exam Descriptions (CEDs).</a:t>
            </a:r>
          </a:p>
          <a:p>
            <a:endParaRPr lang="en-US" dirty="0"/>
          </a:p>
          <a:p>
            <a:r>
              <a:rPr lang="en-US" dirty="0"/>
              <a:t>The CEDs have Unit Guides that organize course content and skills in a recommended sequence with suggested pacing.</a:t>
            </a:r>
          </a:p>
          <a:p>
            <a:endParaRPr lang="en-US" dirty="0"/>
          </a:p>
          <a:p>
            <a:r>
              <a:rPr lang="en-US" dirty="0"/>
              <a:t>So it’s a great resource for teacher’s to effectively build knowledge and skills relevant to each unit's content.</a:t>
            </a:r>
          </a:p>
        </p:txBody>
      </p:sp>
      <p:sp>
        <p:nvSpPr>
          <p:cNvPr id="4" name="Slide Number Placeholder 3"/>
          <p:cNvSpPr>
            <a:spLocks noGrp="1"/>
          </p:cNvSpPr>
          <p:nvPr>
            <p:ph type="sldNum" sz="quarter" idx="5"/>
          </p:nvPr>
        </p:nvSpPr>
        <p:spPr/>
        <p:txBody>
          <a:bodyPr/>
          <a:lstStyle/>
          <a:p>
            <a:fld id="{6B8D3665-4F45-4105-9C10-798F4C498C83}" type="slidenum">
              <a:rPr lang="en-US" smtClean="0"/>
              <a:t>5</a:t>
            </a:fld>
            <a:endParaRPr lang="en-US"/>
          </a:p>
        </p:txBody>
      </p:sp>
    </p:spTree>
    <p:extLst>
      <p:ext uri="{BB962C8B-B14F-4D97-AF65-F5344CB8AC3E}">
        <p14:creationId xmlns:p14="http://schemas.microsoft.com/office/powerpoint/2010/main" val="270185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noAutofit/>
          </a:bodyPr>
          <a:lstStyle/>
          <a:p>
            <a:pPr marL="0" marR="0" indent="0">
              <a:buFont typeface="Arial" panose="020B0604020202020204" pitchFamily="34" charset="0"/>
              <a:buNone/>
            </a:pPr>
            <a:r>
              <a:rPr lang="en-US" b="0" dirty="0">
                <a:effectLst/>
                <a:ea typeface="Calibri" panose="020F0502020204030204" pitchFamily="34" charset="0"/>
              </a:rPr>
              <a:t>To ensure continued student success throughout the AP program, we offer resources to support teaching and learning through our online platform called AP Classroom.</a:t>
            </a:r>
          </a:p>
          <a:p>
            <a:pPr marL="0" marR="0" indent="0">
              <a:buFont typeface="Arial" panose="020B0604020202020204" pitchFamily="34" charset="0"/>
              <a:buNone/>
            </a:pPr>
            <a:endParaRPr lang="en-US" b="0" dirty="0">
              <a:effectLs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With just 1 click, teachers can assign all topic questions for any topic and skill in the unit they’re teaching or reviewing.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effectLs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In just 1 place, teachers can manage all class assignments, including AP Daily videos, practice exams, and their own quizzes.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effectLs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In just 1 place, teachers get immediate access to student results through the progress dashboard and a new "gradebook-style" view of all their students'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A218962A-8B82-424C-9658-41D6908D8833}" type="slidenum">
              <a:rPr lang="en-US" smtClean="0"/>
              <a:t>6</a:t>
            </a:fld>
            <a:endParaRPr lang="en-US" dirty="0"/>
          </a:p>
        </p:txBody>
      </p:sp>
    </p:spTree>
    <p:extLst>
      <p:ext uri="{BB962C8B-B14F-4D97-AF65-F5344CB8AC3E}">
        <p14:creationId xmlns:p14="http://schemas.microsoft.com/office/powerpoint/2010/main" val="605647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there are currently (2022-23 school year) 38 AP courses and that number is expanding each year.</a:t>
            </a:r>
          </a:p>
          <a:p>
            <a:endParaRPr lang="en-US" dirty="0"/>
          </a:p>
          <a:p>
            <a:r>
              <a:rPr lang="en-US" dirty="0"/>
              <a:t>Now, let’s highlight a few key courses that will help to expand access to AP.</a:t>
            </a:r>
          </a:p>
          <a:p>
            <a:endParaRPr lang="en-US" dirty="0"/>
          </a:p>
        </p:txBody>
      </p:sp>
      <p:sp>
        <p:nvSpPr>
          <p:cNvPr id="4" name="Slide Number Placeholder 3"/>
          <p:cNvSpPr>
            <a:spLocks noGrp="1"/>
          </p:cNvSpPr>
          <p:nvPr>
            <p:ph type="sldNum" sz="quarter" idx="5"/>
          </p:nvPr>
        </p:nvSpPr>
        <p:spPr/>
        <p:txBody>
          <a:bodyPr/>
          <a:lstStyle/>
          <a:p>
            <a:fld id="{6B8D3665-4F45-4105-9C10-798F4C498C83}" type="slidenum">
              <a:rPr lang="en-US" smtClean="0"/>
              <a:t>7</a:t>
            </a:fld>
            <a:endParaRPr lang="en-US"/>
          </a:p>
        </p:txBody>
      </p:sp>
    </p:spTree>
    <p:extLst>
      <p:ext uri="{BB962C8B-B14F-4D97-AF65-F5344CB8AC3E}">
        <p14:creationId xmlns:p14="http://schemas.microsoft.com/office/powerpoint/2010/main" val="205929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adjusting your master schedule to engage more students.</a:t>
            </a:r>
          </a:p>
        </p:txBody>
      </p:sp>
      <p:sp>
        <p:nvSpPr>
          <p:cNvPr id="4" name="Slide Number Placeholder 3"/>
          <p:cNvSpPr>
            <a:spLocks noGrp="1"/>
          </p:cNvSpPr>
          <p:nvPr>
            <p:ph type="sldNum" sz="quarter" idx="5"/>
          </p:nvPr>
        </p:nvSpPr>
        <p:spPr/>
        <p:txBody>
          <a:bodyPr/>
          <a:lstStyle/>
          <a:p>
            <a:fld id="{6B8D3665-4F45-4105-9C10-798F4C498C83}" type="slidenum">
              <a:rPr lang="en-US" smtClean="0"/>
              <a:t>8</a:t>
            </a:fld>
            <a:endParaRPr lang="en-US"/>
          </a:p>
        </p:txBody>
      </p:sp>
    </p:spTree>
    <p:extLst>
      <p:ext uri="{BB962C8B-B14F-4D97-AF65-F5344CB8AC3E}">
        <p14:creationId xmlns:p14="http://schemas.microsoft.com/office/powerpoint/2010/main" val="38679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problems that your master schedule can fix.</a:t>
            </a:r>
          </a:p>
        </p:txBody>
      </p:sp>
      <p:sp>
        <p:nvSpPr>
          <p:cNvPr id="4" name="Slide Number Placeholder 3"/>
          <p:cNvSpPr>
            <a:spLocks noGrp="1"/>
          </p:cNvSpPr>
          <p:nvPr>
            <p:ph type="sldNum" sz="quarter" idx="5"/>
          </p:nvPr>
        </p:nvSpPr>
        <p:spPr/>
        <p:txBody>
          <a:bodyPr/>
          <a:lstStyle/>
          <a:p>
            <a:fld id="{6B8D3665-4F45-4105-9C10-798F4C498C83}" type="slidenum">
              <a:rPr lang="en-US" smtClean="0"/>
              <a:t>9</a:t>
            </a:fld>
            <a:endParaRPr lang="en-US"/>
          </a:p>
        </p:txBody>
      </p:sp>
    </p:spTree>
    <p:extLst>
      <p:ext uri="{BB962C8B-B14F-4D97-AF65-F5344CB8AC3E}">
        <p14:creationId xmlns:p14="http://schemas.microsoft.com/office/powerpoint/2010/main" val="326895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dirty="0"/>
              <a:t>Insert Brand Approved Picture for Cover</a:t>
            </a:r>
            <a:br>
              <a:rPr lang="en-US" dirty="0"/>
            </a:br>
            <a:r>
              <a:rPr lang="en-US" dirty="0"/>
              <a:t>(Square Pictures only)</a:t>
            </a:r>
          </a:p>
          <a:p>
            <a:endParaRPr lang="en-US" dirty="0"/>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8" name="Picture 7">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5682807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p:cNvSpPr/>
          <p:nvPr/>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cxnSp>
        <p:nvCxnSpPr>
          <p:cNvPr id="16" name="Straight Connector 15"/>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cxnSp>
        <p:nvCxnSpPr>
          <p:cNvPr id="11" name="Straight Connector 10"/>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84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8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dirty="0"/>
              <a:t>This is a sample quote to support your slides</a:t>
            </a:r>
            <a:br>
              <a:rPr lang="en-US" dirty="0"/>
            </a:br>
            <a:r>
              <a:rPr lang="en-US" dirty="0"/>
              <a:t>(Use Format Background to Change Picture:</a:t>
            </a:r>
            <a:br>
              <a:rPr lang="en-US" dirty="0"/>
            </a:br>
            <a:r>
              <a:rPr lang="en-US" dirty="0"/>
              <a:t>Copy image you like. Right Click Format Background. Change Picture Source to Clipboard)</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4" name="Freeform 3"/>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
        <p:nvSpPr>
          <p:cNvPr id="5" name="Freeform 4"/>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405341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260978887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dirty="0"/>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67519715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77864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48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232">
              <a:defRPr/>
            </a:pPr>
            <a:endParaRPr lang="en-US" dirty="0">
              <a:solidFill>
                <a:srgbClr val="1E1E1E"/>
              </a:solidFill>
              <a:latin typeface="Calibri"/>
            </a:endParaRPr>
          </a:p>
        </p:txBody>
      </p:sp>
      <p:sp>
        <p:nvSpPr>
          <p:cNvPr id="7" name="Text Placeholder 14"/>
          <p:cNvSpPr>
            <a:spLocks noGrp="1"/>
          </p:cNvSpPr>
          <p:nvPr>
            <p:ph type="body" sz="quarter" idx="13" hasCustomPrompt="1"/>
          </p:nvPr>
        </p:nvSpPr>
        <p:spPr>
          <a:xfrm>
            <a:off x="466725" y="1149063"/>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116" indent="0">
              <a:buClr>
                <a:schemeClr val="accent2"/>
              </a:buClr>
              <a:buNone/>
              <a:defRPr sz="1600">
                <a:latin typeface="Roboto" charset="0"/>
                <a:ea typeface="Roboto" charset="0"/>
                <a:cs typeface="Roboto" charset="0"/>
              </a:defRPr>
            </a:lvl2pPr>
            <a:lvl3pPr marL="914232" indent="0">
              <a:buClr>
                <a:schemeClr val="accent2"/>
              </a:buClr>
              <a:buNone/>
              <a:defRPr sz="1600">
                <a:latin typeface="Roboto" charset="0"/>
                <a:ea typeface="Roboto" charset="0"/>
                <a:cs typeface="Roboto" charset="0"/>
              </a:defRPr>
            </a:lvl3pPr>
            <a:lvl4pPr marL="1371348" indent="0">
              <a:buClr>
                <a:schemeClr val="accent2"/>
              </a:buClr>
              <a:buNone/>
              <a:defRPr sz="1600">
                <a:latin typeface="Roboto" charset="0"/>
                <a:ea typeface="Roboto" charset="0"/>
                <a:cs typeface="Roboto" charset="0"/>
              </a:defRPr>
            </a:lvl4pPr>
            <a:lvl5pPr marL="1828464"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698" indent="-285698">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160333544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dirty="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179979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6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edit subtitle style</a:t>
            </a:r>
          </a:p>
        </p:txBody>
      </p:sp>
    </p:spTree>
    <p:extLst>
      <p:ext uri="{BB962C8B-B14F-4D97-AF65-F5344CB8AC3E}">
        <p14:creationId xmlns:p14="http://schemas.microsoft.com/office/powerpoint/2010/main" val="214690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dirty="0"/>
              <a:t>Insert Brand Approved Picture for Cover</a:t>
            </a:r>
            <a:br>
              <a:rPr lang="en-US" dirty="0"/>
            </a:br>
            <a:r>
              <a:rPr lang="en-US" dirty="0"/>
              <a:t>(Square Pictures only)</a:t>
            </a:r>
          </a:p>
          <a:p>
            <a:endParaRPr lang="en-US" dirty="0"/>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347672280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2870519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187615421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23690589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839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60303"/>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941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920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074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cxnSp>
        <p:nvCxnSpPr>
          <p:cNvPr id="16" name="Straight Connector 15"/>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40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364893250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474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2531828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150735019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1878788558"/>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702631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692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dirty="0"/>
              <a:t>Insert Brand Approved Picture for Cover</a:t>
            </a:r>
            <a:br>
              <a:rPr lang="en-US" dirty="0"/>
            </a:br>
            <a:r>
              <a:rPr lang="en-US" dirty="0"/>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75171060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BD3D8B-7C78-4FD5-A4B4-6D2939FB0835}"/>
              </a:ext>
            </a:extLst>
          </p:cNvPr>
          <p:cNvSpPr>
            <a:spLocks noGrp="1"/>
          </p:cNvSpPr>
          <p:nvPr>
            <p:ph type="sldNum" sz="quarter" idx="10"/>
          </p:nvPr>
        </p:nvSpPr>
        <p:spPr/>
        <p:txBody>
          <a:bodyPr/>
          <a:lstStyle/>
          <a:p>
            <a:fld id="{C1E9C267-FC72-D447-BF05-09A3351C68CB}" type="slidenum">
              <a:rPr lang="en-US" smtClean="0"/>
              <a:t>‹#›</a:t>
            </a:fld>
            <a:endParaRPr lang="en-US" dirty="0"/>
          </a:p>
        </p:txBody>
      </p:sp>
    </p:spTree>
    <p:extLst>
      <p:ext uri="{BB962C8B-B14F-4D97-AF65-F5344CB8AC3E}">
        <p14:creationId xmlns:p14="http://schemas.microsoft.com/office/powerpoint/2010/main" val="292705739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316">
              <a:defRPr/>
            </a:pPr>
            <a:fld id="{C1E9C267-FC72-D447-BF05-09A3351C68CB}" type="slidenum">
              <a:rPr lang="en-US" smtClean="0">
                <a:solidFill>
                  <a:srgbClr val="1E1E1E"/>
                </a:solidFill>
                <a:latin typeface="Calibri"/>
              </a:rPr>
              <a:pPr defTabSz="914316">
                <a:defRPr/>
              </a:pPr>
              <a:t>‹#›</a:t>
            </a:fld>
            <a:endParaRPr lang="en-US" dirty="0">
              <a:solidFill>
                <a:srgbClr val="1E1E1E"/>
              </a:solidFill>
              <a:latin typeface="Calibri"/>
            </a:endParaRPr>
          </a:p>
        </p:txBody>
      </p:sp>
      <p:sp>
        <p:nvSpPr>
          <p:cNvPr id="7" name="Text Placeholder 14"/>
          <p:cNvSpPr>
            <a:spLocks noGrp="1"/>
          </p:cNvSpPr>
          <p:nvPr>
            <p:ph type="body" sz="quarter" idx="13" hasCustomPrompt="1"/>
          </p:nvPr>
        </p:nvSpPr>
        <p:spPr>
          <a:xfrm>
            <a:off x="466725" y="1149062"/>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158" indent="0">
              <a:buClr>
                <a:schemeClr val="accent2"/>
              </a:buClr>
              <a:buNone/>
              <a:defRPr sz="1600">
                <a:latin typeface="Roboto" charset="0"/>
                <a:ea typeface="Roboto" charset="0"/>
                <a:cs typeface="Roboto" charset="0"/>
              </a:defRPr>
            </a:lvl2pPr>
            <a:lvl3pPr marL="914316" indent="0">
              <a:buClr>
                <a:schemeClr val="accent2"/>
              </a:buClr>
              <a:buNone/>
              <a:defRPr sz="1600">
                <a:latin typeface="Roboto" charset="0"/>
                <a:ea typeface="Roboto" charset="0"/>
                <a:cs typeface="Roboto" charset="0"/>
              </a:defRPr>
            </a:lvl3pPr>
            <a:lvl4pPr marL="1371474" indent="0">
              <a:buClr>
                <a:schemeClr val="accent2"/>
              </a:buClr>
              <a:buNone/>
              <a:defRPr sz="1600">
                <a:latin typeface="Roboto" charset="0"/>
                <a:ea typeface="Roboto" charset="0"/>
                <a:cs typeface="Roboto" charset="0"/>
              </a:defRPr>
            </a:lvl4pPr>
            <a:lvl5pPr marL="1828632"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24" indent="-285724">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24805223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dirty="0"/>
              <a:t>Insert Brand Approved Picture for Cover</a:t>
            </a:r>
            <a:br>
              <a:rPr lang="en-US" dirty="0"/>
            </a:br>
            <a:r>
              <a:rPr lang="en-US" dirty="0"/>
              <a:t>(Square Pictures only)</a:t>
            </a:r>
          </a:p>
          <a:p>
            <a:endParaRPr lang="en-US" dirty="0"/>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8" name="Picture 7">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232984405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163948705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edit subtitle style</a:t>
            </a:r>
          </a:p>
        </p:txBody>
      </p:sp>
    </p:spTree>
    <p:extLst>
      <p:ext uri="{BB962C8B-B14F-4D97-AF65-F5344CB8AC3E}">
        <p14:creationId xmlns:p14="http://schemas.microsoft.com/office/powerpoint/2010/main" val="117024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295844767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41606736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256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872857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5160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269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209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p:cNvSpPr/>
          <p:nvPr/>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cxnSp>
        <p:nvCxnSpPr>
          <p:cNvPr id="16" name="Straight Connector 15"/>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cxnSp>
        <p:nvCxnSpPr>
          <p:cNvPr id="11" name="Straight Connector 10"/>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039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77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271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dirty="0"/>
              <a:t>This is a sample quote to support your slides</a:t>
            </a:r>
            <a:br>
              <a:rPr lang="en-US" dirty="0"/>
            </a:br>
            <a:r>
              <a:rPr lang="en-US" dirty="0"/>
              <a:t>(Use Format Background to Change Picture:</a:t>
            </a:r>
            <a:br>
              <a:rPr lang="en-US" dirty="0"/>
            </a:br>
            <a:r>
              <a:rPr lang="en-US" dirty="0"/>
              <a:t>Copy image you like. Right Click Format Background. Change Picture Source to Clipboard)</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4" name="Freeform 3"/>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
        <p:nvSpPr>
          <p:cNvPr id="5" name="Freeform 4"/>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341219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125414510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dirty="0"/>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425271376"/>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229003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57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dirty="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92886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8218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16" b="0" i="0">
                <a:solidFill>
                  <a:srgbClr val="1E1E1E"/>
                </a:solidFill>
                <a:latin typeface="Times New Roman"/>
                <a:cs typeface="Times New Roman"/>
              </a:defRPr>
            </a:lvl1pPr>
          </a:lstStyle>
          <a:p>
            <a:endParaRPr/>
          </a:p>
        </p:txBody>
      </p:sp>
      <p:sp>
        <p:nvSpPr>
          <p:cNvPr id="3" name="Holder 3"/>
          <p:cNvSpPr>
            <a:spLocks noGrp="1"/>
          </p:cNvSpPr>
          <p:nvPr>
            <p:ph sz="half" idx="2"/>
          </p:nvPr>
        </p:nvSpPr>
        <p:spPr>
          <a:xfrm>
            <a:off x="609901" y="1577340"/>
            <a:ext cx="5306143" cy="2630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985" y="1577340"/>
            <a:ext cx="5306143" cy="2630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552243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16" b="0" i="0">
                <a:solidFill>
                  <a:srgbClr val="1E1E1E"/>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6494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055595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07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898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83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ags" Target="../tags/tag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jpe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1.jpe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ags" Target="../tags/tag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2"/>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1"/>
    </p:custDataLst>
    <p:extLst>
      <p:ext uri="{BB962C8B-B14F-4D97-AF65-F5344CB8AC3E}">
        <p14:creationId xmlns:p14="http://schemas.microsoft.com/office/powerpoint/2010/main" val="1296163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2"/>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1"/>
    </p:custDataLst>
    <p:extLst>
      <p:ext uri="{BB962C8B-B14F-4D97-AF65-F5344CB8AC3E}">
        <p14:creationId xmlns:p14="http://schemas.microsoft.com/office/powerpoint/2010/main" val="6119261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3"/>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2"/>
    </p:custDataLst>
    <p:extLst>
      <p:ext uri="{BB962C8B-B14F-4D97-AF65-F5344CB8AC3E}">
        <p14:creationId xmlns:p14="http://schemas.microsoft.com/office/powerpoint/2010/main" val="23601017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3" Type="http://schemas.openxmlformats.org/officeDocument/2006/relationships/image" Target="../media/image31.jpg"/><Relationship Id="rId18" Type="http://schemas.openxmlformats.org/officeDocument/2006/relationships/image" Target="../media/image36.jpg"/><Relationship Id="rId26" Type="http://schemas.openxmlformats.org/officeDocument/2006/relationships/image" Target="../media/image44.jpg"/><Relationship Id="rId39" Type="http://schemas.openxmlformats.org/officeDocument/2006/relationships/image" Target="../media/image57.jpg"/><Relationship Id="rId21" Type="http://schemas.openxmlformats.org/officeDocument/2006/relationships/image" Target="../media/image39.jpg"/><Relationship Id="rId34" Type="http://schemas.openxmlformats.org/officeDocument/2006/relationships/image" Target="../media/image52.jpg"/><Relationship Id="rId7" Type="http://schemas.openxmlformats.org/officeDocument/2006/relationships/image" Target="../media/image25.jpg"/><Relationship Id="rId2" Type="http://schemas.openxmlformats.org/officeDocument/2006/relationships/notesSlide" Target="../notesSlides/notesSlide14.xml"/><Relationship Id="rId16" Type="http://schemas.openxmlformats.org/officeDocument/2006/relationships/image" Target="../media/image34.jpg"/><Relationship Id="rId20" Type="http://schemas.openxmlformats.org/officeDocument/2006/relationships/image" Target="../media/image38.jpg"/><Relationship Id="rId29" Type="http://schemas.openxmlformats.org/officeDocument/2006/relationships/image" Target="../media/image47.jpg"/><Relationship Id="rId41" Type="http://schemas.openxmlformats.org/officeDocument/2006/relationships/image" Target="../media/image59.jpg"/><Relationship Id="rId1" Type="http://schemas.openxmlformats.org/officeDocument/2006/relationships/slideLayout" Target="../slideLayouts/slideLayout56.xml"/><Relationship Id="rId6" Type="http://schemas.openxmlformats.org/officeDocument/2006/relationships/image" Target="../media/image24.jpg"/><Relationship Id="rId11" Type="http://schemas.openxmlformats.org/officeDocument/2006/relationships/image" Target="../media/image29.jpg"/><Relationship Id="rId24" Type="http://schemas.openxmlformats.org/officeDocument/2006/relationships/image" Target="../media/image42.jpg"/><Relationship Id="rId32" Type="http://schemas.openxmlformats.org/officeDocument/2006/relationships/image" Target="../media/image50.jpg"/><Relationship Id="rId37" Type="http://schemas.openxmlformats.org/officeDocument/2006/relationships/image" Target="../media/image55.jpg"/><Relationship Id="rId40" Type="http://schemas.openxmlformats.org/officeDocument/2006/relationships/image" Target="../media/image58.jpg"/><Relationship Id="rId5" Type="http://schemas.openxmlformats.org/officeDocument/2006/relationships/image" Target="../media/image23.jpg"/><Relationship Id="rId15" Type="http://schemas.openxmlformats.org/officeDocument/2006/relationships/image" Target="../media/image33.jpg"/><Relationship Id="rId23" Type="http://schemas.openxmlformats.org/officeDocument/2006/relationships/image" Target="../media/image41.jpg"/><Relationship Id="rId28" Type="http://schemas.openxmlformats.org/officeDocument/2006/relationships/image" Target="../media/image46.jpg"/><Relationship Id="rId36" Type="http://schemas.openxmlformats.org/officeDocument/2006/relationships/image" Target="../media/image54.jpg"/><Relationship Id="rId10" Type="http://schemas.openxmlformats.org/officeDocument/2006/relationships/image" Target="../media/image28.jpg"/><Relationship Id="rId19" Type="http://schemas.openxmlformats.org/officeDocument/2006/relationships/image" Target="../media/image37.jpg"/><Relationship Id="rId31" Type="http://schemas.openxmlformats.org/officeDocument/2006/relationships/image" Target="../media/image49.jpg"/><Relationship Id="rId4" Type="http://schemas.openxmlformats.org/officeDocument/2006/relationships/image" Target="../media/image22.jpg"/><Relationship Id="rId9" Type="http://schemas.openxmlformats.org/officeDocument/2006/relationships/image" Target="../media/image27.jpg"/><Relationship Id="rId14" Type="http://schemas.openxmlformats.org/officeDocument/2006/relationships/image" Target="../media/image32.jpg"/><Relationship Id="rId22" Type="http://schemas.openxmlformats.org/officeDocument/2006/relationships/image" Target="../media/image40.jpg"/><Relationship Id="rId27" Type="http://schemas.openxmlformats.org/officeDocument/2006/relationships/image" Target="../media/image45.jpg"/><Relationship Id="rId30" Type="http://schemas.openxmlformats.org/officeDocument/2006/relationships/image" Target="../media/image48.jpg"/><Relationship Id="rId35" Type="http://schemas.openxmlformats.org/officeDocument/2006/relationships/image" Target="../media/image53.jpg"/><Relationship Id="rId8" Type="http://schemas.openxmlformats.org/officeDocument/2006/relationships/image" Target="../media/image26.jpg"/><Relationship Id="rId3" Type="http://schemas.openxmlformats.org/officeDocument/2006/relationships/image" Target="../media/image21.jpg"/><Relationship Id="rId12" Type="http://schemas.openxmlformats.org/officeDocument/2006/relationships/image" Target="../media/image30.jpg"/><Relationship Id="rId17" Type="http://schemas.openxmlformats.org/officeDocument/2006/relationships/image" Target="../media/image35.jpg"/><Relationship Id="rId25" Type="http://schemas.openxmlformats.org/officeDocument/2006/relationships/image" Target="../media/image43.jpg"/><Relationship Id="rId33" Type="http://schemas.openxmlformats.org/officeDocument/2006/relationships/image" Target="../media/image51.jpg"/><Relationship Id="rId38"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5.xml"/><Relationship Id="rId1" Type="http://schemas.openxmlformats.org/officeDocument/2006/relationships/slideLayout" Target="../slideLayouts/slideLayout53.xml"/><Relationship Id="rId5" Type="http://schemas.openxmlformats.org/officeDocument/2006/relationships/image" Target="../media/image67.emf"/><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6.xml"/><Relationship Id="rId7" Type="http://schemas.openxmlformats.org/officeDocument/2006/relationships/image" Target="../media/image11.emf"/><Relationship Id="rId2" Type="http://schemas.openxmlformats.org/officeDocument/2006/relationships/slideLayout" Target="../slideLayouts/slideLayout40.xml"/><Relationship Id="rId1" Type="http://schemas.openxmlformats.org/officeDocument/2006/relationships/tags" Target="../tags/tag8.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oleObject" Target="../embeddings/oleObject1.bin"/><Relationship Id="rId9"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FC4B79-BB56-4E69-91F9-CAB3587B6DC7}"/>
              </a:ext>
            </a:extLst>
          </p:cNvPr>
          <p:cNvSpPr>
            <a:spLocks noGrp="1"/>
          </p:cNvSpPr>
          <p:nvPr>
            <p:ph type="ctrTitle"/>
          </p:nvPr>
        </p:nvSpPr>
        <p:spPr/>
        <p:txBody>
          <a:bodyPr/>
          <a:lstStyle/>
          <a:p>
            <a:pPr>
              <a:spcBef>
                <a:spcPts val="600"/>
              </a:spcBef>
              <a:spcAft>
                <a:spcPts val="600"/>
              </a:spcAft>
            </a:pPr>
            <a:r>
              <a:rPr lang="en-US" dirty="0"/>
              <a:t>Advanced Placement</a:t>
            </a:r>
            <a:r>
              <a:rPr lang="en-US" baseline="30000" dirty="0"/>
              <a:t>®</a:t>
            </a:r>
            <a:r>
              <a:rPr lang="en-US" dirty="0"/>
              <a:t> Program</a:t>
            </a:r>
            <a:endParaRPr lang="en-US" sz="1899" baseline="-25000" dirty="0"/>
          </a:p>
        </p:txBody>
      </p:sp>
      <p:sp>
        <p:nvSpPr>
          <p:cNvPr id="5" name="Subtitle 4">
            <a:extLst>
              <a:ext uri="{FF2B5EF4-FFF2-40B4-BE49-F238E27FC236}">
                <a16:creationId xmlns:a16="http://schemas.microsoft.com/office/drawing/2014/main" id="{7E93660E-3591-38D4-0BEA-9DCA75975091}"/>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458738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3062" y="1293016"/>
            <a:ext cx="4700562" cy="4507116"/>
          </a:xfrm>
          <a:custGeom>
            <a:avLst/>
            <a:gdLst/>
            <a:ahLst/>
            <a:cxnLst/>
            <a:rect l="l" t="t" r="r" b="b"/>
            <a:pathLst>
              <a:path w="4953000" h="4749165">
                <a:moveTo>
                  <a:pt x="0" y="4748784"/>
                </a:moveTo>
                <a:lnTo>
                  <a:pt x="4953000" y="4748784"/>
                </a:lnTo>
                <a:lnTo>
                  <a:pt x="4953000" y="0"/>
                </a:lnTo>
                <a:lnTo>
                  <a:pt x="0" y="0"/>
                </a:lnTo>
                <a:lnTo>
                  <a:pt x="0" y="4748784"/>
                </a:lnTo>
                <a:close/>
              </a:path>
            </a:pathLst>
          </a:custGeom>
          <a:solidFill>
            <a:srgbClr val="E2F3F9"/>
          </a:solidFill>
        </p:spPr>
        <p:txBody>
          <a:bodyPr wrap="square" lIns="0" tIns="0" rIns="0" bIns="0" rtlCol="0"/>
          <a:lstStyle/>
          <a:p>
            <a:endParaRPr sz="1708"/>
          </a:p>
        </p:txBody>
      </p:sp>
      <p:sp>
        <p:nvSpPr>
          <p:cNvPr id="3" name="object 3"/>
          <p:cNvSpPr txBox="1"/>
          <p:nvPr/>
        </p:nvSpPr>
        <p:spPr>
          <a:xfrm>
            <a:off x="7135185" y="773784"/>
            <a:ext cx="4178679" cy="369929"/>
          </a:xfrm>
          <a:prstGeom prst="rect">
            <a:avLst/>
          </a:prstGeom>
          <a:solidFill>
            <a:srgbClr val="006197"/>
          </a:solidFill>
        </p:spPr>
        <p:txBody>
          <a:bodyPr vert="horz" wrap="square" lIns="0" tIns="106064" rIns="0" bIns="0" rtlCol="0">
            <a:spAutoFit/>
          </a:bodyPr>
          <a:lstStyle/>
          <a:p>
            <a:pPr marL="957555">
              <a:spcBef>
                <a:spcPts val="835"/>
              </a:spcBef>
            </a:pPr>
            <a:r>
              <a:rPr sz="1708" b="1" dirty="0">
                <a:solidFill>
                  <a:srgbClr val="FFFFFF"/>
                </a:solidFill>
                <a:latin typeface="Roboto Black"/>
                <a:cs typeface="Roboto Black"/>
              </a:rPr>
              <a:t>Pursuing</a:t>
            </a:r>
            <a:r>
              <a:rPr sz="1708" b="1" spc="-81" dirty="0">
                <a:solidFill>
                  <a:srgbClr val="FFFFFF"/>
                </a:solidFill>
                <a:latin typeface="Roboto Black"/>
                <a:cs typeface="Roboto Black"/>
              </a:rPr>
              <a:t> </a:t>
            </a:r>
            <a:r>
              <a:rPr sz="1708" b="1" dirty="0">
                <a:solidFill>
                  <a:srgbClr val="FFFFFF"/>
                </a:solidFill>
                <a:latin typeface="Roboto Black"/>
                <a:cs typeface="Roboto Black"/>
              </a:rPr>
              <a:t>STEM</a:t>
            </a:r>
            <a:r>
              <a:rPr sz="1708" b="1" spc="-90" dirty="0">
                <a:solidFill>
                  <a:srgbClr val="FFFFFF"/>
                </a:solidFill>
                <a:latin typeface="Roboto Black"/>
                <a:cs typeface="Roboto Black"/>
              </a:rPr>
              <a:t> </a:t>
            </a:r>
            <a:r>
              <a:rPr sz="1708" b="1" spc="-9" dirty="0">
                <a:solidFill>
                  <a:srgbClr val="FFFFFF"/>
                </a:solidFill>
                <a:latin typeface="Roboto Black"/>
                <a:cs typeface="Roboto Black"/>
              </a:rPr>
              <a:t>Majors</a:t>
            </a:r>
            <a:endParaRPr sz="1708" dirty="0">
              <a:latin typeface="Roboto Black"/>
              <a:cs typeface="Roboto Black"/>
            </a:endParaRPr>
          </a:p>
        </p:txBody>
      </p:sp>
      <p:sp>
        <p:nvSpPr>
          <p:cNvPr id="4" name="object 4"/>
          <p:cNvSpPr txBox="1"/>
          <p:nvPr/>
        </p:nvSpPr>
        <p:spPr>
          <a:xfrm>
            <a:off x="7366330" y="4280013"/>
            <a:ext cx="3187369" cy="712331"/>
          </a:xfrm>
          <a:prstGeom prst="rect">
            <a:avLst/>
          </a:prstGeom>
        </p:spPr>
        <p:txBody>
          <a:bodyPr vert="horz" wrap="square" lIns="0" tIns="11450" rIns="0" bIns="0" rtlCol="0">
            <a:spAutoFit/>
          </a:bodyPr>
          <a:lstStyle/>
          <a:p>
            <a:pPr marL="11450" marR="4821" algn="ctr">
              <a:spcBef>
                <a:spcPts val="90"/>
              </a:spcBef>
            </a:pPr>
            <a:r>
              <a:rPr sz="1518" spc="81" dirty="0">
                <a:solidFill>
                  <a:srgbClr val="1E1E1E"/>
                </a:solidFill>
                <a:latin typeface="Arial" panose="020B0604020202020204" pitchFamily="34" charset="0"/>
                <a:cs typeface="Arial" panose="020B0604020202020204" pitchFamily="34" charset="0"/>
              </a:rPr>
              <a:t>Female,</a:t>
            </a:r>
            <a:r>
              <a:rPr sz="1518" spc="-24" dirty="0">
                <a:solidFill>
                  <a:srgbClr val="1E1E1E"/>
                </a:solidFill>
                <a:latin typeface="Arial" panose="020B0604020202020204" pitchFamily="34" charset="0"/>
                <a:cs typeface="Arial" panose="020B0604020202020204" pitchFamily="34" charset="0"/>
              </a:rPr>
              <a:t> </a:t>
            </a:r>
            <a:r>
              <a:rPr sz="1518" spc="66" dirty="0">
                <a:solidFill>
                  <a:srgbClr val="1E1E1E"/>
                </a:solidFill>
                <a:latin typeface="Arial" panose="020B0604020202020204" pitchFamily="34" charset="0"/>
                <a:cs typeface="Arial" panose="020B0604020202020204" pitchFamily="34" charset="0"/>
              </a:rPr>
              <a:t>Black,</a:t>
            </a:r>
            <a:r>
              <a:rPr sz="1518" spc="-9" dirty="0">
                <a:solidFill>
                  <a:srgbClr val="1E1E1E"/>
                </a:solidFill>
                <a:latin typeface="Arial" panose="020B0604020202020204" pitchFamily="34" charset="0"/>
                <a:cs typeface="Arial" panose="020B0604020202020204" pitchFamily="34" charset="0"/>
              </a:rPr>
              <a:t> </a:t>
            </a:r>
            <a:r>
              <a:rPr sz="1518" spc="66" dirty="0">
                <a:solidFill>
                  <a:srgbClr val="1E1E1E"/>
                </a:solidFill>
                <a:latin typeface="Arial" panose="020B0604020202020204" pitchFamily="34" charset="0"/>
                <a:cs typeface="Arial" panose="020B0604020202020204" pitchFamily="34" charset="0"/>
              </a:rPr>
              <a:t>Hispanic,</a:t>
            </a:r>
            <a:r>
              <a:rPr sz="1518" spc="-9" dirty="0">
                <a:solidFill>
                  <a:srgbClr val="1E1E1E"/>
                </a:solidFill>
                <a:latin typeface="Arial" panose="020B0604020202020204" pitchFamily="34" charset="0"/>
                <a:cs typeface="Arial" panose="020B0604020202020204" pitchFamily="34" charset="0"/>
              </a:rPr>
              <a:t> </a:t>
            </a:r>
            <a:r>
              <a:rPr sz="1518" spc="104" dirty="0">
                <a:solidFill>
                  <a:srgbClr val="1E1E1E"/>
                </a:solidFill>
                <a:latin typeface="Arial" panose="020B0604020202020204" pitchFamily="34" charset="0"/>
                <a:cs typeface="Arial" panose="020B0604020202020204" pitchFamily="34" charset="0"/>
              </a:rPr>
              <a:t>and</a:t>
            </a:r>
            <a:r>
              <a:rPr sz="1518" spc="5" dirty="0">
                <a:solidFill>
                  <a:srgbClr val="1E1E1E"/>
                </a:solidFill>
                <a:latin typeface="Arial" panose="020B0604020202020204" pitchFamily="34" charset="0"/>
                <a:cs typeface="Arial" panose="020B0604020202020204" pitchFamily="34" charset="0"/>
              </a:rPr>
              <a:t> </a:t>
            </a:r>
            <a:r>
              <a:rPr sz="1518" spc="28" dirty="0">
                <a:solidFill>
                  <a:srgbClr val="1E1E1E"/>
                </a:solidFill>
                <a:latin typeface="Arial" panose="020B0604020202020204" pitchFamily="34" charset="0"/>
                <a:cs typeface="Arial" panose="020B0604020202020204" pitchFamily="34" charset="0"/>
              </a:rPr>
              <a:t>First </a:t>
            </a:r>
            <a:r>
              <a:rPr sz="1518" dirty="0">
                <a:solidFill>
                  <a:srgbClr val="1E1E1E"/>
                </a:solidFill>
                <a:latin typeface="Arial" panose="020B0604020202020204" pitchFamily="34" charset="0"/>
                <a:cs typeface="Arial" panose="020B0604020202020204" pitchFamily="34" charset="0"/>
              </a:rPr>
              <a:t>Generation</a:t>
            </a:r>
            <a:r>
              <a:rPr sz="1518" spc="52" dirty="0">
                <a:solidFill>
                  <a:srgbClr val="1E1E1E"/>
                </a:solidFill>
                <a:latin typeface="Arial" panose="020B0604020202020204" pitchFamily="34" charset="0"/>
                <a:cs typeface="Arial" panose="020B0604020202020204" pitchFamily="34" charset="0"/>
              </a:rPr>
              <a:t> </a:t>
            </a:r>
            <a:r>
              <a:rPr sz="1518" spc="81" dirty="0">
                <a:solidFill>
                  <a:srgbClr val="1E1E1E"/>
                </a:solidFill>
                <a:latin typeface="Arial" panose="020B0604020202020204" pitchFamily="34" charset="0"/>
                <a:cs typeface="Arial" panose="020B0604020202020204" pitchFamily="34" charset="0"/>
              </a:rPr>
              <a:t>students</a:t>
            </a:r>
            <a:r>
              <a:rPr sz="1518" spc="47" dirty="0">
                <a:solidFill>
                  <a:srgbClr val="1E1E1E"/>
                </a:solidFill>
                <a:latin typeface="Arial" panose="020B0604020202020204" pitchFamily="34" charset="0"/>
                <a:cs typeface="Arial" panose="020B0604020202020204" pitchFamily="34" charset="0"/>
              </a:rPr>
              <a:t> are</a:t>
            </a:r>
            <a:r>
              <a:rPr sz="1518" spc="52" dirty="0">
                <a:solidFill>
                  <a:srgbClr val="1E1E1E"/>
                </a:solidFill>
                <a:latin typeface="Arial" panose="020B0604020202020204" pitchFamily="34" charset="0"/>
                <a:cs typeface="Arial" panose="020B0604020202020204" pitchFamily="34" charset="0"/>
              </a:rPr>
              <a:t> </a:t>
            </a:r>
            <a:r>
              <a:rPr sz="1518" spc="90" dirty="0">
                <a:solidFill>
                  <a:srgbClr val="1E1E1E"/>
                </a:solidFill>
                <a:latin typeface="Arial" panose="020B0604020202020204" pitchFamily="34" charset="0"/>
                <a:cs typeface="Arial" panose="020B0604020202020204" pitchFamily="34" charset="0"/>
              </a:rPr>
              <a:t>least</a:t>
            </a:r>
            <a:r>
              <a:rPr sz="1518" spc="52" dirty="0">
                <a:solidFill>
                  <a:srgbClr val="1E1E1E"/>
                </a:solidFill>
                <a:latin typeface="Arial" panose="020B0604020202020204" pitchFamily="34" charset="0"/>
                <a:cs typeface="Arial" panose="020B0604020202020204" pitchFamily="34" charset="0"/>
              </a:rPr>
              <a:t> </a:t>
            </a:r>
            <a:r>
              <a:rPr sz="1518" spc="-9" dirty="0">
                <a:solidFill>
                  <a:srgbClr val="1E1E1E"/>
                </a:solidFill>
                <a:latin typeface="Arial" panose="020B0604020202020204" pitchFamily="34" charset="0"/>
                <a:cs typeface="Arial" panose="020B0604020202020204" pitchFamily="34" charset="0"/>
              </a:rPr>
              <a:t>likely </a:t>
            </a:r>
            <a:r>
              <a:rPr sz="1518" dirty="0">
                <a:solidFill>
                  <a:srgbClr val="1E1E1E"/>
                </a:solidFill>
                <a:latin typeface="Arial" panose="020B0604020202020204" pitchFamily="34" charset="0"/>
                <a:cs typeface="Arial" panose="020B0604020202020204" pitchFamily="34" charset="0"/>
              </a:rPr>
              <a:t>to</a:t>
            </a:r>
            <a:r>
              <a:rPr sz="1518" spc="-38" dirty="0">
                <a:solidFill>
                  <a:srgbClr val="1E1E1E"/>
                </a:solidFill>
                <a:latin typeface="Arial" panose="020B0604020202020204" pitchFamily="34" charset="0"/>
                <a:cs typeface="Arial" panose="020B0604020202020204" pitchFamily="34" charset="0"/>
              </a:rPr>
              <a:t> </a:t>
            </a:r>
            <a:r>
              <a:rPr sz="1518" spc="62" dirty="0">
                <a:solidFill>
                  <a:srgbClr val="1E1E1E"/>
                </a:solidFill>
                <a:latin typeface="Arial" panose="020B0604020202020204" pitchFamily="34" charset="0"/>
                <a:cs typeface="Arial" panose="020B0604020202020204" pitchFamily="34" charset="0"/>
              </a:rPr>
              <a:t>declare</a:t>
            </a:r>
            <a:r>
              <a:rPr sz="1518" spc="-19" dirty="0">
                <a:solidFill>
                  <a:srgbClr val="1E1E1E"/>
                </a:solidFill>
                <a:latin typeface="Arial" panose="020B0604020202020204" pitchFamily="34" charset="0"/>
                <a:cs typeface="Arial" panose="020B0604020202020204" pitchFamily="34" charset="0"/>
              </a:rPr>
              <a:t> </a:t>
            </a:r>
            <a:r>
              <a:rPr sz="1518" spc="171" dirty="0">
                <a:solidFill>
                  <a:srgbClr val="1E1E1E"/>
                </a:solidFill>
                <a:latin typeface="Arial" panose="020B0604020202020204" pitchFamily="34" charset="0"/>
                <a:cs typeface="Arial" panose="020B0604020202020204" pitchFamily="34" charset="0"/>
              </a:rPr>
              <a:t>a</a:t>
            </a:r>
            <a:r>
              <a:rPr sz="1518" spc="-33" dirty="0">
                <a:solidFill>
                  <a:srgbClr val="1E1E1E"/>
                </a:solidFill>
                <a:latin typeface="Arial" panose="020B0604020202020204" pitchFamily="34" charset="0"/>
                <a:cs typeface="Arial" panose="020B0604020202020204" pitchFamily="34" charset="0"/>
              </a:rPr>
              <a:t> </a:t>
            </a:r>
            <a:r>
              <a:rPr sz="1518" spc="52" dirty="0">
                <a:solidFill>
                  <a:srgbClr val="1E1E1E"/>
                </a:solidFill>
                <a:latin typeface="Arial" panose="020B0604020202020204" pitchFamily="34" charset="0"/>
                <a:cs typeface="Arial" panose="020B0604020202020204" pitchFamily="34" charset="0"/>
              </a:rPr>
              <a:t>major</a:t>
            </a:r>
            <a:r>
              <a:rPr sz="1518" spc="-24" dirty="0">
                <a:solidFill>
                  <a:srgbClr val="1E1E1E"/>
                </a:solidFill>
                <a:latin typeface="Arial" panose="020B0604020202020204" pitchFamily="34" charset="0"/>
                <a:cs typeface="Arial" panose="020B0604020202020204" pitchFamily="34" charset="0"/>
              </a:rPr>
              <a:t> </a:t>
            </a:r>
            <a:r>
              <a:rPr sz="1518" spc="52" dirty="0">
                <a:solidFill>
                  <a:srgbClr val="1E1E1E"/>
                </a:solidFill>
                <a:latin typeface="Arial" panose="020B0604020202020204" pitchFamily="34" charset="0"/>
                <a:cs typeface="Arial" panose="020B0604020202020204" pitchFamily="34" charset="0"/>
              </a:rPr>
              <a:t>in</a:t>
            </a:r>
            <a:r>
              <a:rPr sz="1518" spc="-24" dirty="0">
                <a:solidFill>
                  <a:srgbClr val="1E1E1E"/>
                </a:solidFill>
                <a:latin typeface="Arial" panose="020B0604020202020204" pitchFamily="34" charset="0"/>
                <a:cs typeface="Arial" panose="020B0604020202020204" pitchFamily="34" charset="0"/>
              </a:rPr>
              <a:t> </a:t>
            </a:r>
            <a:r>
              <a:rPr sz="1518" spc="76" dirty="0">
                <a:solidFill>
                  <a:srgbClr val="1E1E1E"/>
                </a:solidFill>
                <a:latin typeface="Arial" panose="020B0604020202020204" pitchFamily="34" charset="0"/>
                <a:cs typeface="Arial" panose="020B0604020202020204" pitchFamily="34" charset="0"/>
              </a:rPr>
              <a:t>STEM.</a:t>
            </a:r>
            <a:endParaRPr sz="1518" dirty="0">
              <a:latin typeface="Arial" panose="020B0604020202020204" pitchFamily="34" charset="0"/>
              <a:cs typeface="Arial" panose="020B0604020202020204" pitchFamily="34" charset="0"/>
            </a:endParaRPr>
          </a:p>
        </p:txBody>
      </p:sp>
      <p:grpSp>
        <p:nvGrpSpPr>
          <p:cNvPr id="5" name="object 5"/>
          <p:cNvGrpSpPr/>
          <p:nvPr/>
        </p:nvGrpSpPr>
        <p:grpSpPr>
          <a:xfrm>
            <a:off x="7744452" y="2805874"/>
            <a:ext cx="2467795" cy="892504"/>
            <a:chOff x="8156829" y="2956559"/>
            <a:chExt cx="2600325" cy="940435"/>
          </a:xfrm>
        </p:grpSpPr>
        <p:sp>
          <p:nvSpPr>
            <p:cNvPr id="6" name="object 6"/>
            <p:cNvSpPr/>
            <p:nvPr/>
          </p:nvSpPr>
          <p:spPr>
            <a:xfrm>
              <a:off x="8258556" y="2956559"/>
              <a:ext cx="748665" cy="567055"/>
            </a:xfrm>
            <a:custGeom>
              <a:avLst/>
              <a:gdLst/>
              <a:ahLst/>
              <a:cxnLst/>
              <a:rect l="l" t="t" r="r" b="b"/>
              <a:pathLst>
                <a:path w="748665" h="567054">
                  <a:moveTo>
                    <a:pt x="326123" y="0"/>
                  </a:moveTo>
                  <a:lnTo>
                    <a:pt x="0" y="0"/>
                  </a:lnTo>
                  <a:lnTo>
                    <a:pt x="0" y="566928"/>
                  </a:lnTo>
                  <a:lnTo>
                    <a:pt x="326123" y="566928"/>
                  </a:lnTo>
                  <a:lnTo>
                    <a:pt x="326123" y="0"/>
                  </a:lnTo>
                  <a:close/>
                </a:path>
                <a:path w="748665" h="567054">
                  <a:moveTo>
                    <a:pt x="748271" y="384048"/>
                  </a:moveTo>
                  <a:lnTo>
                    <a:pt x="420624" y="384048"/>
                  </a:lnTo>
                  <a:lnTo>
                    <a:pt x="420624" y="566928"/>
                  </a:lnTo>
                  <a:lnTo>
                    <a:pt x="748271" y="566928"/>
                  </a:lnTo>
                  <a:lnTo>
                    <a:pt x="748271" y="384048"/>
                  </a:lnTo>
                  <a:close/>
                </a:path>
              </a:pathLst>
            </a:custGeom>
            <a:solidFill>
              <a:srgbClr val="0075A6"/>
            </a:solidFill>
          </p:spPr>
          <p:txBody>
            <a:bodyPr wrap="square" lIns="0" tIns="0" rIns="0" bIns="0" rtlCol="0"/>
            <a:lstStyle/>
            <a:p>
              <a:endParaRPr sz="1708"/>
            </a:p>
          </p:txBody>
        </p:sp>
        <p:sp>
          <p:nvSpPr>
            <p:cNvPr id="7" name="object 7"/>
            <p:cNvSpPr/>
            <p:nvPr/>
          </p:nvSpPr>
          <p:spPr>
            <a:xfrm>
              <a:off x="9101328" y="3531107"/>
              <a:ext cx="1592580" cy="366395"/>
            </a:xfrm>
            <a:custGeom>
              <a:avLst/>
              <a:gdLst/>
              <a:ahLst/>
              <a:cxnLst/>
              <a:rect l="l" t="t" r="r" b="b"/>
              <a:pathLst>
                <a:path w="1592579" h="366395">
                  <a:moveTo>
                    <a:pt x="327647" y="0"/>
                  </a:moveTo>
                  <a:lnTo>
                    <a:pt x="0" y="0"/>
                  </a:lnTo>
                  <a:lnTo>
                    <a:pt x="0" y="365772"/>
                  </a:lnTo>
                  <a:lnTo>
                    <a:pt x="327647" y="365772"/>
                  </a:lnTo>
                  <a:lnTo>
                    <a:pt x="327647" y="0"/>
                  </a:lnTo>
                  <a:close/>
                </a:path>
                <a:path w="1592579" h="366395">
                  <a:moveTo>
                    <a:pt x="748284" y="0"/>
                  </a:moveTo>
                  <a:lnTo>
                    <a:pt x="422148" y="0"/>
                  </a:lnTo>
                  <a:lnTo>
                    <a:pt x="422148" y="310896"/>
                  </a:lnTo>
                  <a:lnTo>
                    <a:pt x="748284" y="310896"/>
                  </a:lnTo>
                  <a:lnTo>
                    <a:pt x="748284" y="0"/>
                  </a:lnTo>
                  <a:close/>
                </a:path>
                <a:path w="1592579" h="366395">
                  <a:moveTo>
                    <a:pt x="1170432" y="0"/>
                  </a:moveTo>
                  <a:lnTo>
                    <a:pt x="844296" y="0"/>
                  </a:lnTo>
                  <a:lnTo>
                    <a:pt x="844296" y="274332"/>
                  </a:lnTo>
                  <a:lnTo>
                    <a:pt x="1170432" y="274332"/>
                  </a:lnTo>
                  <a:lnTo>
                    <a:pt x="1170432" y="0"/>
                  </a:lnTo>
                  <a:close/>
                </a:path>
                <a:path w="1592579" h="366395">
                  <a:moveTo>
                    <a:pt x="1592580" y="0"/>
                  </a:moveTo>
                  <a:lnTo>
                    <a:pt x="1266444" y="0"/>
                  </a:lnTo>
                  <a:lnTo>
                    <a:pt x="1266444" y="128016"/>
                  </a:lnTo>
                  <a:lnTo>
                    <a:pt x="1592580" y="128016"/>
                  </a:lnTo>
                  <a:lnTo>
                    <a:pt x="1592580" y="0"/>
                  </a:lnTo>
                  <a:close/>
                </a:path>
              </a:pathLst>
            </a:custGeom>
            <a:solidFill>
              <a:srgbClr val="E47100"/>
            </a:solidFill>
          </p:spPr>
          <p:txBody>
            <a:bodyPr wrap="square" lIns="0" tIns="0" rIns="0" bIns="0" rtlCol="0"/>
            <a:lstStyle/>
            <a:p>
              <a:endParaRPr sz="1708"/>
            </a:p>
          </p:txBody>
        </p:sp>
        <p:sp>
          <p:nvSpPr>
            <p:cNvPr id="8" name="object 8"/>
            <p:cNvSpPr/>
            <p:nvPr/>
          </p:nvSpPr>
          <p:spPr>
            <a:xfrm>
              <a:off x="8166354" y="3524249"/>
              <a:ext cx="2581275" cy="6985"/>
            </a:xfrm>
            <a:custGeom>
              <a:avLst/>
              <a:gdLst/>
              <a:ahLst/>
              <a:cxnLst/>
              <a:rect l="l" t="t" r="r" b="b"/>
              <a:pathLst>
                <a:path w="2581275" h="6985">
                  <a:moveTo>
                    <a:pt x="0" y="6540"/>
                  </a:moveTo>
                  <a:lnTo>
                    <a:pt x="2580728" y="0"/>
                  </a:lnTo>
                </a:path>
              </a:pathLst>
            </a:custGeom>
            <a:ln w="19050">
              <a:solidFill>
                <a:srgbClr val="1D1D1D"/>
              </a:solidFill>
            </a:ln>
          </p:spPr>
          <p:txBody>
            <a:bodyPr wrap="square" lIns="0" tIns="0" rIns="0" bIns="0" rtlCol="0"/>
            <a:lstStyle/>
            <a:p>
              <a:endParaRPr sz="1708"/>
            </a:p>
          </p:txBody>
        </p:sp>
      </p:grpSp>
      <p:sp>
        <p:nvSpPr>
          <p:cNvPr id="9" name="object 9"/>
          <p:cNvSpPr txBox="1"/>
          <p:nvPr/>
        </p:nvSpPr>
        <p:spPr>
          <a:xfrm>
            <a:off x="7856130" y="2603141"/>
            <a:ext cx="324821" cy="157627"/>
          </a:xfrm>
          <a:prstGeom prst="rect">
            <a:avLst/>
          </a:prstGeom>
        </p:spPr>
        <p:txBody>
          <a:bodyPr vert="horz" wrap="square" lIns="0" tIns="11450" rIns="0" bIns="0" rtlCol="0">
            <a:spAutoFit/>
          </a:bodyPr>
          <a:lstStyle/>
          <a:p>
            <a:pPr marL="12052">
              <a:spcBef>
                <a:spcPts val="90"/>
              </a:spcBef>
            </a:pPr>
            <a:r>
              <a:rPr sz="949" spc="38" dirty="0">
                <a:solidFill>
                  <a:srgbClr val="1E1E1E"/>
                </a:solidFill>
                <a:latin typeface="Gill Sans MT"/>
                <a:cs typeface="Gill Sans MT"/>
              </a:rPr>
              <a:t>Asian</a:t>
            </a:r>
            <a:endParaRPr sz="949">
              <a:latin typeface="Gill Sans MT"/>
              <a:cs typeface="Gill Sans MT"/>
            </a:endParaRPr>
          </a:p>
        </p:txBody>
      </p:sp>
      <p:sp>
        <p:nvSpPr>
          <p:cNvPr id="10" name="object 10"/>
          <p:cNvSpPr txBox="1"/>
          <p:nvPr/>
        </p:nvSpPr>
        <p:spPr>
          <a:xfrm>
            <a:off x="8231030" y="2937226"/>
            <a:ext cx="329039" cy="157627"/>
          </a:xfrm>
          <a:prstGeom prst="rect">
            <a:avLst/>
          </a:prstGeom>
        </p:spPr>
        <p:txBody>
          <a:bodyPr vert="horz" wrap="square" lIns="0" tIns="11450" rIns="0" bIns="0" rtlCol="0">
            <a:spAutoFit/>
          </a:bodyPr>
          <a:lstStyle/>
          <a:p>
            <a:pPr marL="12052">
              <a:spcBef>
                <a:spcPts val="90"/>
              </a:spcBef>
            </a:pPr>
            <a:r>
              <a:rPr sz="949" spc="-9" dirty="0">
                <a:solidFill>
                  <a:srgbClr val="1E1E1E"/>
                </a:solidFill>
                <a:latin typeface="Gill Sans MT"/>
                <a:cs typeface="Gill Sans MT"/>
              </a:rPr>
              <a:t>White</a:t>
            </a:r>
            <a:endParaRPr sz="949">
              <a:latin typeface="Gill Sans MT"/>
              <a:cs typeface="Gill Sans MT"/>
            </a:endParaRPr>
          </a:p>
        </p:txBody>
      </p:sp>
      <p:sp>
        <p:nvSpPr>
          <p:cNvPr id="11" name="object 11"/>
          <p:cNvSpPr txBox="1"/>
          <p:nvPr/>
        </p:nvSpPr>
        <p:spPr>
          <a:xfrm>
            <a:off x="9869647" y="3472988"/>
            <a:ext cx="262147" cy="157627"/>
          </a:xfrm>
          <a:prstGeom prst="rect">
            <a:avLst/>
          </a:prstGeom>
        </p:spPr>
        <p:txBody>
          <a:bodyPr vert="horz" wrap="square" lIns="0" tIns="11450" rIns="0" bIns="0" rtlCol="0">
            <a:spAutoFit/>
          </a:bodyPr>
          <a:lstStyle/>
          <a:p>
            <a:pPr marL="12052">
              <a:spcBef>
                <a:spcPts val="90"/>
              </a:spcBef>
            </a:pPr>
            <a:r>
              <a:rPr sz="949" spc="-9" dirty="0">
                <a:solidFill>
                  <a:srgbClr val="1E1E1E"/>
                </a:solidFill>
                <a:latin typeface="Gill Sans MT"/>
                <a:cs typeface="Gill Sans MT"/>
              </a:rPr>
              <a:t>First</a:t>
            </a:r>
            <a:endParaRPr sz="949">
              <a:latin typeface="Gill Sans MT"/>
              <a:cs typeface="Gill Sans MT"/>
            </a:endParaRPr>
          </a:p>
        </p:txBody>
      </p:sp>
      <p:sp>
        <p:nvSpPr>
          <p:cNvPr id="12" name="object 12"/>
          <p:cNvSpPr txBox="1"/>
          <p:nvPr/>
        </p:nvSpPr>
        <p:spPr>
          <a:xfrm>
            <a:off x="8550734" y="3654737"/>
            <a:ext cx="1592767" cy="157692"/>
          </a:xfrm>
          <a:prstGeom prst="rect">
            <a:avLst/>
          </a:prstGeom>
        </p:spPr>
        <p:txBody>
          <a:bodyPr vert="horz" wrap="square" lIns="0" tIns="11450" rIns="0" bIns="0" rtlCol="0">
            <a:spAutoFit/>
          </a:bodyPr>
          <a:lstStyle/>
          <a:p>
            <a:pPr marL="36157">
              <a:spcBef>
                <a:spcPts val="90"/>
              </a:spcBef>
            </a:pPr>
            <a:r>
              <a:rPr sz="1424" spc="92" baseline="-27777" dirty="0">
                <a:solidFill>
                  <a:srgbClr val="1E1E1E"/>
                </a:solidFill>
                <a:latin typeface="Gill Sans MT"/>
                <a:cs typeface="Gill Sans MT"/>
              </a:rPr>
              <a:t>Female</a:t>
            </a:r>
            <a:r>
              <a:rPr sz="1424" spc="456" baseline="-27777" dirty="0">
                <a:solidFill>
                  <a:srgbClr val="1E1E1E"/>
                </a:solidFill>
                <a:latin typeface="Gill Sans MT"/>
                <a:cs typeface="Gill Sans MT"/>
              </a:rPr>
              <a:t> </a:t>
            </a:r>
            <a:r>
              <a:rPr sz="1424" spc="78" baseline="-16666" dirty="0">
                <a:solidFill>
                  <a:srgbClr val="1E1E1E"/>
                </a:solidFill>
                <a:latin typeface="Gill Sans MT"/>
                <a:cs typeface="Gill Sans MT"/>
              </a:rPr>
              <a:t>Black</a:t>
            </a:r>
            <a:r>
              <a:rPr sz="1424" spc="28" baseline="-16666" dirty="0">
                <a:solidFill>
                  <a:srgbClr val="1E1E1E"/>
                </a:solidFill>
                <a:latin typeface="Gill Sans MT"/>
                <a:cs typeface="Gill Sans MT"/>
              </a:rPr>
              <a:t> </a:t>
            </a:r>
            <a:r>
              <a:rPr sz="949" spc="47" dirty="0">
                <a:solidFill>
                  <a:srgbClr val="1E1E1E"/>
                </a:solidFill>
                <a:latin typeface="Gill Sans MT"/>
                <a:cs typeface="Gill Sans MT"/>
              </a:rPr>
              <a:t>Hispanic</a:t>
            </a:r>
            <a:r>
              <a:rPr sz="949" spc="128" dirty="0">
                <a:solidFill>
                  <a:srgbClr val="1E1E1E"/>
                </a:solidFill>
                <a:latin typeface="Gill Sans MT"/>
                <a:cs typeface="Gill Sans MT"/>
              </a:rPr>
              <a:t> </a:t>
            </a:r>
            <a:r>
              <a:rPr sz="1424" spc="-35" baseline="16666" dirty="0">
                <a:solidFill>
                  <a:srgbClr val="1E1E1E"/>
                </a:solidFill>
                <a:latin typeface="Gill Sans MT"/>
                <a:cs typeface="Gill Sans MT"/>
              </a:rPr>
              <a:t>Gen</a:t>
            </a:r>
            <a:endParaRPr sz="1424" baseline="16666">
              <a:latin typeface="Gill Sans MT"/>
              <a:cs typeface="Gill Sans MT"/>
            </a:endParaRPr>
          </a:p>
        </p:txBody>
      </p:sp>
      <p:sp>
        <p:nvSpPr>
          <p:cNvPr id="13" name="object 13"/>
          <p:cNvSpPr txBox="1"/>
          <p:nvPr/>
        </p:nvSpPr>
        <p:spPr>
          <a:xfrm>
            <a:off x="7833303" y="1655476"/>
            <a:ext cx="2238191" cy="596913"/>
          </a:xfrm>
          <a:prstGeom prst="rect">
            <a:avLst/>
          </a:prstGeom>
        </p:spPr>
        <p:txBody>
          <a:bodyPr vert="horz" wrap="square" lIns="0" tIns="12655" rIns="0" bIns="0" rtlCol="0">
            <a:spAutoFit/>
          </a:bodyPr>
          <a:lstStyle/>
          <a:p>
            <a:pPr marL="12052" marR="4821" indent="686981">
              <a:spcBef>
                <a:spcPts val="100"/>
              </a:spcBef>
            </a:pPr>
            <a:r>
              <a:rPr sz="1898" b="1" spc="-9" dirty="0">
                <a:solidFill>
                  <a:srgbClr val="1E1E1E"/>
                </a:solidFill>
                <a:latin typeface="Arial"/>
                <a:cs typeface="Arial"/>
              </a:rPr>
              <a:t>UNDER REPRESENTATION</a:t>
            </a:r>
            <a:endParaRPr sz="1898" dirty="0">
              <a:latin typeface="Arial"/>
              <a:cs typeface="Arial"/>
            </a:endParaRPr>
          </a:p>
        </p:txBody>
      </p:sp>
      <p:sp>
        <p:nvSpPr>
          <p:cNvPr id="14" name="object 14"/>
          <p:cNvSpPr txBox="1"/>
          <p:nvPr/>
        </p:nvSpPr>
        <p:spPr>
          <a:xfrm>
            <a:off x="6613062" y="773784"/>
            <a:ext cx="522486" cy="383316"/>
          </a:xfrm>
          <a:prstGeom prst="rect">
            <a:avLst/>
          </a:prstGeom>
          <a:solidFill>
            <a:srgbClr val="009CDE"/>
          </a:solidFill>
        </p:spPr>
        <p:txBody>
          <a:bodyPr vert="horz" wrap="square" lIns="0" tIns="119322" rIns="0" bIns="0" rtlCol="0">
            <a:spAutoFit/>
          </a:bodyPr>
          <a:lstStyle/>
          <a:p>
            <a:pPr marL="603" algn="ctr">
              <a:spcBef>
                <a:spcPts val="940"/>
              </a:spcBef>
            </a:pPr>
            <a:r>
              <a:rPr sz="1708" b="1" spc="-9" dirty="0">
                <a:solidFill>
                  <a:srgbClr val="FFFFFF"/>
                </a:solidFill>
                <a:latin typeface="Roboto Black"/>
                <a:cs typeface="Roboto Black"/>
              </a:rPr>
              <a:t>1</a:t>
            </a:r>
            <a:endParaRPr sz="1708">
              <a:latin typeface="Roboto Black"/>
              <a:cs typeface="Roboto Black"/>
            </a:endParaRPr>
          </a:p>
        </p:txBody>
      </p:sp>
      <p:grpSp>
        <p:nvGrpSpPr>
          <p:cNvPr id="15" name="object 15"/>
          <p:cNvGrpSpPr/>
          <p:nvPr/>
        </p:nvGrpSpPr>
        <p:grpSpPr>
          <a:xfrm>
            <a:off x="360590" y="406400"/>
            <a:ext cx="5220035" cy="5749528"/>
            <a:chOff x="376427" y="358139"/>
            <a:chExt cx="5500370" cy="6128385"/>
          </a:xfrm>
        </p:grpSpPr>
        <p:sp>
          <p:nvSpPr>
            <p:cNvPr id="16" name="object 16"/>
            <p:cNvSpPr/>
            <p:nvPr/>
          </p:nvSpPr>
          <p:spPr>
            <a:xfrm>
              <a:off x="376428" y="358139"/>
              <a:ext cx="5500370" cy="6128385"/>
            </a:xfrm>
            <a:custGeom>
              <a:avLst/>
              <a:gdLst/>
              <a:ahLst/>
              <a:cxnLst/>
              <a:rect l="l" t="t" r="r" b="b"/>
              <a:pathLst>
                <a:path w="5500370" h="6128385">
                  <a:moveTo>
                    <a:pt x="5500116" y="0"/>
                  </a:moveTo>
                  <a:lnTo>
                    <a:pt x="0" y="0"/>
                  </a:lnTo>
                  <a:lnTo>
                    <a:pt x="0" y="6128004"/>
                  </a:lnTo>
                  <a:lnTo>
                    <a:pt x="5500116" y="6128004"/>
                  </a:lnTo>
                  <a:lnTo>
                    <a:pt x="5500116" y="0"/>
                  </a:lnTo>
                  <a:close/>
                </a:path>
              </a:pathLst>
            </a:custGeom>
            <a:solidFill>
              <a:srgbClr val="009CDE"/>
            </a:solidFill>
          </p:spPr>
          <p:txBody>
            <a:bodyPr wrap="square" lIns="0" tIns="0" rIns="0" bIns="0" rtlCol="0"/>
            <a:lstStyle/>
            <a:p>
              <a:endParaRPr sz="1708"/>
            </a:p>
          </p:txBody>
        </p:sp>
        <p:sp>
          <p:nvSpPr>
            <p:cNvPr id="17" name="object 17"/>
            <p:cNvSpPr/>
            <p:nvPr/>
          </p:nvSpPr>
          <p:spPr>
            <a:xfrm>
              <a:off x="376427" y="358139"/>
              <a:ext cx="437515" cy="457200"/>
            </a:xfrm>
            <a:custGeom>
              <a:avLst/>
              <a:gdLst/>
              <a:ahLst/>
              <a:cxnLst/>
              <a:rect l="l" t="t" r="r" b="b"/>
              <a:pathLst>
                <a:path w="437515" h="457200">
                  <a:moveTo>
                    <a:pt x="436945" y="457195"/>
                  </a:moveTo>
                  <a:lnTo>
                    <a:pt x="0" y="457195"/>
                  </a:lnTo>
                  <a:lnTo>
                    <a:pt x="0" y="0"/>
                  </a:lnTo>
                  <a:lnTo>
                    <a:pt x="436945" y="0"/>
                  </a:lnTo>
                  <a:lnTo>
                    <a:pt x="436945" y="457195"/>
                  </a:lnTo>
                  <a:close/>
                </a:path>
              </a:pathLst>
            </a:custGeom>
            <a:solidFill>
              <a:srgbClr val="000000"/>
            </a:solidFill>
          </p:spPr>
          <p:txBody>
            <a:bodyPr wrap="square" lIns="0" tIns="0" rIns="0" bIns="0" rtlCol="0"/>
            <a:lstStyle/>
            <a:p>
              <a:endParaRPr sz="1708"/>
            </a:p>
          </p:txBody>
        </p:sp>
        <p:pic>
          <p:nvPicPr>
            <p:cNvPr id="18" name="object 18"/>
            <p:cNvPicPr/>
            <p:nvPr/>
          </p:nvPicPr>
          <p:blipFill>
            <a:blip r:embed="rId3" cstate="print"/>
            <a:stretch>
              <a:fillRect/>
            </a:stretch>
          </p:blipFill>
          <p:spPr>
            <a:xfrm>
              <a:off x="521444" y="481374"/>
              <a:ext cx="148807" cy="182462"/>
            </a:xfrm>
            <a:prstGeom prst="rect">
              <a:avLst/>
            </a:prstGeom>
          </p:spPr>
        </p:pic>
        <p:sp>
          <p:nvSpPr>
            <p:cNvPr id="19" name="object 19"/>
            <p:cNvSpPr/>
            <p:nvPr/>
          </p:nvSpPr>
          <p:spPr>
            <a:xfrm>
              <a:off x="813372" y="358139"/>
              <a:ext cx="553085" cy="457834"/>
            </a:xfrm>
            <a:custGeom>
              <a:avLst/>
              <a:gdLst/>
              <a:ahLst/>
              <a:cxnLst/>
              <a:rect l="l" t="t" r="r" b="b"/>
              <a:pathLst>
                <a:path w="553085" h="457834">
                  <a:moveTo>
                    <a:pt x="552579" y="457589"/>
                  </a:moveTo>
                  <a:lnTo>
                    <a:pt x="0" y="457589"/>
                  </a:lnTo>
                  <a:lnTo>
                    <a:pt x="0" y="0"/>
                  </a:lnTo>
                  <a:lnTo>
                    <a:pt x="552579" y="0"/>
                  </a:lnTo>
                  <a:lnTo>
                    <a:pt x="552579" y="457589"/>
                  </a:lnTo>
                  <a:close/>
                </a:path>
              </a:pathLst>
            </a:custGeom>
            <a:solidFill>
              <a:srgbClr val="FFFFFF"/>
            </a:solidFill>
          </p:spPr>
          <p:txBody>
            <a:bodyPr wrap="square" lIns="0" tIns="0" rIns="0" bIns="0" rtlCol="0"/>
            <a:lstStyle/>
            <a:p>
              <a:endParaRPr sz="1708"/>
            </a:p>
          </p:txBody>
        </p:sp>
        <p:pic>
          <p:nvPicPr>
            <p:cNvPr id="20" name="object 20"/>
            <p:cNvPicPr/>
            <p:nvPr/>
          </p:nvPicPr>
          <p:blipFill>
            <a:blip r:embed="rId4" cstate="print"/>
            <a:stretch>
              <a:fillRect/>
            </a:stretch>
          </p:blipFill>
          <p:spPr>
            <a:xfrm>
              <a:off x="922372" y="501433"/>
              <a:ext cx="357328" cy="167177"/>
            </a:xfrm>
            <a:prstGeom prst="rect">
              <a:avLst/>
            </a:prstGeom>
          </p:spPr>
        </p:pic>
      </p:grpSp>
      <p:sp>
        <p:nvSpPr>
          <p:cNvPr id="21" name="object 21"/>
          <p:cNvSpPr txBox="1">
            <a:spLocks noGrp="1"/>
          </p:cNvSpPr>
          <p:nvPr>
            <p:ph type="title"/>
          </p:nvPr>
        </p:nvSpPr>
        <p:spPr>
          <a:xfrm>
            <a:off x="817061" y="1459861"/>
            <a:ext cx="4093562" cy="3938278"/>
          </a:xfrm>
          <a:prstGeom prst="rect">
            <a:avLst/>
          </a:prstGeom>
        </p:spPr>
        <p:txBody>
          <a:bodyPr vert="horz" wrap="square" lIns="0" tIns="11450" rIns="0" bIns="0" numCol="1" rtlCol="0" anchor="t" anchorCtr="0" compatLnSpc="1">
            <a:prstTxWarp prst="textNoShape">
              <a:avLst/>
            </a:prstTxWarp>
            <a:spAutoFit/>
          </a:bodyPr>
          <a:lstStyle/>
          <a:p>
            <a:pPr marL="12052">
              <a:spcBef>
                <a:spcPts val="90"/>
              </a:spcBef>
            </a:pPr>
            <a:r>
              <a:rPr sz="8351" b="1" spc="-52" dirty="0">
                <a:latin typeface="Arial" panose="020B0604020202020204" pitchFamily="34" charset="0"/>
                <a:cs typeface="Arial" panose="020B0604020202020204" pitchFamily="34" charset="0"/>
              </a:rPr>
              <a:t>3</a:t>
            </a:r>
            <a:r>
              <a:rPr sz="8351" b="1" spc="-1015" dirty="0">
                <a:latin typeface="Arial" panose="020B0604020202020204" pitchFamily="34" charset="0"/>
                <a:cs typeface="Arial" panose="020B0604020202020204" pitchFamily="34" charset="0"/>
              </a:rPr>
              <a:t> </a:t>
            </a:r>
            <a:r>
              <a:rPr sz="5694" b="1" spc="-270" dirty="0">
                <a:latin typeface="Arial" panose="020B0604020202020204" pitchFamily="34" charset="0"/>
                <a:cs typeface="Arial" panose="020B0604020202020204" pitchFamily="34" charset="0"/>
              </a:rPr>
              <a:t>Problems</a:t>
            </a:r>
            <a:endParaRPr sz="5694" dirty="0">
              <a:latin typeface="Arial" panose="020B0604020202020204" pitchFamily="34" charset="0"/>
              <a:cs typeface="Arial" panose="020B0604020202020204" pitchFamily="34" charset="0"/>
            </a:endParaRPr>
          </a:p>
          <a:p>
            <a:pPr marL="12052" marR="4821">
              <a:spcBef>
                <a:spcPts val="104"/>
              </a:spcBef>
            </a:pPr>
            <a:r>
              <a:rPr sz="5694" dirty="0">
                <a:solidFill>
                  <a:srgbClr val="FFFFFF"/>
                </a:solidFill>
                <a:latin typeface="Arial" panose="020B0604020202020204" pitchFamily="34" charset="0"/>
                <a:cs typeface="Arial" panose="020B0604020202020204" pitchFamily="34" charset="0"/>
              </a:rPr>
              <a:t>Your</a:t>
            </a:r>
            <a:r>
              <a:rPr sz="5694" spc="-190" dirty="0">
                <a:solidFill>
                  <a:srgbClr val="FFFFFF"/>
                </a:solidFill>
                <a:latin typeface="Arial" panose="020B0604020202020204" pitchFamily="34" charset="0"/>
                <a:cs typeface="Arial" panose="020B0604020202020204" pitchFamily="34" charset="0"/>
              </a:rPr>
              <a:t> </a:t>
            </a:r>
            <a:r>
              <a:rPr sz="5694" spc="289" dirty="0">
                <a:solidFill>
                  <a:srgbClr val="FFFFFF"/>
                </a:solidFill>
                <a:latin typeface="Arial" panose="020B0604020202020204" pitchFamily="34" charset="0"/>
                <a:cs typeface="Arial" panose="020B0604020202020204" pitchFamily="34" charset="0"/>
              </a:rPr>
              <a:t>Master </a:t>
            </a:r>
            <a:r>
              <a:rPr sz="5694" spc="332" dirty="0">
                <a:solidFill>
                  <a:srgbClr val="FFFFFF"/>
                </a:solidFill>
                <a:latin typeface="Arial" panose="020B0604020202020204" pitchFamily="34" charset="0"/>
                <a:cs typeface="Arial" panose="020B0604020202020204" pitchFamily="34" charset="0"/>
              </a:rPr>
              <a:t>Schedule </a:t>
            </a:r>
            <a:r>
              <a:rPr sz="5694" spc="199" dirty="0">
                <a:solidFill>
                  <a:srgbClr val="FFFFFF"/>
                </a:solidFill>
                <a:latin typeface="Arial" panose="020B0604020202020204" pitchFamily="34" charset="0"/>
                <a:cs typeface="Arial" panose="020B0604020202020204" pitchFamily="34" charset="0"/>
              </a:rPr>
              <a:t>Can</a:t>
            </a:r>
            <a:r>
              <a:rPr sz="5694" spc="-176" dirty="0">
                <a:solidFill>
                  <a:srgbClr val="FFFFFF"/>
                </a:solidFill>
                <a:latin typeface="Arial" panose="020B0604020202020204" pitchFamily="34" charset="0"/>
                <a:cs typeface="Arial" panose="020B0604020202020204" pitchFamily="34" charset="0"/>
              </a:rPr>
              <a:t> </a:t>
            </a:r>
            <a:r>
              <a:rPr sz="5694" spc="157" dirty="0">
                <a:solidFill>
                  <a:srgbClr val="FFFFFF"/>
                </a:solidFill>
                <a:latin typeface="Arial" panose="020B0604020202020204" pitchFamily="34" charset="0"/>
                <a:cs typeface="Arial" panose="020B0604020202020204" pitchFamily="34" charset="0"/>
              </a:rPr>
              <a:t>Fix</a:t>
            </a:r>
            <a:endParaRPr sz="5694"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30620" y="1310372"/>
            <a:ext cx="4700562" cy="4479395"/>
          </a:xfrm>
          <a:custGeom>
            <a:avLst/>
            <a:gdLst/>
            <a:ahLst/>
            <a:cxnLst/>
            <a:rect l="l" t="t" r="r" b="b"/>
            <a:pathLst>
              <a:path w="4953000" h="4719955">
                <a:moveTo>
                  <a:pt x="0" y="4719828"/>
                </a:moveTo>
                <a:lnTo>
                  <a:pt x="4953000" y="4719828"/>
                </a:lnTo>
                <a:lnTo>
                  <a:pt x="4953000" y="0"/>
                </a:lnTo>
                <a:lnTo>
                  <a:pt x="0" y="0"/>
                </a:lnTo>
                <a:lnTo>
                  <a:pt x="0" y="4719828"/>
                </a:lnTo>
                <a:close/>
              </a:path>
            </a:pathLst>
          </a:custGeom>
          <a:solidFill>
            <a:srgbClr val="E2F3F9"/>
          </a:solidFill>
        </p:spPr>
        <p:txBody>
          <a:bodyPr wrap="square" lIns="0" tIns="0" rIns="0" bIns="0" rtlCol="0"/>
          <a:lstStyle/>
          <a:p>
            <a:endParaRPr sz="1708"/>
          </a:p>
        </p:txBody>
      </p:sp>
      <p:sp>
        <p:nvSpPr>
          <p:cNvPr id="3" name="object 3"/>
          <p:cNvSpPr txBox="1"/>
          <p:nvPr/>
        </p:nvSpPr>
        <p:spPr>
          <a:xfrm>
            <a:off x="7051299" y="791140"/>
            <a:ext cx="4179885" cy="381490"/>
          </a:xfrm>
          <a:prstGeom prst="rect">
            <a:avLst/>
          </a:prstGeom>
          <a:solidFill>
            <a:srgbClr val="006197"/>
          </a:solidFill>
        </p:spPr>
        <p:txBody>
          <a:bodyPr vert="horz" wrap="square" lIns="0" tIns="117514" rIns="0" bIns="0" rtlCol="0">
            <a:spAutoFit/>
          </a:bodyPr>
          <a:lstStyle/>
          <a:p>
            <a:pPr algn="ctr">
              <a:spcBef>
                <a:spcPts val="925"/>
              </a:spcBef>
            </a:pPr>
            <a:r>
              <a:rPr sz="1708" b="1" spc="-9" dirty="0">
                <a:solidFill>
                  <a:srgbClr val="FFFFFF"/>
                </a:solidFill>
                <a:latin typeface="Roboto Black"/>
                <a:cs typeface="Roboto Black"/>
              </a:rPr>
              <a:t>Staying</a:t>
            </a:r>
            <a:r>
              <a:rPr sz="1708" b="1" spc="-43" dirty="0">
                <a:solidFill>
                  <a:srgbClr val="FFFFFF"/>
                </a:solidFill>
                <a:latin typeface="Roboto Black"/>
                <a:cs typeface="Roboto Black"/>
              </a:rPr>
              <a:t> </a:t>
            </a:r>
            <a:r>
              <a:rPr sz="1708" b="1" dirty="0">
                <a:solidFill>
                  <a:srgbClr val="FFFFFF"/>
                </a:solidFill>
                <a:latin typeface="Roboto Black"/>
                <a:cs typeface="Roboto Black"/>
              </a:rPr>
              <a:t>In</a:t>
            </a:r>
            <a:r>
              <a:rPr sz="1708" b="1" spc="-43" dirty="0">
                <a:solidFill>
                  <a:srgbClr val="FFFFFF"/>
                </a:solidFill>
                <a:latin typeface="Roboto Black"/>
                <a:cs typeface="Roboto Black"/>
              </a:rPr>
              <a:t> </a:t>
            </a:r>
            <a:r>
              <a:rPr sz="1708" b="1" spc="-9" dirty="0">
                <a:solidFill>
                  <a:srgbClr val="FFFFFF"/>
                </a:solidFill>
                <a:latin typeface="Roboto Black"/>
                <a:cs typeface="Roboto Black"/>
              </a:rPr>
              <a:t>College</a:t>
            </a:r>
            <a:endParaRPr sz="1708">
              <a:latin typeface="Roboto Black"/>
              <a:cs typeface="Roboto Black"/>
            </a:endParaRPr>
          </a:p>
        </p:txBody>
      </p:sp>
      <p:sp>
        <p:nvSpPr>
          <p:cNvPr id="4" name="object 4"/>
          <p:cNvSpPr txBox="1"/>
          <p:nvPr/>
        </p:nvSpPr>
        <p:spPr>
          <a:xfrm>
            <a:off x="6530620" y="791140"/>
            <a:ext cx="520678" cy="383316"/>
          </a:xfrm>
          <a:prstGeom prst="rect">
            <a:avLst/>
          </a:prstGeom>
          <a:solidFill>
            <a:srgbClr val="009CDE"/>
          </a:solidFill>
        </p:spPr>
        <p:txBody>
          <a:bodyPr vert="horz" wrap="square" lIns="0" tIns="119322" rIns="0" bIns="0" rtlCol="0">
            <a:spAutoFit/>
          </a:bodyPr>
          <a:lstStyle/>
          <a:p>
            <a:pPr algn="ctr">
              <a:spcBef>
                <a:spcPts val="940"/>
              </a:spcBef>
            </a:pPr>
            <a:r>
              <a:rPr sz="1708" b="1" spc="-9" dirty="0">
                <a:solidFill>
                  <a:srgbClr val="FFFFFF"/>
                </a:solidFill>
                <a:latin typeface="Roboto Black"/>
                <a:cs typeface="Roboto Black"/>
              </a:rPr>
              <a:t>2</a:t>
            </a:r>
            <a:endParaRPr sz="1708">
              <a:latin typeface="Roboto Black"/>
              <a:cs typeface="Roboto Black"/>
            </a:endParaRPr>
          </a:p>
        </p:txBody>
      </p:sp>
      <p:sp>
        <p:nvSpPr>
          <p:cNvPr id="5" name="object 5"/>
          <p:cNvSpPr txBox="1"/>
          <p:nvPr/>
        </p:nvSpPr>
        <p:spPr>
          <a:xfrm>
            <a:off x="8448924" y="1672925"/>
            <a:ext cx="858154" cy="596913"/>
          </a:xfrm>
          <a:prstGeom prst="rect">
            <a:avLst/>
          </a:prstGeom>
        </p:spPr>
        <p:txBody>
          <a:bodyPr vert="horz" wrap="square" lIns="0" tIns="12655" rIns="0" bIns="0" rtlCol="0">
            <a:spAutoFit/>
          </a:bodyPr>
          <a:lstStyle/>
          <a:p>
            <a:pPr marL="261535" marR="4821" indent="-262138">
              <a:spcBef>
                <a:spcPts val="100"/>
              </a:spcBef>
            </a:pPr>
            <a:r>
              <a:rPr sz="1898" b="1" spc="-9" dirty="0">
                <a:solidFill>
                  <a:srgbClr val="1E1E1E"/>
                </a:solidFill>
                <a:latin typeface="Arial"/>
                <a:cs typeface="Arial"/>
              </a:rPr>
              <a:t>GIVING </a:t>
            </a:r>
            <a:r>
              <a:rPr sz="1898" b="1" spc="-24" dirty="0">
                <a:solidFill>
                  <a:srgbClr val="1E1E1E"/>
                </a:solidFill>
                <a:latin typeface="Arial"/>
                <a:cs typeface="Arial"/>
              </a:rPr>
              <a:t>UP</a:t>
            </a:r>
            <a:endParaRPr sz="1898" dirty="0">
              <a:latin typeface="Arial"/>
              <a:cs typeface="Arial"/>
            </a:endParaRPr>
          </a:p>
        </p:txBody>
      </p:sp>
      <p:grpSp>
        <p:nvGrpSpPr>
          <p:cNvPr id="6" name="object 6"/>
          <p:cNvGrpSpPr/>
          <p:nvPr/>
        </p:nvGrpSpPr>
        <p:grpSpPr>
          <a:xfrm>
            <a:off x="8075057" y="2895305"/>
            <a:ext cx="1615065" cy="363992"/>
            <a:chOff x="8505190" y="3050793"/>
            <a:chExt cx="1701800" cy="383540"/>
          </a:xfrm>
        </p:grpSpPr>
        <p:sp>
          <p:nvSpPr>
            <p:cNvPr id="7" name="object 7"/>
            <p:cNvSpPr/>
            <p:nvPr/>
          </p:nvSpPr>
          <p:spPr>
            <a:xfrm>
              <a:off x="8972550" y="3080765"/>
              <a:ext cx="326390" cy="327660"/>
            </a:xfrm>
            <a:custGeom>
              <a:avLst/>
              <a:gdLst/>
              <a:ahLst/>
              <a:cxnLst/>
              <a:rect l="l" t="t" r="r" b="b"/>
              <a:pathLst>
                <a:path w="326390" h="327660">
                  <a:moveTo>
                    <a:pt x="163068" y="0"/>
                  </a:moveTo>
                  <a:lnTo>
                    <a:pt x="119719" y="5852"/>
                  </a:lnTo>
                  <a:lnTo>
                    <a:pt x="80766" y="22368"/>
                  </a:lnTo>
                  <a:lnTo>
                    <a:pt x="47763" y="47986"/>
                  </a:lnTo>
                  <a:lnTo>
                    <a:pt x="22264" y="81144"/>
                  </a:lnTo>
                  <a:lnTo>
                    <a:pt x="5825" y="120279"/>
                  </a:lnTo>
                  <a:lnTo>
                    <a:pt x="0" y="163829"/>
                  </a:lnTo>
                  <a:lnTo>
                    <a:pt x="5825" y="207380"/>
                  </a:lnTo>
                  <a:lnTo>
                    <a:pt x="22264" y="246515"/>
                  </a:lnTo>
                  <a:lnTo>
                    <a:pt x="47763" y="279673"/>
                  </a:lnTo>
                  <a:lnTo>
                    <a:pt x="80766" y="305291"/>
                  </a:lnTo>
                  <a:lnTo>
                    <a:pt x="119719" y="321807"/>
                  </a:lnTo>
                  <a:lnTo>
                    <a:pt x="163068" y="327659"/>
                  </a:lnTo>
                  <a:lnTo>
                    <a:pt x="206416" y="321807"/>
                  </a:lnTo>
                  <a:lnTo>
                    <a:pt x="245369" y="305291"/>
                  </a:lnTo>
                  <a:lnTo>
                    <a:pt x="278372" y="279673"/>
                  </a:lnTo>
                  <a:lnTo>
                    <a:pt x="303871" y="246515"/>
                  </a:lnTo>
                  <a:lnTo>
                    <a:pt x="320310" y="207380"/>
                  </a:lnTo>
                  <a:lnTo>
                    <a:pt x="326136" y="163829"/>
                  </a:lnTo>
                  <a:lnTo>
                    <a:pt x="320310" y="120279"/>
                  </a:lnTo>
                  <a:lnTo>
                    <a:pt x="303871" y="81144"/>
                  </a:lnTo>
                  <a:lnTo>
                    <a:pt x="278372" y="47986"/>
                  </a:lnTo>
                  <a:lnTo>
                    <a:pt x="245369" y="22368"/>
                  </a:lnTo>
                  <a:lnTo>
                    <a:pt x="206416" y="5852"/>
                  </a:lnTo>
                  <a:lnTo>
                    <a:pt x="163068" y="0"/>
                  </a:lnTo>
                  <a:close/>
                </a:path>
              </a:pathLst>
            </a:custGeom>
            <a:solidFill>
              <a:srgbClr val="0075A6"/>
            </a:solidFill>
          </p:spPr>
          <p:txBody>
            <a:bodyPr wrap="square" lIns="0" tIns="0" rIns="0" bIns="0" rtlCol="0"/>
            <a:lstStyle/>
            <a:p>
              <a:endParaRPr sz="1708"/>
            </a:p>
          </p:txBody>
        </p:sp>
        <p:sp>
          <p:nvSpPr>
            <p:cNvPr id="8" name="object 8"/>
            <p:cNvSpPr/>
            <p:nvPr/>
          </p:nvSpPr>
          <p:spPr>
            <a:xfrm>
              <a:off x="8972550" y="3080765"/>
              <a:ext cx="326390" cy="327660"/>
            </a:xfrm>
            <a:custGeom>
              <a:avLst/>
              <a:gdLst/>
              <a:ahLst/>
              <a:cxnLst/>
              <a:rect l="l" t="t" r="r" b="b"/>
              <a:pathLst>
                <a:path w="326390" h="327660">
                  <a:moveTo>
                    <a:pt x="0" y="163829"/>
                  </a:moveTo>
                  <a:lnTo>
                    <a:pt x="5825" y="120279"/>
                  </a:lnTo>
                  <a:lnTo>
                    <a:pt x="22264" y="81144"/>
                  </a:lnTo>
                  <a:lnTo>
                    <a:pt x="47763" y="47986"/>
                  </a:lnTo>
                  <a:lnTo>
                    <a:pt x="80766" y="22368"/>
                  </a:lnTo>
                  <a:lnTo>
                    <a:pt x="119719" y="5852"/>
                  </a:lnTo>
                  <a:lnTo>
                    <a:pt x="163068" y="0"/>
                  </a:lnTo>
                  <a:lnTo>
                    <a:pt x="206416" y="5852"/>
                  </a:lnTo>
                  <a:lnTo>
                    <a:pt x="245369" y="22368"/>
                  </a:lnTo>
                  <a:lnTo>
                    <a:pt x="278372" y="47986"/>
                  </a:lnTo>
                  <a:lnTo>
                    <a:pt x="303871" y="81144"/>
                  </a:lnTo>
                  <a:lnTo>
                    <a:pt x="320310" y="120279"/>
                  </a:lnTo>
                  <a:lnTo>
                    <a:pt x="326136" y="163829"/>
                  </a:lnTo>
                  <a:lnTo>
                    <a:pt x="320310" y="207380"/>
                  </a:lnTo>
                  <a:lnTo>
                    <a:pt x="303871" y="246515"/>
                  </a:lnTo>
                  <a:lnTo>
                    <a:pt x="278372" y="279673"/>
                  </a:lnTo>
                  <a:lnTo>
                    <a:pt x="245369" y="305291"/>
                  </a:lnTo>
                  <a:lnTo>
                    <a:pt x="206416" y="321807"/>
                  </a:lnTo>
                  <a:lnTo>
                    <a:pt x="163068" y="327659"/>
                  </a:lnTo>
                  <a:lnTo>
                    <a:pt x="119719" y="321807"/>
                  </a:lnTo>
                  <a:lnTo>
                    <a:pt x="80766" y="305291"/>
                  </a:lnTo>
                  <a:lnTo>
                    <a:pt x="47763" y="279673"/>
                  </a:lnTo>
                  <a:lnTo>
                    <a:pt x="22264" y="246515"/>
                  </a:lnTo>
                  <a:lnTo>
                    <a:pt x="5825" y="207380"/>
                  </a:lnTo>
                  <a:lnTo>
                    <a:pt x="0" y="163829"/>
                  </a:lnTo>
                  <a:close/>
                </a:path>
              </a:pathLst>
            </a:custGeom>
            <a:ln w="50800">
              <a:solidFill>
                <a:srgbClr val="1E1E1E"/>
              </a:solidFill>
            </a:ln>
          </p:spPr>
          <p:txBody>
            <a:bodyPr wrap="square" lIns="0" tIns="0" rIns="0" bIns="0" rtlCol="0"/>
            <a:lstStyle/>
            <a:p>
              <a:endParaRPr sz="1708"/>
            </a:p>
          </p:txBody>
        </p:sp>
        <p:sp>
          <p:nvSpPr>
            <p:cNvPr id="9" name="object 9"/>
            <p:cNvSpPr/>
            <p:nvPr/>
          </p:nvSpPr>
          <p:spPr>
            <a:xfrm>
              <a:off x="9412986" y="3080765"/>
              <a:ext cx="327660" cy="327660"/>
            </a:xfrm>
            <a:custGeom>
              <a:avLst/>
              <a:gdLst/>
              <a:ahLst/>
              <a:cxnLst/>
              <a:rect l="l" t="t" r="r" b="b"/>
              <a:pathLst>
                <a:path w="327659" h="327660">
                  <a:moveTo>
                    <a:pt x="163830" y="0"/>
                  </a:moveTo>
                  <a:lnTo>
                    <a:pt x="120279" y="5852"/>
                  </a:lnTo>
                  <a:lnTo>
                    <a:pt x="81144" y="22368"/>
                  </a:lnTo>
                  <a:lnTo>
                    <a:pt x="47986" y="47986"/>
                  </a:lnTo>
                  <a:lnTo>
                    <a:pt x="22368" y="81144"/>
                  </a:lnTo>
                  <a:lnTo>
                    <a:pt x="5852" y="120279"/>
                  </a:lnTo>
                  <a:lnTo>
                    <a:pt x="0" y="163829"/>
                  </a:lnTo>
                  <a:lnTo>
                    <a:pt x="5852" y="207380"/>
                  </a:lnTo>
                  <a:lnTo>
                    <a:pt x="22368" y="246515"/>
                  </a:lnTo>
                  <a:lnTo>
                    <a:pt x="47986" y="279673"/>
                  </a:lnTo>
                  <a:lnTo>
                    <a:pt x="81144" y="305291"/>
                  </a:lnTo>
                  <a:lnTo>
                    <a:pt x="120279" y="321807"/>
                  </a:lnTo>
                  <a:lnTo>
                    <a:pt x="163830" y="327659"/>
                  </a:lnTo>
                  <a:lnTo>
                    <a:pt x="207380" y="321807"/>
                  </a:lnTo>
                  <a:lnTo>
                    <a:pt x="246515" y="305291"/>
                  </a:lnTo>
                  <a:lnTo>
                    <a:pt x="279673" y="279673"/>
                  </a:lnTo>
                  <a:lnTo>
                    <a:pt x="305291" y="246515"/>
                  </a:lnTo>
                  <a:lnTo>
                    <a:pt x="321807" y="207380"/>
                  </a:lnTo>
                  <a:lnTo>
                    <a:pt x="327660" y="163829"/>
                  </a:lnTo>
                  <a:lnTo>
                    <a:pt x="321807" y="120279"/>
                  </a:lnTo>
                  <a:lnTo>
                    <a:pt x="305291" y="81144"/>
                  </a:lnTo>
                  <a:lnTo>
                    <a:pt x="279673" y="47986"/>
                  </a:lnTo>
                  <a:lnTo>
                    <a:pt x="246515" y="22368"/>
                  </a:lnTo>
                  <a:lnTo>
                    <a:pt x="207380" y="5852"/>
                  </a:lnTo>
                  <a:lnTo>
                    <a:pt x="163830" y="0"/>
                  </a:lnTo>
                  <a:close/>
                </a:path>
              </a:pathLst>
            </a:custGeom>
            <a:solidFill>
              <a:srgbClr val="0075A6"/>
            </a:solidFill>
          </p:spPr>
          <p:txBody>
            <a:bodyPr wrap="square" lIns="0" tIns="0" rIns="0" bIns="0" rtlCol="0"/>
            <a:lstStyle/>
            <a:p>
              <a:endParaRPr sz="1708"/>
            </a:p>
          </p:txBody>
        </p:sp>
        <p:sp>
          <p:nvSpPr>
            <p:cNvPr id="10" name="object 10"/>
            <p:cNvSpPr/>
            <p:nvPr/>
          </p:nvSpPr>
          <p:spPr>
            <a:xfrm>
              <a:off x="9412986" y="3080765"/>
              <a:ext cx="327660" cy="327660"/>
            </a:xfrm>
            <a:custGeom>
              <a:avLst/>
              <a:gdLst/>
              <a:ahLst/>
              <a:cxnLst/>
              <a:rect l="l" t="t" r="r" b="b"/>
              <a:pathLst>
                <a:path w="327659" h="327660">
                  <a:moveTo>
                    <a:pt x="0" y="163829"/>
                  </a:moveTo>
                  <a:lnTo>
                    <a:pt x="5852" y="120279"/>
                  </a:lnTo>
                  <a:lnTo>
                    <a:pt x="22368" y="81144"/>
                  </a:lnTo>
                  <a:lnTo>
                    <a:pt x="47986" y="47986"/>
                  </a:lnTo>
                  <a:lnTo>
                    <a:pt x="81144" y="22368"/>
                  </a:lnTo>
                  <a:lnTo>
                    <a:pt x="120279" y="5852"/>
                  </a:lnTo>
                  <a:lnTo>
                    <a:pt x="163830" y="0"/>
                  </a:lnTo>
                  <a:lnTo>
                    <a:pt x="207380" y="5852"/>
                  </a:lnTo>
                  <a:lnTo>
                    <a:pt x="246515" y="22368"/>
                  </a:lnTo>
                  <a:lnTo>
                    <a:pt x="279673" y="47986"/>
                  </a:lnTo>
                  <a:lnTo>
                    <a:pt x="305291" y="81144"/>
                  </a:lnTo>
                  <a:lnTo>
                    <a:pt x="321807" y="120279"/>
                  </a:lnTo>
                  <a:lnTo>
                    <a:pt x="327660" y="163829"/>
                  </a:lnTo>
                  <a:lnTo>
                    <a:pt x="321807" y="207380"/>
                  </a:lnTo>
                  <a:lnTo>
                    <a:pt x="305291" y="246515"/>
                  </a:lnTo>
                  <a:lnTo>
                    <a:pt x="279673" y="279673"/>
                  </a:lnTo>
                  <a:lnTo>
                    <a:pt x="246515" y="305291"/>
                  </a:lnTo>
                  <a:lnTo>
                    <a:pt x="207380" y="321807"/>
                  </a:lnTo>
                  <a:lnTo>
                    <a:pt x="163830" y="327659"/>
                  </a:lnTo>
                  <a:lnTo>
                    <a:pt x="120279" y="321807"/>
                  </a:lnTo>
                  <a:lnTo>
                    <a:pt x="81144" y="305291"/>
                  </a:lnTo>
                  <a:lnTo>
                    <a:pt x="47986" y="279673"/>
                  </a:lnTo>
                  <a:lnTo>
                    <a:pt x="22368" y="246515"/>
                  </a:lnTo>
                  <a:lnTo>
                    <a:pt x="5852" y="207380"/>
                  </a:lnTo>
                  <a:lnTo>
                    <a:pt x="0" y="163829"/>
                  </a:lnTo>
                  <a:close/>
                </a:path>
              </a:pathLst>
            </a:custGeom>
            <a:ln w="50800">
              <a:solidFill>
                <a:srgbClr val="1E1E1E"/>
              </a:solidFill>
            </a:ln>
          </p:spPr>
          <p:txBody>
            <a:bodyPr wrap="square" lIns="0" tIns="0" rIns="0" bIns="0" rtlCol="0"/>
            <a:lstStyle/>
            <a:p>
              <a:endParaRPr sz="1708"/>
            </a:p>
          </p:txBody>
        </p:sp>
        <p:sp>
          <p:nvSpPr>
            <p:cNvPr id="11" name="object 11"/>
            <p:cNvSpPr/>
            <p:nvPr/>
          </p:nvSpPr>
          <p:spPr>
            <a:xfrm>
              <a:off x="9854946" y="3080765"/>
              <a:ext cx="326390" cy="327660"/>
            </a:xfrm>
            <a:custGeom>
              <a:avLst/>
              <a:gdLst/>
              <a:ahLst/>
              <a:cxnLst/>
              <a:rect l="l" t="t" r="r" b="b"/>
              <a:pathLst>
                <a:path w="326390" h="327660">
                  <a:moveTo>
                    <a:pt x="163068" y="0"/>
                  </a:moveTo>
                  <a:lnTo>
                    <a:pt x="119719" y="5852"/>
                  </a:lnTo>
                  <a:lnTo>
                    <a:pt x="80766" y="22368"/>
                  </a:lnTo>
                  <a:lnTo>
                    <a:pt x="47763" y="47986"/>
                  </a:lnTo>
                  <a:lnTo>
                    <a:pt x="22264" y="81144"/>
                  </a:lnTo>
                  <a:lnTo>
                    <a:pt x="5825" y="120279"/>
                  </a:lnTo>
                  <a:lnTo>
                    <a:pt x="0" y="163829"/>
                  </a:lnTo>
                  <a:lnTo>
                    <a:pt x="5825" y="207380"/>
                  </a:lnTo>
                  <a:lnTo>
                    <a:pt x="22264" y="246515"/>
                  </a:lnTo>
                  <a:lnTo>
                    <a:pt x="47763" y="279673"/>
                  </a:lnTo>
                  <a:lnTo>
                    <a:pt x="80766" y="305291"/>
                  </a:lnTo>
                  <a:lnTo>
                    <a:pt x="119719" y="321807"/>
                  </a:lnTo>
                  <a:lnTo>
                    <a:pt x="163068" y="327659"/>
                  </a:lnTo>
                  <a:lnTo>
                    <a:pt x="206416" y="321807"/>
                  </a:lnTo>
                  <a:lnTo>
                    <a:pt x="245369" y="305291"/>
                  </a:lnTo>
                  <a:lnTo>
                    <a:pt x="278372" y="279673"/>
                  </a:lnTo>
                  <a:lnTo>
                    <a:pt x="303871" y="246515"/>
                  </a:lnTo>
                  <a:lnTo>
                    <a:pt x="320310" y="207380"/>
                  </a:lnTo>
                  <a:lnTo>
                    <a:pt x="326136" y="163829"/>
                  </a:lnTo>
                  <a:lnTo>
                    <a:pt x="320310" y="120279"/>
                  </a:lnTo>
                  <a:lnTo>
                    <a:pt x="303871" y="81144"/>
                  </a:lnTo>
                  <a:lnTo>
                    <a:pt x="278372" y="47986"/>
                  </a:lnTo>
                  <a:lnTo>
                    <a:pt x="245369" y="22368"/>
                  </a:lnTo>
                  <a:lnTo>
                    <a:pt x="206416" y="5852"/>
                  </a:lnTo>
                  <a:lnTo>
                    <a:pt x="163068" y="0"/>
                  </a:lnTo>
                  <a:close/>
                </a:path>
              </a:pathLst>
            </a:custGeom>
            <a:solidFill>
              <a:srgbClr val="0075A6"/>
            </a:solidFill>
          </p:spPr>
          <p:txBody>
            <a:bodyPr wrap="square" lIns="0" tIns="0" rIns="0" bIns="0" rtlCol="0"/>
            <a:lstStyle/>
            <a:p>
              <a:endParaRPr sz="1708"/>
            </a:p>
          </p:txBody>
        </p:sp>
        <p:sp>
          <p:nvSpPr>
            <p:cNvPr id="12" name="object 12"/>
            <p:cNvSpPr/>
            <p:nvPr/>
          </p:nvSpPr>
          <p:spPr>
            <a:xfrm>
              <a:off x="9854944" y="3080765"/>
              <a:ext cx="326390" cy="327660"/>
            </a:xfrm>
            <a:custGeom>
              <a:avLst/>
              <a:gdLst/>
              <a:ahLst/>
              <a:cxnLst/>
              <a:rect l="l" t="t" r="r" b="b"/>
              <a:pathLst>
                <a:path w="326390" h="327660">
                  <a:moveTo>
                    <a:pt x="0" y="163829"/>
                  </a:moveTo>
                  <a:lnTo>
                    <a:pt x="5825" y="120279"/>
                  </a:lnTo>
                  <a:lnTo>
                    <a:pt x="22264" y="81144"/>
                  </a:lnTo>
                  <a:lnTo>
                    <a:pt x="47763" y="47986"/>
                  </a:lnTo>
                  <a:lnTo>
                    <a:pt x="80766" y="22368"/>
                  </a:lnTo>
                  <a:lnTo>
                    <a:pt x="119719" y="5852"/>
                  </a:lnTo>
                  <a:lnTo>
                    <a:pt x="163068" y="0"/>
                  </a:lnTo>
                  <a:lnTo>
                    <a:pt x="206416" y="5852"/>
                  </a:lnTo>
                  <a:lnTo>
                    <a:pt x="245369" y="22368"/>
                  </a:lnTo>
                  <a:lnTo>
                    <a:pt x="278372" y="47986"/>
                  </a:lnTo>
                  <a:lnTo>
                    <a:pt x="303871" y="81144"/>
                  </a:lnTo>
                  <a:lnTo>
                    <a:pt x="320310" y="120279"/>
                  </a:lnTo>
                  <a:lnTo>
                    <a:pt x="326136" y="163829"/>
                  </a:lnTo>
                  <a:lnTo>
                    <a:pt x="320310" y="207380"/>
                  </a:lnTo>
                  <a:lnTo>
                    <a:pt x="303871" y="246515"/>
                  </a:lnTo>
                  <a:lnTo>
                    <a:pt x="278372" y="279673"/>
                  </a:lnTo>
                  <a:lnTo>
                    <a:pt x="245369" y="305291"/>
                  </a:lnTo>
                  <a:lnTo>
                    <a:pt x="206416" y="321807"/>
                  </a:lnTo>
                  <a:lnTo>
                    <a:pt x="163068" y="327659"/>
                  </a:lnTo>
                  <a:lnTo>
                    <a:pt x="119719" y="321807"/>
                  </a:lnTo>
                  <a:lnTo>
                    <a:pt x="80766" y="305291"/>
                  </a:lnTo>
                  <a:lnTo>
                    <a:pt x="47763" y="279673"/>
                  </a:lnTo>
                  <a:lnTo>
                    <a:pt x="22264" y="246515"/>
                  </a:lnTo>
                  <a:lnTo>
                    <a:pt x="5825" y="207380"/>
                  </a:lnTo>
                  <a:lnTo>
                    <a:pt x="0" y="163829"/>
                  </a:lnTo>
                  <a:close/>
                </a:path>
              </a:pathLst>
            </a:custGeom>
            <a:ln w="50800">
              <a:solidFill>
                <a:srgbClr val="1E1E1E"/>
              </a:solidFill>
            </a:ln>
          </p:spPr>
          <p:txBody>
            <a:bodyPr wrap="square" lIns="0" tIns="0" rIns="0" bIns="0" rtlCol="0"/>
            <a:lstStyle/>
            <a:p>
              <a:endParaRPr sz="1708"/>
            </a:p>
          </p:txBody>
        </p:sp>
        <p:sp>
          <p:nvSpPr>
            <p:cNvPr id="13" name="object 13"/>
            <p:cNvSpPr/>
            <p:nvPr/>
          </p:nvSpPr>
          <p:spPr>
            <a:xfrm>
              <a:off x="8530590" y="3076193"/>
              <a:ext cx="327660" cy="326390"/>
            </a:xfrm>
            <a:custGeom>
              <a:avLst/>
              <a:gdLst/>
              <a:ahLst/>
              <a:cxnLst/>
              <a:rect l="l" t="t" r="r" b="b"/>
              <a:pathLst>
                <a:path w="327659" h="326389">
                  <a:moveTo>
                    <a:pt x="163830" y="0"/>
                  </a:moveTo>
                  <a:lnTo>
                    <a:pt x="120279" y="5825"/>
                  </a:lnTo>
                  <a:lnTo>
                    <a:pt x="81144" y="22264"/>
                  </a:lnTo>
                  <a:lnTo>
                    <a:pt x="47986" y="47763"/>
                  </a:lnTo>
                  <a:lnTo>
                    <a:pt x="22368" y="80766"/>
                  </a:lnTo>
                  <a:lnTo>
                    <a:pt x="5852" y="119719"/>
                  </a:lnTo>
                  <a:lnTo>
                    <a:pt x="0" y="163067"/>
                  </a:lnTo>
                  <a:lnTo>
                    <a:pt x="5852" y="206416"/>
                  </a:lnTo>
                  <a:lnTo>
                    <a:pt x="22368" y="245369"/>
                  </a:lnTo>
                  <a:lnTo>
                    <a:pt x="47986" y="278372"/>
                  </a:lnTo>
                  <a:lnTo>
                    <a:pt x="81144" y="303871"/>
                  </a:lnTo>
                  <a:lnTo>
                    <a:pt x="120279" y="320310"/>
                  </a:lnTo>
                  <a:lnTo>
                    <a:pt x="163830" y="326135"/>
                  </a:lnTo>
                  <a:lnTo>
                    <a:pt x="207380" y="320310"/>
                  </a:lnTo>
                  <a:lnTo>
                    <a:pt x="246515" y="303871"/>
                  </a:lnTo>
                  <a:lnTo>
                    <a:pt x="279673" y="278372"/>
                  </a:lnTo>
                  <a:lnTo>
                    <a:pt x="305291" y="245369"/>
                  </a:lnTo>
                  <a:lnTo>
                    <a:pt x="321807" y="206416"/>
                  </a:lnTo>
                  <a:lnTo>
                    <a:pt x="327660" y="163067"/>
                  </a:lnTo>
                  <a:lnTo>
                    <a:pt x="321807" y="119719"/>
                  </a:lnTo>
                  <a:lnTo>
                    <a:pt x="305291" y="80766"/>
                  </a:lnTo>
                  <a:lnTo>
                    <a:pt x="279673" y="47763"/>
                  </a:lnTo>
                  <a:lnTo>
                    <a:pt x="246515" y="22264"/>
                  </a:lnTo>
                  <a:lnTo>
                    <a:pt x="207380" y="5825"/>
                  </a:lnTo>
                  <a:lnTo>
                    <a:pt x="163830" y="0"/>
                  </a:lnTo>
                  <a:close/>
                </a:path>
              </a:pathLst>
            </a:custGeom>
            <a:solidFill>
              <a:srgbClr val="E47100"/>
            </a:solidFill>
          </p:spPr>
          <p:txBody>
            <a:bodyPr wrap="square" lIns="0" tIns="0" rIns="0" bIns="0" rtlCol="0"/>
            <a:lstStyle/>
            <a:p>
              <a:endParaRPr sz="1708"/>
            </a:p>
          </p:txBody>
        </p:sp>
        <p:sp>
          <p:nvSpPr>
            <p:cNvPr id="14" name="object 14"/>
            <p:cNvSpPr/>
            <p:nvPr/>
          </p:nvSpPr>
          <p:spPr>
            <a:xfrm>
              <a:off x="8530590" y="3076193"/>
              <a:ext cx="327660" cy="326390"/>
            </a:xfrm>
            <a:custGeom>
              <a:avLst/>
              <a:gdLst/>
              <a:ahLst/>
              <a:cxnLst/>
              <a:rect l="l" t="t" r="r" b="b"/>
              <a:pathLst>
                <a:path w="327659" h="326389">
                  <a:moveTo>
                    <a:pt x="0" y="163067"/>
                  </a:moveTo>
                  <a:lnTo>
                    <a:pt x="5852" y="119719"/>
                  </a:lnTo>
                  <a:lnTo>
                    <a:pt x="22368" y="80766"/>
                  </a:lnTo>
                  <a:lnTo>
                    <a:pt x="47986" y="47763"/>
                  </a:lnTo>
                  <a:lnTo>
                    <a:pt x="81144" y="22264"/>
                  </a:lnTo>
                  <a:lnTo>
                    <a:pt x="120279" y="5825"/>
                  </a:lnTo>
                  <a:lnTo>
                    <a:pt x="163830" y="0"/>
                  </a:lnTo>
                  <a:lnTo>
                    <a:pt x="207380" y="5825"/>
                  </a:lnTo>
                  <a:lnTo>
                    <a:pt x="246515" y="22264"/>
                  </a:lnTo>
                  <a:lnTo>
                    <a:pt x="279673" y="47763"/>
                  </a:lnTo>
                  <a:lnTo>
                    <a:pt x="305291" y="80766"/>
                  </a:lnTo>
                  <a:lnTo>
                    <a:pt x="321807" y="119719"/>
                  </a:lnTo>
                  <a:lnTo>
                    <a:pt x="327660" y="163067"/>
                  </a:lnTo>
                  <a:lnTo>
                    <a:pt x="321807" y="206416"/>
                  </a:lnTo>
                  <a:lnTo>
                    <a:pt x="305291" y="245369"/>
                  </a:lnTo>
                  <a:lnTo>
                    <a:pt x="279673" y="278372"/>
                  </a:lnTo>
                  <a:lnTo>
                    <a:pt x="246515" y="303871"/>
                  </a:lnTo>
                  <a:lnTo>
                    <a:pt x="207380" y="320310"/>
                  </a:lnTo>
                  <a:lnTo>
                    <a:pt x="163830" y="326135"/>
                  </a:lnTo>
                  <a:lnTo>
                    <a:pt x="120279" y="320310"/>
                  </a:lnTo>
                  <a:lnTo>
                    <a:pt x="81144" y="303871"/>
                  </a:lnTo>
                  <a:lnTo>
                    <a:pt x="47986" y="278372"/>
                  </a:lnTo>
                  <a:lnTo>
                    <a:pt x="22368" y="245369"/>
                  </a:lnTo>
                  <a:lnTo>
                    <a:pt x="5852" y="206416"/>
                  </a:lnTo>
                  <a:lnTo>
                    <a:pt x="0" y="163067"/>
                  </a:lnTo>
                  <a:close/>
                </a:path>
              </a:pathLst>
            </a:custGeom>
            <a:ln w="50800">
              <a:solidFill>
                <a:srgbClr val="1E1E1E"/>
              </a:solidFill>
            </a:ln>
          </p:spPr>
          <p:txBody>
            <a:bodyPr wrap="square" lIns="0" tIns="0" rIns="0" bIns="0" rtlCol="0"/>
            <a:lstStyle/>
            <a:p>
              <a:endParaRPr sz="1708"/>
            </a:p>
          </p:txBody>
        </p:sp>
      </p:grpSp>
      <p:sp>
        <p:nvSpPr>
          <p:cNvPr id="15" name="object 15"/>
          <p:cNvSpPr txBox="1"/>
          <p:nvPr/>
        </p:nvSpPr>
        <p:spPr>
          <a:xfrm>
            <a:off x="7647269" y="3999151"/>
            <a:ext cx="2665131" cy="945920"/>
          </a:xfrm>
          <a:prstGeom prst="rect">
            <a:avLst/>
          </a:prstGeom>
        </p:spPr>
        <p:txBody>
          <a:bodyPr vert="horz" wrap="square" lIns="0" tIns="11450" rIns="0" bIns="0" rtlCol="0">
            <a:spAutoFit/>
          </a:bodyPr>
          <a:lstStyle/>
          <a:p>
            <a:pPr marR="4821" algn="ctr">
              <a:spcBef>
                <a:spcPts val="90"/>
              </a:spcBef>
            </a:pPr>
            <a:r>
              <a:rPr sz="1518" spc="-19" dirty="0">
                <a:solidFill>
                  <a:srgbClr val="1E1E1E"/>
                </a:solidFill>
                <a:latin typeface="Arial" panose="020B0604020202020204" pitchFamily="34" charset="0"/>
                <a:cs typeface="Arial" panose="020B0604020202020204" pitchFamily="34" charset="0"/>
              </a:rPr>
              <a:t>Not </a:t>
            </a:r>
            <a:r>
              <a:rPr sz="1518" spc="76" dirty="0">
                <a:solidFill>
                  <a:srgbClr val="1E1E1E"/>
                </a:solidFill>
                <a:latin typeface="Arial" panose="020B0604020202020204" pitchFamily="34" charset="0"/>
                <a:cs typeface="Arial" panose="020B0604020202020204" pitchFamily="34" charset="0"/>
              </a:rPr>
              <a:t>all</a:t>
            </a:r>
            <a:r>
              <a:rPr sz="1518" spc="5" dirty="0">
                <a:solidFill>
                  <a:srgbClr val="1E1E1E"/>
                </a:solidFill>
                <a:latin typeface="Arial" panose="020B0604020202020204" pitchFamily="34" charset="0"/>
                <a:cs typeface="Arial" panose="020B0604020202020204" pitchFamily="34" charset="0"/>
              </a:rPr>
              <a:t> </a:t>
            </a:r>
            <a:r>
              <a:rPr sz="1518" spc="81" dirty="0">
                <a:solidFill>
                  <a:srgbClr val="1E1E1E"/>
                </a:solidFill>
                <a:latin typeface="Arial" panose="020B0604020202020204" pitchFamily="34" charset="0"/>
                <a:cs typeface="Arial" panose="020B0604020202020204" pitchFamily="34" charset="0"/>
              </a:rPr>
              <a:t>students</a:t>
            </a:r>
            <a:r>
              <a:rPr sz="1518" spc="-5"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who</a:t>
            </a:r>
            <a:r>
              <a:rPr sz="1518" spc="-5" dirty="0">
                <a:solidFill>
                  <a:srgbClr val="1E1E1E"/>
                </a:solidFill>
                <a:latin typeface="Arial" panose="020B0604020202020204" pitchFamily="34" charset="0"/>
                <a:cs typeface="Arial" panose="020B0604020202020204" pitchFamily="34" charset="0"/>
              </a:rPr>
              <a:t> </a:t>
            </a:r>
            <a:r>
              <a:rPr sz="1518" spc="28" dirty="0">
                <a:solidFill>
                  <a:srgbClr val="1E1E1E"/>
                </a:solidFill>
                <a:latin typeface="Arial" panose="020B0604020202020204" pitchFamily="34" charset="0"/>
                <a:cs typeface="Arial" panose="020B0604020202020204" pitchFamily="34" charset="0"/>
              </a:rPr>
              <a:t>start </a:t>
            </a:r>
            <a:r>
              <a:rPr sz="1518" spc="76" dirty="0">
                <a:solidFill>
                  <a:srgbClr val="1E1E1E"/>
                </a:solidFill>
                <a:latin typeface="Arial" panose="020B0604020202020204" pitchFamily="34" charset="0"/>
                <a:cs typeface="Arial" panose="020B0604020202020204" pitchFamily="34" charset="0"/>
              </a:rPr>
              <a:t>college</a:t>
            </a:r>
            <a:r>
              <a:rPr sz="1518" spc="-28" dirty="0">
                <a:solidFill>
                  <a:srgbClr val="1E1E1E"/>
                </a:solidFill>
                <a:latin typeface="Arial" panose="020B0604020202020204" pitchFamily="34" charset="0"/>
                <a:cs typeface="Arial" panose="020B0604020202020204" pitchFamily="34" charset="0"/>
              </a:rPr>
              <a:t> </a:t>
            </a:r>
            <a:r>
              <a:rPr sz="1518" spc="85" dirty="0">
                <a:solidFill>
                  <a:srgbClr val="1E1E1E"/>
                </a:solidFill>
                <a:latin typeface="Arial" panose="020B0604020202020204" pitchFamily="34" charset="0"/>
                <a:cs typeface="Arial" panose="020B0604020202020204" pitchFamily="34" charset="0"/>
              </a:rPr>
              <a:t>finish</a:t>
            </a:r>
            <a:r>
              <a:rPr sz="1518" spc="9" dirty="0">
                <a:solidFill>
                  <a:srgbClr val="1E1E1E"/>
                </a:solidFill>
                <a:latin typeface="Arial" panose="020B0604020202020204" pitchFamily="34" charset="0"/>
                <a:cs typeface="Arial" panose="020B0604020202020204" pitchFamily="34" charset="0"/>
              </a:rPr>
              <a:t> </a:t>
            </a:r>
            <a:r>
              <a:rPr sz="1518" spc="76" dirty="0">
                <a:solidFill>
                  <a:srgbClr val="1E1E1E"/>
                </a:solidFill>
                <a:latin typeface="Arial" panose="020B0604020202020204" pitchFamily="34" charset="0"/>
                <a:cs typeface="Arial" panose="020B0604020202020204" pitchFamily="34" charset="0"/>
              </a:rPr>
              <a:t>college.</a:t>
            </a:r>
            <a:r>
              <a:rPr sz="1518" spc="361" dirty="0">
                <a:solidFill>
                  <a:srgbClr val="1E1E1E"/>
                </a:solidFill>
                <a:latin typeface="Arial" panose="020B0604020202020204" pitchFamily="34" charset="0"/>
                <a:cs typeface="Arial" panose="020B0604020202020204" pitchFamily="34" charset="0"/>
              </a:rPr>
              <a:t> </a:t>
            </a:r>
            <a:r>
              <a:rPr sz="1518" spc="-19" dirty="0">
                <a:solidFill>
                  <a:srgbClr val="1E1E1E"/>
                </a:solidFill>
                <a:latin typeface="Arial" panose="020B0604020202020204" pitchFamily="34" charset="0"/>
                <a:cs typeface="Arial" panose="020B0604020202020204" pitchFamily="34" charset="0"/>
              </a:rPr>
              <a:t>About </a:t>
            </a:r>
            <a:r>
              <a:rPr sz="1518" spc="90" dirty="0">
                <a:solidFill>
                  <a:srgbClr val="1E1E1E"/>
                </a:solidFill>
                <a:latin typeface="Arial" panose="020B0604020202020204" pitchFamily="34" charset="0"/>
                <a:cs typeface="Arial" panose="020B0604020202020204" pitchFamily="34" charset="0"/>
              </a:rPr>
              <a:t>1</a:t>
            </a:r>
            <a:r>
              <a:rPr sz="1518" spc="-9" dirty="0">
                <a:solidFill>
                  <a:srgbClr val="1E1E1E"/>
                </a:solidFill>
                <a:latin typeface="Arial" panose="020B0604020202020204" pitchFamily="34" charset="0"/>
                <a:cs typeface="Arial" panose="020B0604020202020204" pitchFamily="34" charset="0"/>
              </a:rPr>
              <a:t> </a:t>
            </a:r>
            <a:r>
              <a:rPr sz="1518" spc="81" dirty="0">
                <a:solidFill>
                  <a:srgbClr val="1E1E1E"/>
                </a:solidFill>
                <a:latin typeface="Arial" panose="020B0604020202020204" pitchFamily="34" charset="0"/>
                <a:cs typeface="Arial" panose="020B0604020202020204" pitchFamily="34" charset="0"/>
              </a:rPr>
              <a:t>of</a:t>
            </a:r>
            <a:r>
              <a:rPr sz="1518" spc="9"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every</a:t>
            </a:r>
            <a:r>
              <a:rPr sz="1518" spc="-5" dirty="0">
                <a:solidFill>
                  <a:srgbClr val="1E1E1E"/>
                </a:solidFill>
                <a:latin typeface="Arial" panose="020B0604020202020204" pitchFamily="34" charset="0"/>
                <a:cs typeface="Arial" panose="020B0604020202020204" pitchFamily="34" charset="0"/>
              </a:rPr>
              <a:t> </a:t>
            </a:r>
            <a:r>
              <a:rPr sz="1518" spc="90" dirty="0">
                <a:solidFill>
                  <a:srgbClr val="1E1E1E"/>
                </a:solidFill>
                <a:latin typeface="Arial" panose="020B0604020202020204" pitchFamily="34" charset="0"/>
                <a:cs typeface="Arial" panose="020B0604020202020204" pitchFamily="34" charset="0"/>
              </a:rPr>
              <a:t>4</a:t>
            </a:r>
            <a:r>
              <a:rPr sz="1518" spc="5" dirty="0">
                <a:solidFill>
                  <a:srgbClr val="1E1E1E"/>
                </a:solidFill>
                <a:latin typeface="Arial" panose="020B0604020202020204" pitchFamily="34" charset="0"/>
                <a:cs typeface="Arial" panose="020B0604020202020204" pitchFamily="34" charset="0"/>
              </a:rPr>
              <a:t> </a:t>
            </a:r>
            <a:r>
              <a:rPr sz="1518" spc="81" dirty="0">
                <a:solidFill>
                  <a:srgbClr val="1E1E1E"/>
                </a:solidFill>
                <a:latin typeface="Arial" panose="020B0604020202020204" pitchFamily="34" charset="0"/>
                <a:cs typeface="Arial" panose="020B0604020202020204" pitchFamily="34" charset="0"/>
              </a:rPr>
              <a:t>students</a:t>
            </a:r>
            <a:r>
              <a:rPr sz="1518" spc="9" dirty="0">
                <a:solidFill>
                  <a:srgbClr val="1E1E1E"/>
                </a:solidFill>
                <a:latin typeface="Arial" panose="020B0604020202020204" pitchFamily="34" charset="0"/>
                <a:cs typeface="Arial" panose="020B0604020202020204" pitchFamily="34" charset="0"/>
              </a:rPr>
              <a:t> </a:t>
            </a:r>
            <a:r>
              <a:rPr sz="1518" spc="-19" dirty="0">
                <a:solidFill>
                  <a:srgbClr val="1E1E1E"/>
                </a:solidFill>
                <a:latin typeface="Arial" panose="020B0604020202020204" pitchFamily="34" charset="0"/>
                <a:cs typeface="Arial" panose="020B0604020202020204" pitchFamily="34" charset="0"/>
              </a:rPr>
              <a:t>don’t </a:t>
            </a:r>
            <a:r>
              <a:rPr sz="1518" spc="100" dirty="0">
                <a:solidFill>
                  <a:srgbClr val="1E1E1E"/>
                </a:solidFill>
                <a:latin typeface="Arial" panose="020B0604020202020204" pitchFamily="34" charset="0"/>
                <a:cs typeface="Arial" panose="020B0604020202020204" pitchFamily="34" charset="0"/>
              </a:rPr>
              <a:t>make</a:t>
            </a:r>
            <a:r>
              <a:rPr sz="1518" spc="19"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it</a:t>
            </a:r>
            <a:r>
              <a:rPr sz="1518" spc="24"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to Year</a:t>
            </a:r>
            <a:r>
              <a:rPr sz="1518" spc="9" dirty="0">
                <a:solidFill>
                  <a:srgbClr val="1E1E1E"/>
                </a:solidFill>
                <a:latin typeface="Arial" panose="020B0604020202020204" pitchFamily="34" charset="0"/>
                <a:cs typeface="Arial" panose="020B0604020202020204" pitchFamily="34" charset="0"/>
              </a:rPr>
              <a:t> </a:t>
            </a:r>
            <a:r>
              <a:rPr sz="1518" spc="52" dirty="0">
                <a:solidFill>
                  <a:srgbClr val="1E1E1E"/>
                </a:solidFill>
                <a:latin typeface="Arial" panose="020B0604020202020204" pitchFamily="34" charset="0"/>
                <a:cs typeface="Arial" panose="020B0604020202020204" pitchFamily="34" charset="0"/>
              </a:rPr>
              <a:t>2.</a:t>
            </a:r>
            <a:endParaRPr sz="1518" dirty="0">
              <a:latin typeface="Arial" panose="020B0604020202020204" pitchFamily="34" charset="0"/>
              <a:cs typeface="Arial" panose="020B0604020202020204" pitchFamily="34" charset="0"/>
            </a:endParaRPr>
          </a:p>
        </p:txBody>
      </p:sp>
      <p:sp>
        <p:nvSpPr>
          <p:cNvPr id="16" name="object 16"/>
          <p:cNvSpPr txBox="1"/>
          <p:nvPr/>
        </p:nvSpPr>
        <p:spPr>
          <a:xfrm>
            <a:off x="819253" y="907163"/>
            <a:ext cx="3568812" cy="4161973"/>
          </a:xfrm>
          <a:prstGeom prst="rect">
            <a:avLst/>
          </a:prstGeom>
        </p:spPr>
        <p:txBody>
          <a:bodyPr vert="horz" wrap="square" lIns="0" tIns="0" rIns="0" bIns="0" rtlCol="0">
            <a:spAutoFit/>
          </a:bodyPr>
          <a:lstStyle/>
          <a:p>
            <a:pPr>
              <a:lnSpc>
                <a:spcPts val="1926"/>
              </a:lnSpc>
              <a:tabLst>
                <a:tab pos="1279954" algn="l"/>
              </a:tabLst>
            </a:pPr>
            <a:r>
              <a:rPr sz="2562" b="1" spc="-71" baseline="-3086" dirty="0">
                <a:solidFill>
                  <a:srgbClr val="FFFFFF"/>
                </a:solidFill>
                <a:latin typeface="Roboto Black"/>
                <a:cs typeface="Roboto Black"/>
              </a:rPr>
              <a:t>1</a:t>
            </a:r>
            <a:r>
              <a:rPr sz="2562" b="1" baseline="-3086" dirty="0">
                <a:solidFill>
                  <a:srgbClr val="FFFFFF"/>
                </a:solidFill>
                <a:latin typeface="Roboto Black"/>
                <a:cs typeface="Roboto Black"/>
              </a:rPr>
              <a:t>	</a:t>
            </a:r>
            <a:r>
              <a:rPr sz="1708" b="1" dirty="0">
                <a:solidFill>
                  <a:srgbClr val="FFFFFF"/>
                </a:solidFill>
                <a:latin typeface="Roboto Black"/>
                <a:cs typeface="Roboto Black"/>
              </a:rPr>
              <a:t>Pursuing</a:t>
            </a:r>
            <a:r>
              <a:rPr sz="1708" b="1" spc="-81" dirty="0">
                <a:solidFill>
                  <a:srgbClr val="FFFFFF"/>
                </a:solidFill>
                <a:latin typeface="Roboto Black"/>
                <a:cs typeface="Roboto Black"/>
              </a:rPr>
              <a:t> </a:t>
            </a:r>
            <a:r>
              <a:rPr sz="1708" b="1" dirty="0">
                <a:solidFill>
                  <a:srgbClr val="FFFFFF"/>
                </a:solidFill>
                <a:latin typeface="Roboto Black"/>
                <a:cs typeface="Roboto Black"/>
              </a:rPr>
              <a:t>STEM</a:t>
            </a:r>
            <a:r>
              <a:rPr sz="1708" b="1" spc="-90" dirty="0">
                <a:solidFill>
                  <a:srgbClr val="FFFFFF"/>
                </a:solidFill>
                <a:latin typeface="Roboto Black"/>
                <a:cs typeface="Roboto Black"/>
              </a:rPr>
              <a:t> </a:t>
            </a:r>
            <a:r>
              <a:rPr sz="1708" b="1" spc="-9" dirty="0">
                <a:solidFill>
                  <a:srgbClr val="FFFFFF"/>
                </a:solidFill>
                <a:latin typeface="Roboto Black"/>
                <a:cs typeface="Roboto Black"/>
              </a:rPr>
              <a:t>Majors</a:t>
            </a:r>
            <a:endParaRPr sz="1708">
              <a:latin typeface="Roboto Black"/>
              <a:cs typeface="Roboto Black"/>
            </a:endParaRPr>
          </a:p>
          <a:p>
            <a:pPr>
              <a:lnSpc>
                <a:spcPct val="100000"/>
              </a:lnSpc>
            </a:pPr>
            <a:endParaRPr sz="2088">
              <a:latin typeface="Roboto Black"/>
              <a:cs typeface="Roboto Black"/>
            </a:endParaRPr>
          </a:p>
          <a:p>
            <a:pPr marL="1032882" marR="314565" indent="686981">
              <a:spcBef>
                <a:spcPts val="1647"/>
              </a:spcBef>
            </a:pPr>
            <a:r>
              <a:rPr sz="1898" b="1" spc="-9" dirty="0">
                <a:solidFill>
                  <a:srgbClr val="1E1E1E"/>
                </a:solidFill>
                <a:latin typeface="Arial"/>
                <a:cs typeface="Arial"/>
              </a:rPr>
              <a:t>UNDER REPRESENTATION</a:t>
            </a:r>
            <a:endParaRPr sz="1898">
              <a:latin typeface="Arial"/>
              <a:cs typeface="Arial"/>
            </a:endParaRPr>
          </a:p>
          <a:p>
            <a:pPr>
              <a:spcBef>
                <a:spcPts val="5"/>
              </a:spcBef>
            </a:pPr>
            <a:endParaRPr sz="2515">
              <a:latin typeface="Arial"/>
              <a:cs typeface="Arial"/>
            </a:endParaRPr>
          </a:p>
          <a:p>
            <a:pPr marL="1055781"/>
            <a:r>
              <a:rPr sz="949" spc="38" dirty="0">
                <a:solidFill>
                  <a:srgbClr val="1E1E1E"/>
                </a:solidFill>
                <a:latin typeface="Gill Sans MT"/>
                <a:cs typeface="Gill Sans MT"/>
              </a:rPr>
              <a:t>Asian</a:t>
            </a:r>
            <a:endParaRPr sz="949">
              <a:latin typeface="Gill Sans MT"/>
              <a:cs typeface="Gill Sans MT"/>
            </a:endParaRPr>
          </a:p>
          <a:p>
            <a:pPr>
              <a:spcBef>
                <a:spcPts val="5"/>
              </a:spcBef>
            </a:pPr>
            <a:endParaRPr sz="1281">
              <a:latin typeface="Gill Sans MT"/>
              <a:cs typeface="Gill Sans MT"/>
            </a:endParaRPr>
          </a:p>
          <a:p>
            <a:pPr marR="394713" algn="ctr">
              <a:spcBef>
                <a:spcPts val="5"/>
              </a:spcBef>
            </a:pPr>
            <a:r>
              <a:rPr sz="949" spc="-9" dirty="0">
                <a:solidFill>
                  <a:srgbClr val="1E1E1E"/>
                </a:solidFill>
                <a:latin typeface="Gill Sans MT"/>
                <a:cs typeface="Gill Sans MT"/>
              </a:rPr>
              <a:t>White</a:t>
            </a:r>
            <a:endParaRPr sz="949">
              <a:latin typeface="Gill Sans MT"/>
              <a:cs typeface="Gill Sans MT"/>
            </a:endParaRPr>
          </a:p>
          <a:p>
            <a:pPr>
              <a:lnSpc>
                <a:spcPct val="100000"/>
              </a:lnSpc>
            </a:pPr>
            <a:endParaRPr sz="1044">
              <a:latin typeface="Gill Sans MT"/>
              <a:cs typeface="Gill Sans MT"/>
            </a:endParaRPr>
          </a:p>
          <a:p>
            <a:pPr>
              <a:spcBef>
                <a:spcPts val="33"/>
              </a:spcBef>
            </a:pPr>
            <a:endParaRPr sz="1329">
              <a:latin typeface="Gill Sans MT"/>
              <a:cs typeface="Gill Sans MT"/>
            </a:endParaRPr>
          </a:p>
          <a:p>
            <a:pPr marL="1774098" marR="254304" indent="1294417">
              <a:lnSpc>
                <a:spcPct val="125699"/>
              </a:lnSpc>
            </a:pPr>
            <a:r>
              <a:rPr sz="949" spc="-19" dirty="0">
                <a:solidFill>
                  <a:srgbClr val="1E1E1E"/>
                </a:solidFill>
                <a:latin typeface="Gill Sans MT"/>
                <a:cs typeface="Gill Sans MT"/>
              </a:rPr>
              <a:t>First </a:t>
            </a:r>
            <a:r>
              <a:rPr sz="1424" spc="92" baseline="-27777" dirty="0">
                <a:solidFill>
                  <a:srgbClr val="1E1E1E"/>
                </a:solidFill>
                <a:latin typeface="Gill Sans MT"/>
                <a:cs typeface="Gill Sans MT"/>
              </a:rPr>
              <a:t>Female</a:t>
            </a:r>
            <a:r>
              <a:rPr sz="1424" spc="456" baseline="-27777" dirty="0">
                <a:solidFill>
                  <a:srgbClr val="1E1E1E"/>
                </a:solidFill>
                <a:latin typeface="Gill Sans MT"/>
                <a:cs typeface="Gill Sans MT"/>
              </a:rPr>
              <a:t> </a:t>
            </a:r>
            <a:r>
              <a:rPr sz="1424" spc="78" baseline="-16666" dirty="0">
                <a:solidFill>
                  <a:srgbClr val="1E1E1E"/>
                </a:solidFill>
                <a:latin typeface="Gill Sans MT"/>
                <a:cs typeface="Gill Sans MT"/>
              </a:rPr>
              <a:t>Black</a:t>
            </a:r>
            <a:r>
              <a:rPr sz="1424" spc="28" baseline="-16666" dirty="0">
                <a:solidFill>
                  <a:srgbClr val="1E1E1E"/>
                </a:solidFill>
                <a:latin typeface="Gill Sans MT"/>
                <a:cs typeface="Gill Sans MT"/>
              </a:rPr>
              <a:t> </a:t>
            </a:r>
            <a:r>
              <a:rPr sz="949" spc="47" dirty="0">
                <a:solidFill>
                  <a:srgbClr val="1E1E1E"/>
                </a:solidFill>
                <a:latin typeface="Gill Sans MT"/>
                <a:cs typeface="Gill Sans MT"/>
              </a:rPr>
              <a:t>Hispanic</a:t>
            </a:r>
            <a:r>
              <a:rPr sz="949" spc="128" dirty="0">
                <a:solidFill>
                  <a:srgbClr val="1E1E1E"/>
                </a:solidFill>
                <a:latin typeface="Gill Sans MT"/>
                <a:cs typeface="Gill Sans MT"/>
              </a:rPr>
              <a:t> </a:t>
            </a:r>
            <a:r>
              <a:rPr sz="1424" spc="-35" baseline="16666" dirty="0">
                <a:solidFill>
                  <a:srgbClr val="1E1E1E"/>
                </a:solidFill>
                <a:latin typeface="Gill Sans MT"/>
                <a:cs typeface="Gill Sans MT"/>
              </a:rPr>
              <a:t>Gen</a:t>
            </a:r>
            <a:endParaRPr sz="1424" baseline="16666">
              <a:latin typeface="Gill Sans MT"/>
              <a:cs typeface="Gill Sans MT"/>
            </a:endParaRPr>
          </a:p>
          <a:p>
            <a:pPr>
              <a:lnSpc>
                <a:spcPct val="100000"/>
              </a:lnSpc>
            </a:pPr>
            <a:endParaRPr sz="1898">
              <a:latin typeface="Gill Sans MT"/>
              <a:cs typeface="Gill Sans MT"/>
            </a:endParaRPr>
          </a:p>
          <a:p>
            <a:pPr marL="565855" algn="ctr">
              <a:spcBef>
                <a:spcPts val="1585"/>
              </a:spcBef>
            </a:pPr>
            <a:r>
              <a:rPr sz="1518" spc="81" dirty="0">
                <a:solidFill>
                  <a:srgbClr val="1E1E1E"/>
                </a:solidFill>
                <a:latin typeface="Gill Sans MT"/>
                <a:cs typeface="Gill Sans MT"/>
              </a:rPr>
              <a:t>Female,</a:t>
            </a:r>
            <a:r>
              <a:rPr sz="1518" spc="-24" dirty="0">
                <a:solidFill>
                  <a:srgbClr val="1E1E1E"/>
                </a:solidFill>
                <a:latin typeface="Gill Sans MT"/>
                <a:cs typeface="Gill Sans MT"/>
              </a:rPr>
              <a:t> </a:t>
            </a:r>
            <a:r>
              <a:rPr sz="1518" spc="66" dirty="0">
                <a:solidFill>
                  <a:srgbClr val="1E1E1E"/>
                </a:solidFill>
                <a:latin typeface="Gill Sans MT"/>
                <a:cs typeface="Gill Sans MT"/>
              </a:rPr>
              <a:t>Black,</a:t>
            </a:r>
            <a:r>
              <a:rPr sz="1518" spc="-9" dirty="0">
                <a:solidFill>
                  <a:srgbClr val="1E1E1E"/>
                </a:solidFill>
                <a:latin typeface="Gill Sans MT"/>
                <a:cs typeface="Gill Sans MT"/>
              </a:rPr>
              <a:t> </a:t>
            </a:r>
            <a:r>
              <a:rPr sz="1518" spc="66" dirty="0">
                <a:solidFill>
                  <a:srgbClr val="1E1E1E"/>
                </a:solidFill>
                <a:latin typeface="Gill Sans MT"/>
                <a:cs typeface="Gill Sans MT"/>
              </a:rPr>
              <a:t>Hispanic,</a:t>
            </a:r>
            <a:r>
              <a:rPr sz="1518" spc="-9" dirty="0">
                <a:solidFill>
                  <a:srgbClr val="1E1E1E"/>
                </a:solidFill>
                <a:latin typeface="Gill Sans MT"/>
                <a:cs typeface="Gill Sans MT"/>
              </a:rPr>
              <a:t> </a:t>
            </a:r>
            <a:r>
              <a:rPr sz="1518" spc="104" dirty="0">
                <a:solidFill>
                  <a:srgbClr val="1E1E1E"/>
                </a:solidFill>
                <a:latin typeface="Gill Sans MT"/>
                <a:cs typeface="Gill Sans MT"/>
              </a:rPr>
              <a:t>and</a:t>
            </a:r>
            <a:r>
              <a:rPr sz="1518" spc="5" dirty="0">
                <a:solidFill>
                  <a:srgbClr val="1E1E1E"/>
                </a:solidFill>
                <a:latin typeface="Gill Sans MT"/>
                <a:cs typeface="Gill Sans MT"/>
              </a:rPr>
              <a:t> </a:t>
            </a:r>
            <a:r>
              <a:rPr sz="1518" spc="28" dirty="0">
                <a:solidFill>
                  <a:srgbClr val="1E1E1E"/>
                </a:solidFill>
                <a:latin typeface="Gill Sans MT"/>
                <a:cs typeface="Gill Sans MT"/>
              </a:rPr>
              <a:t>First </a:t>
            </a:r>
            <a:r>
              <a:rPr sz="1518" dirty="0">
                <a:solidFill>
                  <a:srgbClr val="1E1E1E"/>
                </a:solidFill>
                <a:latin typeface="Gill Sans MT"/>
                <a:cs typeface="Gill Sans MT"/>
              </a:rPr>
              <a:t>Generation</a:t>
            </a:r>
            <a:r>
              <a:rPr sz="1518" spc="52" dirty="0">
                <a:solidFill>
                  <a:srgbClr val="1E1E1E"/>
                </a:solidFill>
                <a:latin typeface="Gill Sans MT"/>
                <a:cs typeface="Gill Sans MT"/>
              </a:rPr>
              <a:t> </a:t>
            </a:r>
            <a:r>
              <a:rPr sz="1518" spc="81" dirty="0">
                <a:solidFill>
                  <a:srgbClr val="1E1E1E"/>
                </a:solidFill>
                <a:latin typeface="Gill Sans MT"/>
                <a:cs typeface="Gill Sans MT"/>
              </a:rPr>
              <a:t>students</a:t>
            </a:r>
            <a:r>
              <a:rPr sz="1518" spc="47" dirty="0">
                <a:solidFill>
                  <a:srgbClr val="1E1E1E"/>
                </a:solidFill>
                <a:latin typeface="Gill Sans MT"/>
                <a:cs typeface="Gill Sans MT"/>
              </a:rPr>
              <a:t> are</a:t>
            </a:r>
            <a:r>
              <a:rPr sz="1518" spc="52" dirty="0">
                <a:solidFill>
                  <a:srgbClr val="1E1E1E"/>
                </a:solidFill>
                <a:latin typeface="Gill Sans MT"/>
                <a:cs typeface="Gill Sans MT"/>
              </a:rPr>
              <a:t> </a:t>
            </a:r>
            <a:r>
              <a:rPr sz="1518" spc="90" dirty="0">
                <a:solidFill>
                  <a:srgbClr val="1E1E1E"/>
                </a:solidFill>
                <a:latin typeface="Gill Sans MT"/>
                <a:cs typeface="Gill Sans MT"/>
              </a:rPr>
              <a:t>least</a:t>
            </a:r>
            <a:r>
              <a:rPr sz="1518" spc="52" dirty="0">
                <a:solidFill>
                  <a:srgbClr val="1E1E1E"/>
                </a:solidFill>
                <a:latin typeface="Gill Sans MT"/>
                <a:cs typeface="Gill Sans MT"/>
              </a:rPr>
              <a:t> </a:t>
            </a:r>
            <a:r>
              <a:rPr sz="1518" spc="-9" dirty="0">
                <a:solidFill>
                  <a:srgbClr val="1E1E1E"/>
                </a:solidFill>
                <a:latin typeface="Gill Sans MT"/>
                <a:cs typeface="Gill Sans MT"/>
              </a:rPr>
              <a:t>likely </a:t>
            </a:r>
            <a:r>
              <a:rPr sz="1518" dirty="0">
                <a:solidFill>
                  <a:srgbClr val="1E1E1E"/>
                </a:solidFill>
                <a:latin typeface="Gill Sans MT"/>
                <a:cs typeface="Gill Sans MT"/>
              </a:rPr>
              <a:t>to</a:t>
            </a:r>
            <a:r>
              <a:rPr sz="1518" spc="-38" dirty="0">
                <a:solidFill>
                  <a:srgbClr val="1E1E1E"/>
                </a:solidFill>
                <a:latin typeface="Gill Sans MT"/>
                <a:cs typeface="Gill Sans MT"/>
              </a:rPr>
              <a:t> </a:t>
            </a:r>
            <a:r>
              <a:rPr sz="1518" spc="62" dirty="0">
                <a:solidFill>
                  <a:srgbClr val="1E1E1E"/>
                </a:solidFill>
                <a:latin typeface="Gill Sans MT"/>
                <a:cs typeface="Gill Sans MT"/>
              </a:rPr>
              <a:t>declare</a:t>
            </a:r>
            <a:r>
              <a:rPr sz="1518" spc="-19" dirty="0">
                <a:solidFill>
                  <a:srgbClr val="1E1E1E"/>
                </a:solidFill>
                <a:latin typeface="Gill Sans MT"/>
                <a:cs typeface="Gill Sans MT"/>
              </a:rPr>
              <a:t> </a:t>
            </a:r>
            <a:r>
              <a:rPr sz="1518" spc="171" dirty="0">
                <a:solidFill>
                  <a:srgbClr val="1E1E1E"/>
                </a:solidFill>
                <a:latin typeface="Gill Sans MT"/>
                <a:cs typeface="Gill Sans MT"/>
              </a:rPr>
              <a:t>a</a:t>
            </a:r>
            <a:r>
              <a:rPr sz="1518" spc="-33" dirty="0">
                <a:solidFill>
                  <a:srgbClr val="1E1E1E"/>
                </a:solidFill>
                <a:latin typeface="Gill Sans MT"/>
                <a:cs typeface="Gill Sans MT"/>
              </a:rPr>
              <a:t> </a:t>
            </a:r>
            <a:r>
              <a:rPr sz="1518" spc="52" dirty="0">
                <a:solidFill>
                  <a:srgbClr val="1E1E1E"/>
                </a:solidFill>
                <a:latin typeface="Gill Sans MT"/>
                <a:cs typeface="Gill Sans MT"/>
              </a:rPr>
              <a:t>major</a:t>
            </a:r>
            <a:r>
              <a:rPr sz="1518" spc="-24" dirty="0">
                <a:solidFill>
                  <a:srgbClr val="1E1E1E"/>
                </a:solidFill>
                <a:latin typeface="Gill Sans MT"/>
                <a:cs typeface="Gill Sans MT"/>
              </a:rPr>
              <a:t> </a:t>
            </a:r>
            <a:r>
              <a:rPr sz="1518" spc="52" dirty="0">
                <a:solidFill>
                  <a:srgbClr val="1E1E1E"/>
                </a:solidFill>
                <a:latin typeface="Gill Sans MT"/>
                <a:cs typeface="Gill Sans MT"/>
              </a:rPr>
              <a:t>in</a:t>
            </a:r>
            <a:r>
              <a:rPr sz="1518" spc="-24" dirty="0">
                <a:solidFill>
                  <a:srgbClr val="1E1E1E"/>
                </a:solidFill>
                <a:latin typeface="Gill Sans MT"/>
                <a:cs typeface="Gill Sans MT"/>
              </a:rPr>
              <a:t> </a:t>
            </a:r>
            <a:r>
              <a:rPr sz="1518" spc="76" dirty="0">
                <a:solidFill>
                  <a:srgbClr val="1E1E1E"/>
                </a:solidFill>
                <a:latin typeface="Gill Sans MT"/>
                <a:cs typeface="Gill Sans MT"/>
              </a:rPr>
              <a:t>STEM.</a:t>
            </a:r>
            <a:endParaRPr sz="1518">
              <a:latin typeface="Gill Sans MT"/>
              <a:cs typeface="Gill Sans MT"/>
            </a:endParaRPr>
          </a:p>
        </p:txBody>
      </p:sp>
      <p:grpSp>
        <p:nvGrpSpPr>
          <p:cNvPr id="17" name="object 17"/>
          <p:cNvGrpSpPr/>
          <p:nvPr/>
        </p:nvGrpSpPr>
        <p:grpSpPr>
          <a:xfrm>
            <a:off x="360590" y="406400"/>
            <a:ext cx="5220035" cy="5749528"/>
            <a:chOff x="376427" y="358139"/>
            <a:chExt cx="5500370" cy="6128385"/>
          </a:xfrm>
        </p:grpSpPr>
        <p:sp>
          <p:nvSpPr>
            <p:cNvPr id="18" name="object 18"/>
            <p:cNvSpPr/>
            <p:nvPr/>
          </p:nvSpPr>
          <p:spPr>
            <a:xfrm>
              <a:off x="376428" y="358139"/>
              <a:ext cx="5500370" cy="6128385"/>
            </a:xfrm>
            <a:custGeom>
              <a:avLst/>
              <a:gdLst/>
              <a:ahLst/>
              <a:cxnLst/>
              <a:rect l="l" t="t" r="r" b="b"/>
              <a:pathLst>
                <a:path w="5500370" h="6128385">
                  <a:moveTo>
                    <a:pt x="5500116" y="0"/>
                  </a:moveTo>
                  <a:lnTo>
                    <a:pt x="0" y="0"/>
                  </a:lnTo>
                  <a:lnTo>
                    <a:pt x="0" y="6128004"/>
                  </a:lnTo>
                  <a:lnTo>
                    <a:pt x="5500116" y="6128004"/>
                  </a:lnTo>
                  <a:lnTo>
                    <a:pt x="5500116" y="0"/>
                  </a:lnTo>
                  <a:close/>
                </a:path>
              </a:pathLst>
            </a:custGeom>
            <a:solidFill>
              <a:srgbClr val="009CDE"/>
            </a:solidFill>
          </p:spPr>
          <p:txBody>
            <a:bodyPr wrap="square" lIns="0" tIns="0" rIns="0" bIns="0" rtlCol="0"/>
            <a:lstStyle/>
            <a:p>
              <a:endParaRPr sz="1708"/>
            </a:p>
          </p:txBody>
        </p:sp>
        <p:sp>
          <p:nvSpPr>
            <p:cNvPr id="19" name="object 19"/>
            <p:cNvSpPr/>
            <p:nvPr/>
          </p:nvSpPr>
          <p:spPr>
            <a:xfrm>
              <a:off x="376427" y="358139"/>
              <a:ext cx="437515" cy="457200"/>
            </a:xfrm>
            <a:custGeom>
              <a:avLst/>
              <a:gdLst/>
              <a:ahLst/>
              <a:cxnLst/>
              <a:rect l="l" t="t" r="r" b="b"/>
              <a:pathLst>
                <a:path w="437515" h="457200">
                  <a:moveTo>
                    <a:pt x="436945" y="457195"/>
                  </a:moveTo>
                  <a:lnTo>
                    <a:pt x="0" y="457195"/>
                  </a:lnTo>
                  <a:lnTo>
                    <a:pt x="0" y="0"/>
                  </a:lnTo>
                  <a:lnTo>
                    <a:pt x="436945" y="0"/>
                  </a:lnTo>
                  <a:lnTo>
                    <a:pt x="436945" y="457195"/>
                  </a:lnTo>
                  <a:close/>
                </a:path>
              </a:pathLst>
            </a:custGeom>
            <a:solidFill>
              <a:srgbClr val="000000"/>
            </a:solidFill>
          </p:spPr>
          <p:txBody>
            <a:bodyPr wrap="square" lIns="0" tIns="0" rIns="0" bIns="0" rtlCol="0"/>
            <a:lstStyle/>
            <a:p>
              <a:endParaRPr sz="1708"/>
            </a:p>
          </p:txBody>
        </p:sp>
        <p:pic>
          <p:nvPicPr>
            <p:cNvPr id="20" name="object 20"/>
            <p:cNvPicPr/>
            <p:nvPr/>
          </p:nvPicPr>
          <p:blipFill>
            <a:blip r:embed="rId3" cstate="print"/>
            <a:stretch>
              <a:fillRect/>
            </a:stretch>
          </p:blipFill>
          <p:spPr>
            <a:xfrm>
              <a:off x="521444" y="481374"/>
              <a:ext cx="148807" cy="182462"/>
            </a:xfrm>
            <a:prstGeom prst="rect">
              <a:avLst/>
            </a:prstGeom>
          </p:spPr>
        </p:pic>
        <p:sp>
          <p:nvSpPr>
            <p:cNvPr id="21" name="object 21"/>
            <p:cNvSpPr/>
            <p:nvPr/>
          </p:nvSpPr>
          <p:spPr>
            <a:xfrm>
              <a:off x="813372" y="358139"/>
              <a:ext cx="553085" cy="457834"/>
            </a:xfrm>
            <a:custGeom>
              <a:avLst/>
              <a:gdLst/>
              <a:ahLst/>
              <a:cxnLst/>
              <a:rect l="l" t="t" r="r" b="b"/>
              <a:pathLst>
                <a:path w="553085" h="457834">
                  <a:moveTo>
                    <a:pt x="552579" y="457589"/>
                  </a:moveTo>
                  <a:lnTo>
                    <a:pt x="0" y="457589"/>
                  </a:lnTo>
                  <a:lnTo>
                    <a:pt x="0" y="0"/>
                  </a:lnTo>
                  <a:lnTo>
                    <a:pt x="552579" y="0"/>
                  </a:lnTo>
                  <a:lnTo>
                    <a:pt x="552579" y="457589"/>
                  </a:lnTo>
                  <a:close/>
                </a:path>
              </a:pathLst>
            </a:custGeom>
            <a:solidFill>
              <a:srgbClr val="FFFFFF"/>
            </a:solidFill>
          </p:spPr>
          <p:txBody>
            <a:bodyPr wrap="square" lIns="0" tIns="0" rIns="0" bIns="0" rtlCol="0"/>
            <a:lstStyle/>
            <a:p>
              <a:endParaRPr sz="1708"/>
            </a:p>
          </p:txBody>
        </p:sp>
        <p:pic>
          <p:nvPicPr>
            <p:cNvPr id="22" name="object 22"/>
            <p:cNvPicPr/>
            <p:nvPr/>
          </p:nvPicPr>
          <p:blipFill>
            <a:blip r:embed="rId4" cstate="print"/>
            <a:stretch>
              <a:fillRect/>
            </a:stretch>
          </p:blipFill>
          <p:spPr>
            <a:xfrm>
              <a:off x="922372" y="501433"/>
              <a:ext cx="357328" cy="167177"/>
            </a:xfrm>
            <a:prstGeom prst="rect">
              <a:avLst/>
            </a:prstGeom>
          </p:spPr>
        </p:pic>
      </p:grpSp>
      <p:sp>
        <p:nvSpPr>
          <p:cNvPr id="23" name="object 23"/>
          <p:cNvSpPr txBox="1">
            <a:spLocks noGrp="1"/>
          </p:cNvSpPr>
          <p:nvPr>
            <p:ph type="title"/>
          </p:nvPr>
        </p:nvSpPr>
        <p:spPr>
          <a:xfrm>
            <a:off x="867794" y="1402077"/>
            <a:ext cx="3833369" cy="1296657"/>
          </a:xfrm>
          <a:prstGeom prst="rect">
            <a:avLst/>
          </a:prstGeom>
        </p:spPr>
        <p:txBody>
          <a:bodyPr vert="horz" wrap="square" lIns="0" tIns="11450" rIns="0" bIns="0" numCol="1" rtlCol="0" anchor="t" anchorCtr="0" compatLnSpc="1">
            <a:prstTxWarp prst="textNoShape">
              <a:avLst/>
            </a:prstTxWarp>
            <a:spAutoFit/>
          </a:bodyPr>
          <a:lstStyle/>
          <a:p>
            <a:pPr marL="12052">
              <a:spcBef>
                <a:spcPts val="90"/>
              </a:spcBef>
            </a:pPr>
            <a:r>
              <a:rPr sz="8351" b="1" spc="-52" dirty="0">
                <a:latin typeface="Arial"/>
                <a:cs typeface="Arial"/>
              </a:rPr>
              <a:t>3</a:t>
            </a:r>
            <a:r>
              <a:rPr sz="8351" b="1" spc="-1015" dirty="0">
                <a:latin typeface="Arial"/>
                <a:cs typeface="Arial"/>
              </a:rPr>
              <a:t> </a:t>
            </a:r>
            <a:r>
              <a:rPr sz="5694" b="1" spc="-270" dirty="0">
                <a:latin typeface="Arial"/>
                <a:cs typeface="Arial"/>
              </a:rPr>
              <a:t>Problems</a:t>
            </a:r>
            <a:endParaRPr sz="5694">
              <a:latin typeface="Arial"/>
              <a:cs typeface="Arial"/>
            </a:endParaRPr>
          </a:p>
        </p:txBody>
      </p:sp>
      <p:sp>
        <p:nvSpPr>
          <p:cNvPr id="24" name="object 24"/>
          <p:cNvSpPr txBox="1"/>
          <p:nvPr/>
        </p:nvSpPr>
        <p:spPr>
          <a:xfrm>
            <a:off x="867794" y="2687860"/>
            <a:ext cx="3959320" cy="2640967"/>
          </a:xfrm>
          <a:prstGeom prst="rect">
            <a:avLst/>
          </a:prstGeom>
        </p:spPr>
        <p:txBody>
          <a:bodyPr vert="horz" wrap="square" lIns="0" tIns="12053" rIns="0" bIns="0" rtlCol="0">
            <a:spAutoFit/>
          </a:bodyPr>
          <a:lstStyle/>
          <a:p>
            <a:pPr marL="12052" marR="4821">
              <a:spcBef>
                <a:spcPts val="95"/>
              </a:spcBef>
            </a:pPr>
            <a:r>
              <a:rPr sz="5694" dirty="0">
                <a:solidFill>
                  <a:srgbClr val="FFFFFF"/>
                </a:solidFill>
                <a:latin typeface="Gill Sans MT"/>
                <a:cs typeface="Gill Sans MT"/>
              </a:rPr>
              <a:t>Your</a:t>
            </a:r>
            <a:r>
              <a:rPr sz="5694" spc="-190" dirty="0">
                <a:solidFill>
                  <a:srgbClr val="FFFFFF"/>
                </a:solidFill>
                <a:latin typeface="Gill Sans MT"/>
                <a:cs typeface="Gill Sans MT"/>
              </a:rPr>
              <a:t> </a:t>
            </a:r>
            <a:r>
              <a:rPr sz="5694" spc="289" dirty="0">
                <a:solidFill>
                  <a:srgbClr val="FFFFFF"/>
                </a:solidFill>
                <a:latin typeface="Gill Sans MT"/>
                <a:cs typeface="Gill Sans MT"/>
              </a:rPr>
              <a:t>Master </a:t>
            </a:r>
            <a:r>
              <a:rPr sz="5694" spc="332" dirty="0">
                <a:solidFill>
                  <a:srgbClr val="FFFFFF"/>
                </a:solidFill>
                <a:latin typeface="Gill Sans MT"/>
                <a:cs typeface="Gill Sans MT"/>
              </a:rPr>
              <a:t>Schedule </a:t>
            </a:r>
            <a:r>
              <a:rPr sz="5694" spc="199" dirty="0">
                <a:solidFill>
                  <a:srgbClr val="FFFFFF"/>
                </a:solidFill>
                <a:latin typeface="Gill Sans MT"/>
                <a:cs typeface="Gill Sans MT"/>
              </a:rPr>
              <a:t>Can</a:t>
            </a:r>
            <a:r>
              <a:rPr sz="5694" spc="-176" dirty="0">
                <a:solidFill>
                  <a:srgbClr val="FFFFFF"/>
                </a:solidFill>
                <a:latin typeface="Gill Sans MT"/>
                <a:cs typeface="Gill Sans MT"/>
              </a:rPr>
              <a:t> </a:t>
            </a:r>
            <a:r>
              <a:rPr sz="5694" spc="157" dirty="0">
                <a:solidFill>
                  <a:srgbClr val="FFFFFF"/>
                </a:solidFill>
                <a:latin typeface="Gill Sans MT"/>
                <a:cs typeface="Gill Sans MT"/>
              </a:rPr>
              <a:t>Fix</a:t>
            </a:r>
            <a:endParaRPr sz="5694">
              <a:latin typeface="Gill Sans MT"/>
              <a:cs typeface="Gill Sans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5726" y="902918"/>
            <a:ext cx="1768134" cy="243656"/>
          </a:xfrm>
          <a:prstGeom prst="rect">
            <a:avLst/>
          </a:prstGeom>
        </p:spPr>
        <p:txBody>
          <a:bodyPr vert="horz" wrap="square" lIns="0" tIns="0" rIns="0" bIns="0" rtlCol="0">
            <a:spAutoFit/>
          </a:bodyPr>
          <a:lstStyle/>
          <a:p>
            <a:pPr>
              <a:lnSpc>
                <a:spcPts val="1926"/>
              </a:lnSpc>
            </a:pPr>
            <a:r>
              <a:rPr sz="1708" b="1" spc="-9" dirty="0">
                <a:solidFill>
                  <a:srgbClr val="FFFFFF"/>
                </a:solidFill>
                <a:latin typeface="Roboto Black"/>
                <a:cs typeface="Roboto Black"/>
              </a:rPr>
              <a:t>Staying</a:t>
            </a:r>
            <a:r>
              <a:rPr sz="1708" b="1" spc="-43" dirty="0">
                <a:solidFill>
                  <a:srgbClr val="FFFFFF"/>
                </a:solidFill>
                <a:latin typeface="Roboto Black"/>
                <a:cs typeface="Roboto Black"/>
              </a:rPr>
              <a:t> </a:t>
            </a:r>
            <a:r>
              <a:rPr sz="1708" b="1" dirty="0">
                <a:solidFill>
                  <a:srgbClr val="FFFFFF"/>
                </a:solidFill>
                <a:latin typeface="Roboto Black"/>
                <a:cs typeface="Roboto Black"/>
              </a:rPr>
              <a:t>In</a:t>
            </a:r>
            <a:r>
              <a:rPr sz="1708" b="1" spc="-43" dirty="0">
                <a:solidFill>
                  <a:srgbClr val="FFFFFF"/>
                </a:solidFill>
                <a:latin typeface="Roboto Black"/>
                <a:cs typeface="Roboto Black"/>
              </a:rPr>
              <a:t> </a:t>
            </a:r>
            <a:r>
              <a:rPr sz="1708" b="1" spc="-9" dirty="0">
                <a:solidFill>
                  <a:srgbClr val="FFFFFF"/>
                </a:solidFill>
                <a:latin typeface="Roboto Black"/>
                <a:cs typeface="Roboto Black"/>
              </a:rPr>
              <a:t>College</a:t>
            </a:r>
            <a:endParaRPr sz="1708">
              <a:latin typeface="Roboto Black"/>
              <a:cs typeface="Roboto Black"/>
            </a:endParaRPr>
          </a:p>
        </p:txBody>
      </p:sp>
      <p:sp>
        <p:nvSpPr>
          <p:cNvPr id="3" name="object 3"/>
          <p:cNvSpPr txBox="1"/>
          <p:nvPr/>
        </p:nvSpPr>
        <p:spPr>
          <a:xfrm>
            <a:off x="796584" y="904524"/>
            <a:ext cx="124746" cy="243656"/>
          </a:xfrm>
          <a:prstGeom prst="rect">
            <a:avLst/>
          </a:prstGeom>
        </p:spPr>
        <p:txBody>
          <a:bodyPr vert="horz" wrap="square" lIns="0" tIns="0" rIns="0" bIns="0" rtlCol="0">
            <a:spAutoFit/>
          </a:bodyPr>
          <a:lstStyle/>
          <a:p>
            <a:pPr>
              <a:lnSpc>
                <a:spcPts val="1926"/>
              </a:lnSpc>
            </a:pPr>
            <a:r>
              <a:rPr sz="1708" b="1" spc="-9" dirty="0">
                <a:solidFill>
                  <a:srgbClr val="FFFFFF"/>
                </a:solidFill>
                <a:latin typeface="Roboto Black"/>
                <a:cs typeface="Roboto Black"/>
              </a:rPr>
              <a:t>2</a:t>
            </a:r>
            <a:endParaRPr sz="1708">
              <a:latin typeface="Roboto Black"/>
              <a:cs typeface="Roboto Black"/>
            </a:endParaRPr>
          </a:p>
        </p:txBody>
      </p:sp>
      <p:sp>
        <p:nvSpPr>
          <p:cNvPr id="4" name="object 4"/>
          <p:cNvSpPr txBox="1"/>
          <p:nvPr/>
        </p:nvSpPr>
        <p:spPr>
          <a:xfrm>
            <a:off x="1716102" y="1686001"/>
            <a:ext cx="2467193" cy="3320268"/>
          </a:xfrm>
          <a:prstGeom prst="rect">
            <a:avLst/>
          </a:prstGeom>
        </p:spPr>
        <p:txBody>
          <a:bodyPr vert="horz" wrap="square" lIns="0" tIns="0" rIns="0" bIns="0" rtlCol="0">
            <a:spAutoFit/>
          </a:bodyPr>
          <a:lstStyle/>
          <a:p>
            <a:pPr marR="10244" algn="ctr">
              <a:lnSpc>
                <a:spcPts val="2102"/>
              </a:lnSpc>
            </a:pPr>
            <a:r>
              <a:rPr sz="1898" b="1" spc="-9" dirty="0">
                <a:solidFill>
                  <a:srgbClr val="1E1E1E"/>
                </a:solidFill>
                <a:latin typeface="Arial"/>
                <a:cs typeface="Arial"/>
              </a:rPr>
              <a:t>GIVING</a:t>
            </a:r>
            <a:endParaRPr sz="1898">
              <a:latin typeface="Arial"/>
              <a:cs typeface="Arial"/>
            </a:endParaRPr>
          </a:p>
          <a:p>
            <a:pPr algn="ctr">
              <a:lnSpc>
                <a:spcPct val="100000"/>
              </a:lnSpc>
            </a:pPr>
            <a:r>
              <a:rPr sz="1898" b="1" spc="-24" dirty="0">
                <a:solidFill>
                  <a:srgbClr val="1E1E1E"/>
                </a:solidFill>
                <a:latin typeface="Arial"/>
                <a:cs typeface="Arial"/>
              </a:rPr>
              <a:t>UP</a:t>
            </a:r>
            <a:endParaRPr sz="1898">
              <a:latin typeface="Arial"/>
              <a:cs typeface="Arial"/>
            </a:endParaRPr>
          </a:p>
          <a:p>
            <a:pPr>
              <a:lnSpc>
                <a:spcPct val="100000"/>
              </a:lnSpc>
            </a:pPr>
            <a:endParaRPr sz="2088">
              <a:latin typeface="Arial"/>
              <a:cs typeface="Arial"/>
            </a:endParaRPr>
          </a:p>
          <a:p>
            <a:pPr>
              <a:lnSpc>
                <a:spcPct val="100000"/>
              </a:lnSpc>
            </a:pPr>
            <a:endParaRPr sz="2088">
              <a:latin typeface="Arial"/>
              <a:cs typeface="Arial"/>
            </a:endParaRPr>
          </a:p>
          <a:p>
            <a:pPr>
              <a:lnSpc>
                <a:spcPct val="100000"/>
              </a:lnSpc>
            </a:pPr>
            <a:endParaRPr sz="2088">
              <a:latin typeface="Arial"/>
              <a:cs typeface="Arial"/>
            </a:endParaRPr>
          </a:p>
          <a:p>
            <a:pPr>
              <a:lnSpc>
                <a:spcPct val="100000"/>
              </a:lnSpc>
            </a:pPr>
            <a:endParaRPr sz="2088">
              <a:latin typeface="Arial"/>
              <a:cs typeface="Arial"/>
            </a:endParaRPr>
          </a:p>
          <a:p>
            <a:pPr>
              <a:lnSpc>
                <a:spcPct val="100000"/>
              </a:lnSpc>
            </a:pPr>
            <a:endParaRPr sz="2088">
              <a:latin typeface="Arial"/>
              <a:cs typeface="Arial"/>
            </a:endParaRPr>
          </a:p>
          <a:p>
            <a:pPr algn="ctr">
              <a:spcBef>
                <a:spcPts val="1745"/>
              </a:spcBef>
            </a:pPr>
            <a:r>
              <a:rPr sz="1518" spc="-19" dirty="0">
                <a:solidFill>
                  <a:srgbClr val="1E1E1E"/>
                </a:solidFill>
                <a:latin typeface="Gill Sans MT"/>
                <a:cs typeface="Gill Sans MT"/>
              </a:rPr>
              <a:t>Not </a:t>
            </a:r>
            <a:r>
              <a:rPr sz="1518" spc="76" dirty="0">
                <a:solidFill>
                  <a:srgbClr val="1E1E1E"/>
                </a:solidFill>
                <a:latin typeface="Gill Sans MT"/>
                <a:cs typeface="Gill Sans MT"/>
              </a:rPr>
              <a:t>all</a:t>
            </a:r>
            <a:r>
              <a:rPr sz="1518" spc="5" dirty="0">
                <a:solidFill>
                  <a:srgbClr val="1E1E1E"/>
                </a:solidFill>
                <a:latin typeface="Gill Sans MT"/>
                <a:cs typeface="Gill Sans MT"/>
              </a:rPr>
              <a:t> </a:t>
            </a:r>
            <a:r>
              <a:rPr sz="1518" spc="81" dirty="0">
                <a:solidFill>
                  <a:srgbClr val="1E1E1E"/>
                </a:solidFill>
                <a:latin typeface="Gill Sans MT"/>
                <a:cs typeface="Gill Sans MT"/>
              </a:rPr>
              <a:t>students</a:t>
            </a:r>
            <a:r>
              <a:rPr sz="1518" spc="-5" dirty="0">
                <a:solidFill>
                  <a:srgbClr val="1E1E1E"/>
                </a:solidFill>
                <a:latin typeface="Gill Sans MT"/>
                <a:cs typeface="Gill Sans MT"/>
              </a:rPr>
              <a:t> </a:t>
            </a:r>
            <a:r>
              <a:rPr sz="1518" dirty="0">
                <a:solidFill>
                  <a:srgbClr val="1E1E1E"/>
                </a:solidFill>
                <a:latin typeface="Gill Sans MT"/>
                <a:cs typeface="Gill Sans MT"/>
              </a:rPr>
              <a:t>who</a:t>
            </a:r>
            <a:r>
              <a:rPr sz="1518" spc="-5" dirty="0">
                <a:solidFill>
                  <a:srgbClr val="1E1E1E"/>
                </a:solidFill>
                <a:latin typeface="Gill Sans MT"/>
                <a:cs typeface="Gill Sans MT"/>
              </a:rPr>
              <a:t> </a:t>
            </a:r>
            <a:r>
              <a:rPr sz="1518" spc="28" dirty="0">
                <a:solidFill>
                  <a:srgbClr val="1E1E1E"/>
                </a:solidFill>
                <a:latin typeface="Gill Sans MT"/>
                <a:cs typeface="Gill Sans MT"/>
              </a:rPr>
              <a:t>start </a:t>
            </a:r>
            <a:r>
              <a:rPr sz="1518" spc="76" dirty="0">
                <a:solidFill>
                  <a:srgbClr val="1E1E1E"/>
                </a:solidFill>
                <a:latin typeface="Gill Sans MT"/>
                <a:cs typeface="Gill Sans MT"/>
              </a:rPr>
              <a:t>college</a:t>
            </a:r>
            <a:r>
              <a:rPr sz="1518" spc="-28" dirty="0">
                <a:solidFill>
                  <a:srgbClr val="1E1E1E"/>
                </a:solidFill>
                <a:latin typeface="Gill Sans MT"/>
                <a:cs typeface="Gill Sans MT"/>
              </a:rPr>
              <a:t> </a:t>
            </a:r>
            <a:r>
              <a:rPr sz="1518" spc="85" dirty="0">
                <a:solidFill>
                  <a:srgbClr val="1E1E1E"/>
                </a:solidFill>
                <a:latin typeface="Gill Sans MT"/>
                <a:cs typeface="Gill Sans MT"/>
              </a:rPr>
              <a:t>finish</a:t>
            </a:r>
            <a:r>
              <a:rPr sz="1518" spc="9" dirty="0">
                <a:solidFill>
                  <a:srgbClr val="1E1E1E"/>
                </a:solidFill>
                <a:latin typeface="Gill Sans MT"/>
                <a:cs typeface="Gill Sans MT"/>
              </a:rPr>
              <a:t> </a:t>
            </a:r>
            <a:r>
              <a:rPr sz="1518" spc="76" dirty="0">
                <a:solidFill>
                  <a:srgbClr val="1E1E1E"/>
                </a:solidFill>
                <a:latin typeface="Gill Sans MT"/>
                <a:cs typeface="Gill Sans MT"/>
              </a:rPr>
              <a:t>college.</a:t>
            </a:r>
            <a:r>
              <a:rPr sz="1518" spc="361" dirty="0">
                <a:solidFill>
                  <a:srgbClr val="1E1E1E"/>
                </a:solidFill>
                <a:latin typeface="Gill Sans MT"/>
                <a:cs typeface="Gill Sans MT"/>
              </a:rPr>
              <a:t> </a:t>
            </a:r>
            <a:r>
              <a:rPr sz="1518" spc="-19" dirty="0">
                <a:solidFill>
                  <a:srgbClr val="1E1E1E"/>
                </a:solidFill>
                <a:latin typeface="Gill Sans MT"/>
                <a:cs typeface="Gill Sans MT"/>
              </a:rPr>
              <a:t>About </a:t>
            </a:r>
            <a:r>
              <a:rPr sz="1518" spc="90" dirty="0">
                <a:solidFill>
                  <a:srgbClr val="1E1E1E"/>
                </a:solidFill>
                <a:latin typeface="Gill Sans MT"/>
                <a:cs typeface="Gill Sans MT"/>
              </a:rPr>
              <a:t>1</a:t>
            </a:r>
            <a:r>
              <a:rPr sz="1518" spc="-9" dirty="0">
                <a:solidFill>
                  <a:srgbClr val="1E1E1E"/>
                </a:solidFill>
                <a:latin typeface="Gill Sans MT"/>
                <a:cs typeface="Gill Sans MT"/>
              </a:rPr>
              <a:t> </a:t>
            </a:r>
            <a:r>
              <a:rPr sz="1518" spc="81" dirty="0">
                <a:solidFill>
                  <a:srgbClr val="1E1E1E"/>
                </a:solidFill>
                <a:latin typeface="Gill Sans MT"/>
                <a:cs typeface="Gill Sans MT"/>
              </a:rPr>
              <a:t>of</a:t>
            </a:r>
            <a:r>
              <a:rPr sz="1518" spc="9" dirty="0">
                <a:solidFill>
                  <a:srgbClr val="1E1E1E"/>
                </a:solidFill>
                <a:latin typeface="Gill Sans MT"/>
                <a:cs typeface="Gill Sans MT"/>
              </a:rPr>
              <a:t> </a:t>
            </a:r>
            <a:r>
              <a:rPr sz="1518" dirty="0">
                <a:solidFill>
                  <a:srgbClr val="1E1E1E"/>
                </a:solidFill>
                <a:latin typeface="Gill Sans MT"/>
                <a:cs typeface="Gill Sans MT"/>
              </a:rPr>
              <a:t>every</a:t>
            </a:r>
            <a:r>
              <a:rPr sz="1518" spc="-5" dirty="0">
                <a:solidFill>
                  <a:srgbClr val="1E1E1E"/>
                </a:solidFill>
                <a:latin typeface="Gill Sans MT"/>
                <a:cs typeface="Gill Sans MT"/>
              </a:rPr>
              <a:t> </a:t>
            </a:r>
            <a:r>
              <a:rPr sz="1518" spc="90" dirty="0">
                <a:solidFill>
                  <a:srgbClr val="1E1E1E"/>
                </a:solidFill>
                <a:latin typeface="Gill Sans MT"/>
                <a:cs typeface="Gill Sans MT"/>
              </a:rPr>
              <a:t>4</a:t>
            </a:r>
            <a:r>
              <a:rPr sz="1518" spc="5" dirty="0">
                <a:solidFill>
                  <a:srgbClr val="1E1E1E"/>
                </a:solidFill>
                <a:latin typeface="Gill Sans MT"/>
                <a:cs typeface="Gill Sans MT"/>
              </a:rPr>
              <a:t> </a:t>
            </a:r>
            <a:r>
              <a:rPr sz="1518" spc="81" dirty="0">
                <a:solidFill>
                  <a:srgbClr val="1E1E1E"/>
                </a:solidFill>
                <a:latin typeface="Gill Sans MT"/>
                <a:cs typeface="Gill Sans MT"/>
              </a:rPr>
              <a:t>students</a:t>
            </a:r>
            <a:r>
              <a:rPr sz="1518" spc="9" dirty="0">
                <a:solidFill>
                  <a:srgbClr val="1E1E1E"/>
                </a:solidFill>
                <a:latin typeface="Gill Sans MT"/>
                <a:cs typeface="Gill Sans MT"/>
              </a:rPr>
              <a:t> </a:t>
            </a:r>
            <a:r>
              <a:rPr sz="1518" spc="-19" dirty="0">
                <a:solidFill>
                  <a:srgbClr val="1E1E1E"/>
                </a:solidFill>
                <a:latin typeface="Gill Sans MT"/>
                <a:cs typeface="Gill Sans MT"/>
              </a:rPr>
              <a:t>don’t </a:t>
            </a:r>
            <a:r>
              <a:rPr sz="1518" spc="100" dirty="0">
                <a:solidFill>
                  <a:srgbClr val="1E1E1E"/>
                </a:solidFill>
                <a:latin typeface="Gill Sans MT"/>
                <a:cs typeface="Gill Sans MT"/>
              </a:rPr>
              <a:t>make</a:t>
            </a:r>
            <a:r>
              <a:rPr sz="1518" spc="19" dirty="0">
                <a:solidFill>
                  <a:srgbClr val="1E1E1E"/>
                </a:solidFill>
                <a:latin typeface="Gill Sans MT"/>
                <a:cs typeface="Gill Sans MT"/>
              </a:rPr>
              <a:t> </a:t>
            </a:r>
            <a:r>
              <a:rPr sz="1518" dirty="0">
                <a:solidFill>
                  <a:srgbClr val="1E1E1E"/>
                </a:solidFill>
                <a:latin typeface="Gill Sans MT"/>
                <a:cs typeface="Gill Sans MT"/>
              </a:rPr>
              <a:t>it</a:t>
            </a:r>
            <a:r>
              <a:rPr sz="1518" spc="24" dirty="0">
                <a:solidFill>
                  <a:srgbClr val="1E1E1E"/>
                </a:solidFill>
                <a:latin typeface="Gill Sans MT"/>
                <a:cs typeface="Gill Sans MT"/>
              </a:rPr>
              <a:t> </a:t>
            </a:r>
            <a:r>
              <a:rPr sz="1518" dirty="0">
                <a:solidFill>
                  <a:srgbClr val="1E1E1E"/>
                </a:solidFill>
                <a:latin typeface="Gill Sans MT"/>
                <a:cs typeface="Gill Sans MT"/>
              </a:rPr>
              <a:t>to Year</a:t>
            </a:r>
            <a:r>
              <a:rPr sz="1518" spc="9" dirty="0">
                <a:solidFill>
                  <a:srgbClr val="1E1E1E"/>
                </a:solidFill>
                <a:latin typeface="Gill Sans MT"/>
                <a:cs typeface="Gill Sans MT"/>
              </a:rPr>
              <a:t> </a:t>
            </a:r>
            <a:r>
              <a:rPr sz="1518" spc="52" dirty="0">
                <a:solidFill>
                  <a:srgbClr val="1E1E1E"/>
                </a:solidFill>
                <a:latin typeface="Gill Sans MT"/>
                <a:cs typeface="Gill Sans MT"/>
              </a:rPr>
              <a:t>2.</a:t>
            </a:r>
            <a:endParaRPr sz="1518">
              <a:latin typeface="Gill Sans MT"/>
              <a:cs typeface="Gill Sans MT"/>
            </a:endParaRPr>
          </a:p>
        </p:txBody>
      </p:sp>
      <p:sp>
        <p:nvSpPr>
          <p:cNvPr id="5" name="object 5"/>
          <p:cNvSpPr txBox="1"/>
          <p:nvPr/>
        </p:nvSpPr>
        <p:spPr>
          <a:xfrm>
            <a:off x="819253" y="907163"/>
            <a:ext cx="3568812" cy="4161973"/>
          </a:xfrm>
          <a:prstGeom prst="rect">
            <a:avLst/>
          </a:prstGeom>
        </p:spPr>
        <p:txBody>
          <a:bodyPr vert="horz" wrap="square" lIns="0" tIns="0" rIns="0" bIns="0" rtlCol="0">
            <a:spAutoFit/>
          </a:bodyPr>
          <a:lstStyle/>
          <a:p>
            <a:pPr>
              <a:lnSpc>
                <a:spcPts val="1926"/>
              </a:lnSpc>
              <a:tabLst>
                <a:tab pos="1279954" algn="l"/>
              </a:tabLst>
            </a:pPr>
            <a:r>
              <a:rPr sz="2562" b="1" spc="-71" baseline="-3086" dirty="0">
                <a:solidFill>
                  <a:srgbClr val="FFFFFF"/>
                </a:solidFill>
                <a:latin typeface="Roboto Black"/>
                <a:cs typeface="Roboto Black"/>
              </a:rPr>
              <a:t>1</a:t>
            </a:r>
            <a:r>
              <a:rPr sz="2562" b="1" baseline="-3086" dirty="0">
                <a:solidFill>
                  <a:srgbClr val="FFFFFF"/>
                </a:solidFill>
                <a:latin typeface="Roboto Black"/>
                <a:cs typeface="Roboto Black"/>
              </a:rPr>
              <a:t>	</a:t>
            </a:r>
            <a:r>
              <a:rPr sz="1708" b="1" dirty="0">
                <a:solidFill>
                  <a:srgbClr val="FFFFFF"/>
                </a:solidFill>
                <a:latin typeface="Roboto Black"/>
                <a:cs typeface="Roboto Black"/>
              </a:rPr>
              <a:t>Pursuing</a:t>
            </a:r>
            <a:r>
              <a:rPr sz="1708" b="1" spc="-81" dirty="0">
                <a:solidFill>
                  <a:srgbClr val="FFFFFF"/>
                </a:solidFill>
                <a:latin typeface="Roboto Black"/>
                <a:cs typeface="Roboto Black"/>
              </a:rPr>
              <a:t> </a:t>
            </a:r>
            <a:r>
              <a:rPr sz="1708" b="1" dirty="0">
                <a:solidFill>
                  <a:srgbClr val="FFFFFF"/>
                </a:solidFill>
                <a:latin typeface="Roboto Black"/>
                <a:cs typeface="Roboto Black"/>
              </a:rPr>
              <a:t>STEM</a:t>
            </a:r>
            <a:r>
              <a:rPr sz="1708" b="1" spc="-90" dirty="0">
                <a:solidFill>
                  <a:srgbClr val="FFFFFF"/>
                </a:solidFill>
                <a:latin typeface="Roboto Black"/>
                <a:cs typeface="Roboto Black"/>
              </a:rPr>
              <a:t> </a:t>
            </a:r>
            <a:r>
              <a:rPr sz="1708" b="1" spc="-9" dirty="0">
                <a:solidFill>
                  <a:srgbClr val="FFFFFF"/>
                </a:solidFill>
                <a:latin typeface="Roboto Black"/>
                <a:cs typeface="Roboto Black"/>
              </a:rPr>
              <a:t>Majors</a:t>
            </a:r>
            <a:endParaRPr sz="1708">
              <a:latin typeface="Roboto Black"/>
              <a:cs typeface="Roboto Black"/>
            </a:endParaRPr>
          </a:p>
          <a:p>
            <a:pPr>
              <a:lnSpc>
                <a:spcPct val="100000"/>
              </a:lnSpc>
            </a:pPr>
            <a:endParaRPr sz="2088">
              <a:latin typeface="Roboto Black"/>
              <a:cs typeface="Roboto Black"/>
            </a:endParaRPr>
          </a:p>
          <a:p>
            <a:pPr marL="1032882" marR="314565" indent="686981">
              <a:spcBef>
                <a:spcPts val="1647"/>
              </a:spcBef>
            </a:pPr>
            <a:r>
              <a:rPr sz="1898" b="1" spc="-9" dirty="0">
                <a:solidFill>
                  <a:srgbClr val="1E1E1E"/>
                </a:solidFill>
                <a:latin typeface="Arial"/>
                <a:cs typeface="Arial"/>
              </a:rPr>
              <a:t>UNDER REPRESENTATION</a:t>
            </a:r>
            <a:endParaRPr sz="1898">
              <a:latin typeface="Arial"/>
              <a:cs typeface="Arial"/>
            </a:endParaRPr>
          </a:p>
          <a:p>
            <a:pPr>
              <a:spcBef>
                <a:spcPts val="5"/>
              </a:spcBef>
            </a:pPr>
            <a:endParaRPr sz="2515">
              <a:latin typeface="Arial"/>
              <a:cs typeface="Arial"/>
            </a:endParaRPr>
          </a:p>
          <a:p>
            <a:pPr marL="1055781"/>
            <a:r>
              <a:rPr sz="949" spc="38" dirty="0">
                <a:solidFill>
                  <a:srgbClr val="1E1E1E"/>
                </a:solidFill>
                <a:latin typeface="Gill Sans MT"/>
                <a:cs typeface="Gill Sans MT"/>
              </a:rPr>
              <a:t>Asian</a:t>
            </a:r>
            <a:endParaRPr sz="949">
              <a:latin typeface="Gill Sans MT"/>
              <a:cs typeface="Gill Sans MT"/>
            </a:endParaRPr>
          </a:p>
          <a:p>
            <a:pPr>
              <a:spcBef>
                <a:spcPts val="5"/>
              </a:spcBef>
            </a:pPr>
            <a:endParaRPr sz="1281">
              <a:latin typeface="Gill Sans MT"/>
              <a:cs typeface="Gill Sans MT"/>
            </a:endParaRPr>
          </a:p>
          <a:p>
            <a:pPr marR="394713" algn="ctr">
              <a:spcBef>
                <a:spcPts val="5"/>
              </a:spcBef>
            </a:pPr>
            <a:r>
              <a:rPr sz="949" spc="-9" dirty="0">
                <a:solidFill>
                  <a:srgbClr val="1E1E1E"/>
                </a:solidFill>
                <a:latin typeface="Gill Sans MT"/>
                <a:cs typeface="Gill Sans MT"/>
              </a:rPr>
              <a:t>White</a:t>
            </a:r>
            <a:endParaRPr sz="949">
              <a:latin typeface="Gill Sans MT"/>
              <a:cs typeface="Gill Sans MT"/>
            </a:endParaRPr>
          </a:p>
          <a:p>
            <a:pPr>
              <a:lnSpc>
                <a:spcPct val="100000"/>
              </a:lnSpc>
            </a:pPr>
            <a:endParaRPr sz="1044">
              <a:latin typeface="Gill Sans MT"/>
              <a:cs typeface="Gill Sans MT"/>
            </a:endParaRPr>
          </a:p>
          <a:p>
            <a:pPr>
              <a:spcBef>
                <a:spcPts val="33"/>
              </a:spcBef>
            </a:pPr>
            <a:endParaRPr sz="1329">
              <a:latin typeface="Gill Sans MT"/>
              <a:cs typeface="Gill Sans MT"/>
            </a:endParaRPr>
          </a:p>
          <a:p>
            <a:pPr marL="1774098" marR="254304" indent="1294417">
              <a:lnSpc>
                <a:spcPct val="125699"/>
              </a:lnSpc>
            </a:pPr>
            <a:r>
              <a:rPr sz="949" spc="-19" dirty="0">
                <a:solidFill>
                  <a:srgbClr val="1E1E1E"/>
                </a:solidFill>
                <a:latin typeface="Gill Sans MT"/>
                <a:cs typeface="Gill Sans MT"/>
              </a:rPr>
              <a:t>First </a:t>
            </a:r>
            <a:r>
              <a:rPr sz="1424" spc="92" baseline="-27777" dirty="0">
                <a:solidFill>
                  <a:srgbClr val="1E1E1E"/>
                </a:solidFill>
                <a:latin typeface="Gill Sans MT"/>
                <a:cs typeface="Gill Sans MT"/>
              </a:rPr>
              <a:t>Female</a:t>
            </a:r>
            <a:r>
              <a:rPr sz="1424" spc="456" baseline="-27777" dirty="0">
                <a:solidFill>
                  <a:srgbClr val="1E1E1E"/>
                </a:solidFill>
                <a:latin typeface="Gill Sans MT"/>
                <a:cs typeface="Gill Sans MT"/>
              </a:rPr>
              <a:t> </a:t>
            </a:r>
            <a:r>
              <a:rPr sz="1424" spc="78" baseline="-16666" dirty="0">
                <a:solidFill>
                  <a:srgbClr val="1E1E1E"/>
                </a:solidFill>
                <a:latin typeface="Gill Sans MT"/>
                <a:cs typeface="Gill Sans MT"/>
              </a:rPr>
              <a:t>Black</a:t>
            </a:r>
            <a:r>
              <a:rPr sz="1424" spc="28" baseline="-16666" dirty="0">
                <a:solidFill>
                  <a:srgbClr val="1E1E1E"/>
                </a:solidFill>
                <a:latin typeface="Gill Sans MT"/>
                <a:cs typeface="Gill Sans MT"/>
              </a:rPr>
              <a:t> </a:t>
            </a:r>
            <a:r>
              <a:rPr sz="949" spc="47" dirty="0">
                <a:solidFill>
                  <a:srgbClr val="1E1E1E"/>
                </a:solidFill>
                <a:latin typeface="Gill Sans MT"/>
                <a:cs typeface="Gill Sans MT"/>
              </a:rPr>
              <a:t>Hispanic</a:t>
            </a:r>
            <a:r>
              <a:rPr sz="949" spc="128" dirty="0">
                <a:solidFill>
                  <a:srgbClr val="1E1E1E"/>
                </a:solidFill>
                <a:latin typeface="Gill Sans MT"/>
                <a:cs typeface="Gill Sans MT"/>
              </a:rPr>
              <a:t> </a:t>
            </a:r>
            <a:r>
              <a:rPr sz="1424" spc="-35" baseline="16666" dirty="0">
                <a:solidFill>
                  <a:srgbClr val="1E1E1E"/>
                </a:solidFill>
                <a:latin typeface="Gill Sans MT"/>
                <a:cs typeface="Gill Sans MT"/>
              </a:rPr>
              <a:t>Gen</a:t>
            </a:r>
            <a:endParaRPr sz="1424" baseline="16666">
              <a:latin typeface="Gill Sans MT"/>
              <a:cs typeface="Gill Sans MT"/>
            </a:endParaRPr>
          </a:p>
          <a:p>
            <a:pPr>
              <a:lnSpc>
                <a:spcPct val="100000"/>
              </a:lnSpc>
            </a:pPr>
            <a:endParaRPr sz="1898">
              <a:latin typeface="Gill Sans MT"/>
              <a:cs typeface="Gill Sans MT"/>
            </a:endParaRPr>
          </a:p>
          <a:p>
            <a:pPr marL="565855" algn="ctr">
              <a:spcBef>
                <a:spcPts val="1585"/>
              </a:spcBef>
            </a:pPr>
            <a:r>
              <a:rPr sz="1518" spc="81" dirty="0">
                <a:solidFill>
                  <a:srgbClr val="1E1E1E"/>
                </a:solidFill>
                <a:latin typeface="Gill Sans MT"/>
                <a:cs typeface="Gill Sans MT"/>
              </a:rPr>
              <a:t>Female,</a:t>
            </a:r>
            <a:r>
              <a:rPr sz="1518" spc="-24" dirty="0">
                <a:solidFill>
                  <a:srgbClr val="1E1E1E"/>
                </a:solidFill>
                <a:latin typeface="Gill Sans MT"/>
                <a:cs typeface="Gill Sans MT"/>
              </a:rPr>
              <a:t> </a:t>
            </a:r>
            <a:r>
              <a:rPr sz="1518" spc="66" dirty="0">
                <a:solidFill>
                  <a:srgbClr val="1E1E1E"/>
                </a:solidFill>
                <a:latin typeface="Gill Sans MT"/>
                <a:cs typeface="Gill Sans MT"/>
              </a:rPr>
              <a:t>Black,</a:t>
            </a:r>
            <a:r>
              <a:rPr sz="1518" spc="-9" dirty="0">
                <a:solidFill>
                  <a:srgbClr val="1E1E1E"/>
                </a:solidFill>
                <a:latin typeface="Gill Sans MT"/>
                <a:cs typeface="Gill Sans MT"/>
              </a:rPr>
              <a:t> </a:t>
            </a:r>
            <a:r>
              <a:rPr sz="1518" spc="66" dirty="0">
                <a:solidFill>
                  <a:srgbClr val="1E1E1E"/>
                </a:solidFill>
                <a:latin typeface="Gill Sans MT"/>
                <a:cs typeface="Gill Sans MT"/>
              </a:rPr>
              <a:t>Hispanic,</a:t>
            </a:r>
            <a:r>
              <a:rPr sz="1518" spc="-9" dirty="0">
                <a:solidFill>
                  <a:srgbClr val="1E1E1E"/>
                </a:solidFill>
                <a:latin typeface="Gill Sans MT"/>
                <a:cs typeface="Gill Sans MT"/>
              </a:rPr>
              <a:t> </a:t>
            </a:r>
            <a:r>
              <a:rPr sz="1518" spc="104" dirty="0">
                <a:solidFill>
                  <a:srgbClr val="1E1E1E"/>
                </a:solidFill>
                <a:latin typeface="Gill Sans MT"/>
                <a:cs typeface="Gill Sans MT"/>
              </a:rPr>
              <a:t>and</a:t>
            </a:r>
            <a:r>
              <a:rPr sz="1518" spc="5" dirty="0">
                <a:solidFill>
                  <a:srgbClr val="1E1E1E"/>
                </a:solidFill>
                <a:latin typeface="Gill Sans MT"/>
                <a:cs typeface="Gill Sans MT"/>
              </a:rPr>
              <a:t> </a:t>
            </a:r>
            <a:r>
              <a:rPr sz="1518" spc="28" dirty="0">
                <a:solidFill>
                  <a:srgbClr val="1E1E1E"/>
                </a:solidFill>
                <a:latin typeface="Gill Sans MT"/>
                <a:cs typeface="Gill Sans MT"/>
              </a:rPr>
              <a:t>First </a:t>
            </a:r>
            <a:r>
              <a:rPr sz="1518" dirty="0">
                <a:solidFill>
                  <a:srgbClr val="1E1E1E"/>
                </a:solidFill>
                <a:latin typeface="Gill Sans MT"/>
                <a:cs typeface="Gill Sans MT"/>
              </a:rPr>
              <a:t>Generation</a:t>
            </a:r>
            <a:r>
              <a:rPr sz="1518" spc="52" dirty="0">
                <a:solidFill>
                  <a:srgbClr val="1E1E1E"/>
                </a:solidFill>
                <a:latin typeface="Gill Sans MT"/>
                <a:cs typeface="Gill Sans MT"/>
              </a:rPr>
              <a:t> </a:t>
            </a:r>
            <a:r>
              <a:rPr sz="1518" spc="81" dirty="0">
                <a:solidFill>
                  <a:srgbClr val="1E1E1E"/>
                </a:solidFill>
                <a:latin typeface="Gill Sans MT"/>
                <a:cs typeface="Gill Sans MT"/>
              </a:rPr>
              <a:t>students</a:t>
            </a:r>
            <a:r>
              <a:rPr sz="1518" spc="47" dirty="0">
                <a:solidFill>
                  <a:srgbClr val="1E1E1E"/>
                </a:solidFill>
                <a:latin typeface="Gill Sans MT"/>
                <a:cs typeface="Gill Sans MT"/>
              </a:rPr>
              <a:t> are</a:t>
            </a:r>
            <a:r>
              <a:rPr sz="1518" spc="52" dirty="0">
                <a:solidFill>
                  <a:srgbClr val="1E1E1E"/>
                </a:solidFill>
                <a:latin typeface="Gill Sans MT"/>
                <a:cs typeface="Gill Sans MT"/>
              </a:rPr>
              <a:t> </a:t>
            </a:r>
            <a:r>
              <a:rPr sz="1518" spc="90" dirty="0">
                <a:solidFill>
                  <a:srgbClr val="1E1E1E"/>
                </a:solidFill>
                <a:latin typeface="Gill Sans MT"/>
                <a:cs typeface="Gill Sans MT"/>
              </a:rPr>
              <a:t>least</a:t>
            </a:r>
            <a:r>
              <a:rPr sz="1518" spc="52" dirty="0">
                <a:solidFill>
                  <a:srgbClr val="1E1E1E"/>
                </a:solidFill>
                <a:latin typeface="Gill Sans MT"/>
                <a:cs typeface="Gill Sans MT"/>
              </a:rPr>
              <a:t> </a:t>
            </a:r>
            <a:r>
              <a:rPr sz="1518" spc="-9" dirty="0">
                <a:solidFill>
                  <a:srgbClr val="1E1E1E"/>
                </a:solidFill>
                <a:latin typeface="Gill Sans MT"/>
                <a:cs typeface="Gill Sans MT"/>
              </a:rPr>
              <a:t>likely </a:t>
            </a:r>
            <a:r>
              <a:rPr sz="1518" dirty="0">
                <a:solidFill>
                  <a:srgbClr val="1E1E1E"/>
                </a:solidFill>
                <a:latin typeface="Gill Sans MT"/>
                <a:cs typeface="Gill Sans MT"/>
              </a:rPr>
              <a:t>to</a:t>
            </a:r>
            <a:r>
              <a:rPr sz="1518" spc="-38" dirty="0">
                <a:solidFill>
                  <a:srgbClr val="1E1E1E"/>
                </a:solidFill>
                <a:latin typeface="Gill Sans MT"/>
                <a:cs typeface="Gill Sans MT"/>
              </a:rPr>
              <a:t> </a:t>
            </a:r>
            <a:r>
              <a:rPr sz="1518" spc="62" dirty="0">
                <a:solidFill>
                  <a:srgbClr val="1E1E1E"/>
                </a:solidFill>
                <a:latin typeface="Gill Sans MT"/>
                <a:cs typeface="Gill Sans MT"/>
              </a:rPr>
              <a:t>declare</a:t>
            </a:r>
            <a:r>
              <a:rPr sz="1518" spc="-19" dirty="0">
                <a:solidFill>
                  <a:srgbClr val="1E1E1E"/>
                </a:solidFill>
                <a:latin typeface="Gill Sans MT"/>
                <a:cs typeface="Gill Sans MT"/>
              </a:rPr>
              <a:t> </a:t>
            </a:r>
            <a:r>
              <a:rPr sz="1518" spc="171" dirty="0">
                <a:solidFill>
                  <a:srgbClr val="1E1E1E"/>
                </a:solidFill>
                <a:latin typeface="Gill Sans MT"/>
                <a:cs typeface="Gill Sans MT"/>
              </a:rPr>
              <a:t>a</a:t>
            </a:r>
            <a:r>
              <a:rPr sz="1518" spc="-33" dirty="0">
                <a:solidFill>
                  <a:srgbClr val="1E1E1E"/>
                </a:solidFill>
                <a:latin typeface="Gill Sans MT"/>
                <a:cs typeface="Gill Sans MT"/>
              </a:rPr>
              <a:t> </a:t>
            </a:r>
            <a:r>
              <a:rPr sz="1518" spc="52" dirty="0">
                <a:solidFill>
                  <a:srgbClr val="1E1E1E"/>
                </a:solidFill>
                <a:latin typeface="Gill Sans MT"/>
                <a:cs typeface="Gill Sans MT"/>
              </a:rPr>
              <a:t>major</a:t>
            </a:r>
            <a:r>
              <a:rPr sz="1518" spc="-24" dirty="0">
                <a:solidFill>
                  <a:srgbClr val="1E1E1E"/>
                </a:solidFill>
                <a:latin typeface="Gill Sans MT"/>
                <a:cs typeface="Gill Sans MT"/>
              </a:rPr>
              <a:t> </a:t>
            </a:r>
            <a:r>
              <a:rPr sz="1518" spc="52" dirty="0">
                <a:solidFill>
                  <a:srgbClr val="1E1E1E"/>
                </a:solidFill>
                <a:latin typeface="Gill Sans MT"/>
                <a:cs typeface="Gill Sans MT"/>
              </a:rPr>
              <a:t>in</a:t>
            </a:r>
            <a:r>
              <a:rPr sz="1518" spc="-24" dirty="0">
                <a:solidFill>
                  <a:srgbClr val="1E1E1E"/>
                </a:solidFill>
                <a:latin typeface="Gill Sans MT"/>
                <a:cs typeface="Gill Sans MT"/>
              </a:rPr>
              <a:t> </a:t>
            </a:r>
            <a:r>
              <a:rPr sz="1518" spc="76" dirty="0">
                <a:solidFill>
                  <a:srgbClr val="1E1E1E"/>
                </a:solidFill>
                <a:latin typeface="Gill Sans MT"/>
                <a:cs typeface="Gill Sans MT"/>
              </a:rPr>
              <a:t>STEM.</a:t>
            </a:r>
            <a:endParaRPr sz="1518">
              <a:latin typeface="Gill Sans MT"/>
              <a:cs typeface="Gill Sans MT"/>
            </a:endParaRPr>
          </a:p>
        </p:txBody>
      </p:sp>
      <p:grpSp>
        <p:nvGrpSpPr>
          <p:cNvPr id="6" name="object 6"/>
          <p:cNvGrpSpPr/>
          <p:nvPr/>
        </p:nvGrpSpPr>
        <p:grpSpPr>
          <a:xfrm>
            <a:off x="360590" y="419100"/>
            <a:ext cx="5220035" cy="5736828"/>
            <a:chOff x="376427" y="358139"/>
            <a:chExt cx="5500370" cy="6128385"/>
          </a:xfrm>
        </p:grpSpPr>
        <p:sp>
          <p:nvSpPr>
            <p:cNvPr id="7" name="object 7"/>
            <p:cNvSpPr/>
            <p:nvPr/>
          </p:nvSpPr>
          <p:spPr>
            <a:xfrm>
              <a:off x="376428" y="358139"/>
              <a:ext cx="5500370" cy="6128385"/>
            </a:xfrm>
            <a:custGeom>
              <a:avLst/>
              <a:gdLst/>
              <a:ahLst/>
              <a:cxnLst/>
              <a:rect l="l" t="t" r="r" b="b"/>
              <a:pathLst>
                <a:path w="5500370" h="6128385">
                  <a:moveTo>
                    <a:pt x="5500116" y="0"/>
                  </a:moveTo>
                  <a:lnTo>
                    <a:pt x="0" y="0"/>
                  </a:lnTo>
                  <a:lnTo>
                    <a:pt x="0" y="6128004"/>
                  </a:lnTo>
                  <a:lnTo>
                    <a:pt x="5500116" y="6128004"/>
                  </a:lnTo>
                  <a:lnTo>
                    <a:pt x="5500116" y="0"/>
                  </a:lnTo>
                  <a:close/>
                </a:path>
              </a:pathLst>
            </a:custGeom>
            <a:solidFill>
              <a:srgbClr val="009CDE"/>
            </a:solidFill>
          </p:spPr>
          <p:txBody>
            <a:bodyPr wrap="square" lIns="0" tIns="0" rIns="0" bIns="0" rtlCol="0"/>
            <a:lstStyle/>
            <a:p>
              <a:endParaRPr sz="1708"/>
            </a:p>
          </p:txBody>
        </p:sp>
        <p:sp>
          <p:nvSpPr>
            <p:cNvPr id="8" name="object 8"/>
            <p:cNvSpPr/>
            <p:nvPr/>
          </p:nvSpPr>
          <p:spPr>
            <a:xfrm>
              <a:off x="376427" y="358139"/>
              <a:ext cx="437515" cy="457200"/>
            </a:xfrm>
            <a:custGeom>
              <a:avLst/>
              <a:gdLst/>
              <a:ahLst/>
              <a:cxnLst/>
              <a:rect l="l" t="t" r="r" b="b"/>
              <a:pathLst>
                <a:path w="437515" h="457200">
                  <a:moveTo>
                    <a:pt x="436945" y="457195"/>
                  </a:moveTo>
                  <a:lnTo>
                    <a:pt x="0" y="457195"/>
                  </a:lnTo>
                  <a:lnTo>
                    <a:pt x="0" y="0"/>
                  </a:lnTo>
                  <a:lnTo>
                    <a:pt x="436945" y="0"/>
                  </a:lnTo>
                  <a:lnTo>
                    <a:pt x="436945" y="457195"/>
                  </a:lnTo>
                  <a:close/>
                </a:path>
              </a:pathLst>
            </a:custGeom>
            <a:solidFill>
              <a:srgbClr val="000000"/>
            </a:solidFill>
          </p:spPr>
          <p:txBody>
            <a:bodyPr wrap="square" lIns="0" tIns="0" rIns="0" bIns="0" rtlCol="0"/>
            <a:lstStyle/>
            <a:p>
              <a:endParaRPr sz="1708"/>
            </a:p>
          </p:txBody>
        </p:sp>
        <p:pic>
          <p:nvPicPr>
            <p:cNvPr id="9" name="object 9"/>
            <p:cNvPicPr/>
            <p:nvPr/>
          </p:nvPicPr>
          <p:blipFill>
            <a:blip r:embed="rId3" cstate="print"/>
            <a:stretch>
              <a:fillRect/>
            </a:stretch>
          </p:blipFill>
          <p:spPr>
            <a:xfrm>
              <a:off x="521444" y="481374"/>
              <a:ext cx="148807" cy="182462"/>
            </a:xfrm>
            <a:prstGeom prst="rect">
              <a:avLst/>
            </a:prstGeom>
          </p:spPr>
        </p:pic>
        <p:sp>
          <p:nvSpPr>
            <p:cNvPr id="10" name="object 10"/>
            <p:cNvSpPr/>
            <p:nvPr/>
          </p:nvSpPr>
          <p:spPr>
            <a:xfrm>
              <a:off x="813372" y="358139"/>
              <a:ext cx="553085" cy="457834"/>
            </a:xfrm>
            <a:custGeom>
              <a:avLst/>
              <a:gdLst/>
              <a:ahLst/>
              <a:cxnLst/>
              <a:rect l="l" t="t" r="r" b="b"/>
              <a:pathLst>
                <a:path w="553085" h="457834">
                  <a:moveTo>
                    <a:pt x="552579" y="457589"/>
                  </a:moveTo>
                  <a:lnTo>
                    <a:pt x="0" y="457589"/>
                  </a:lnTo>
                  <a:lnTo>
                    <a:pt x="0" y="0"/>
                  </a:lnTo>
                  <a:lnTo>
                    <a:pt x="552579" y="0"/>
                  </a:lnTo>
                  <a:lnTo>
                    <a:pt x="552579" y="457589"/>
                  </a:lnTo>
                  <a:close/>
                </a:path>
              </a:pathLst>
            </a:custGeom>
            <a:solidFill>
              <a:srgbClr val="FFFFFF"/>
            </a:solidFill>
          </p:spPr>
          <p:txBody>
            <a:bodyPr wrap="square" lIns="0" tIns="0" rIns="0" bIns="0" rtlCol="0"/>
            <a:lstStyle/>
            <a:p>
              <a:endParaRPr sz="1708"/>
            </a:p>
          </p:txBody>
        </p:sp>
        <p:pic>
          <p:nvPicPr>
            <p:cNvPr id="11" name="object 11"/>
            <p:cNvPicPr/>
            <p:nvPr/>
          </p:nvPicPr>
          <p:blipFill>
            <a:blip r:embed="rId4" cstate="print"/>
            <a:stretch>
              <a:fillRect/>
            </a:stretch>
          </p:blipFill>
          <p:spPr>
            <a:xfrm>
              <a:off x="922372" y="501433"/>
              <a:ext cx="357328" cy="167177"/>
            </a:xfrm>
            <a:prstGeom prst="rect">
              <a:avLst/>
            </a:prstGeom>
          </p:spPr>
        </p:pic>
      </p:grpSp>
      <p:sp>
        <p:nvSpPr>
          <p:cNvPr id="12" name="object 12"/>
          <p:cNvSpPr txBox="1">
            <a:spLocks noGrp="1"/>
          </p:cNvSpPr>
          <p:nvPr>
            <p:ph type="title"/>
          </p:nvPr>
        </p:nvSpPr>
        <p:spPr>
          <a:xfrm>
            <a:off x="867794" y="1402078"/>
            <a:ext cx="4119766" cy="3938278"/>
          </a:xfrm>
          <a:prstGeom prst="rect">
            <a:avLst/>
          </a:prstGeom>
        </p:spPr>
        <p:txBody>
          <a:bodyPr vert="horz" wrap="square" lIns="0" tIns="11450" rIns="0" bIns="0" numCol="1" rtlCol="0" anchor="t" anchorCtr="0" compatLnSpc="1">
            <a:prstTxWarp prst="textNoShape">
              <a:avLst/>
            </a:prstTxWarp>
            <a:spAutoFit/>
          </a:bodyPr>
          <a:lstStyle/>
          <a:p>
            <a:pPr marL="12052">
              <a:spcBef>
                <a:spcPts val="90"/>
              </a:spcBef>
            </a:pPr>
            <a:r>
              <a:rPr sz="8351" b="1" spc="-52" dirty="0">
                <a:latin typeface="Arial" panose="020B0604020202020204" pitchFamily="34" charset="0"/>
                <a:cs typeface="Arial" panose="020B0604020202020204" pitchFamily="34" charset="0"/>
              </a:rPr>
              <a:t>3</a:t>
            </a:r>
            <a:r>
              <a:rPr sz="8351" b="1" spc="-1015" dirty="0">
                <a:latin typeface="Arial" panose="020B0604020202020204" pitchFamily="34" charset="0"/>
                <a:cs typeface="Arial" panose="020B0604020202020204" pitchFamily="34" charset="0"/>
              </a:rPr>
              <a:t> </a:t>
            </a:r>
            <a:r>
              <a:rPr sz="5694" b="1" spc="-270" dirty="0">
                <a:latin typeface="Arial" panose="020B0604020202020204" pitchFamily="34" charset="0"/>
                <a:cs typeface="Arial" panose="020B0604020202020204" pitchFamily="34" charset="0"/>
              </a:rPr>
              <a:t>Problems</a:t>
            </a:r>
            <a:endParaRPr sz="5694" dirty="0">
              <a:latin typeface="Arial" panose="020B0604020202020204" pitchFamily="34" charset="0"/>
              <a:cs typeface="Arial" panose="020B0604020202020204" pitchFamily="34" charset="0"/>
            </a:endParaRPr>
          </a:p>
          <a:p>
            <a:pPr marL="12052" marR="4821">
              <a:spcBef>
                <a:spcPts val="104"/>
              </a:spcBef>
            </a:pPr>
            <a:r>
              <a:rPr sz="5694" dirty="0">
                <a:solidFill>
                  <a:srgbClr val="FFFFFF"/>
                </a:solidFill>
                <a:latin typeface="Arial" panose="020B0604020202020204" pitchFamily="34" charset="0"/>
                <a:cs typeface="Arial" panose="020B0604020202020204" pitchFamily="34" charset="0"/>
              </a:rPr>
              <a:t>Your</a:t>
            </a:r>
            <a:r>
              <a:rPr sz="5694" spc="-190" dirty="0">
                <a:solidFill>
                  <a:srgbClr val="FFFFFF"/>
                </a:solidFill>
                <a:latin typeface="Arial" panose="020B0604020202020204" pitchFamily="34" charset="0"/>
                <a:cs typeface="Arial" panose="020B0604020202020204" pitchFamily="34" charset="0"/>
              </a:rPr>
              <a:t> </a:t>
            </a:r>
            <a:r>
              <a:rPr sz="5694" spc="289" dirty="0">
                <a:solidFill>
                  <a:srgbClr val="FFFFFF"/>
                </a:solidFill>
                <a:latin typeface="Arial" panose="020B0604020202020204" pitchFamily="34" charset="0"/>
                <a:cs typeface="Arial" panose="020B0604020202020204" pitchFamily="34" charset="0"/>
              </a:rPr>
              <a:t>Master </a:t>
            </a:r>
            <a:r>
              <a:rPr sz="5694" spc="332" dirty="0">
                <a:solidFill>
                  <a:srgbClr val="FFFFFF"/>
                </a:solidFill>
                <a:latin typeface="Arial" panose="020B0604020202020204" pitchFamily="34" charset="0"/>
                <a:cs typeface="Arial" panose="020B0604020202020204" pitchFamily="34" charset="0"/>
              </a:rPr>
              <a:t>Schedule </a:t>
            </a:r>
            <a:r>
              <a:rPr sz="5694" spc="199" dirty="0">
                <a:solidFill>
                  <a:srgbClr val="FFFFFF"/>
                </a:solidFill>
                <a:latin typeface="Arial" panose="020B0604020202020204" pitchFamily="34" charset="0"/>
                <a:cs typeface="Arial" panose="020B0604020202020204" pitchFamily="34" charset="0"/>
              </a:rPr>
              <a:t>Can</a:t>
            </a:r>
            <a:r>
              <a:rPr sz="5694" spc="-176" dirty="0">
                <a:solidFill>
                  <a:srgbClr val="FFFFFF"/>
                </a:solidFill>
                <a:latin typeface="Arial" panose="020B0604020202020204" pitchFamily="34" charset="0"/>
                <a:cs typeface="Arial" panose="020B0604020202020204" pitchFamily="34" charset="0"/>
              </a:rPr>
              <a:t> </a:t>
            </a:r>
            <a:r>
              <a:rPr sz="5694" spc="157" dirty="0">
                <a:solidFill>
                  <a:srgbClr val="FFFFFF"/>
                </a:solidFill>
                <a:latin typeface="Arial" panose="020B0604020202020204" pitchFamily="34" charset="0"/>
                <a:cs typeface="Arial" panose="020B0604020202020204" pitchFamily="34" charset="0"/>
              </a:rPr>
              <a:t>Fix</a:t>
            </a:r>
            <a:endParaRPr sz="5694" dirty="0">
              <a:latin typeface="Arial" panose="020B0604020202020204" pitchFamily="34" charset="0"/>
              <a:cs typeface="Arial" panose="020B0604020202020204" pitchFamily="34" charset="0"/>
            </a:endParaRPr>
          </a:p>
        </p:txBody>
      </p:sp>
      <p:sp>
        <p:nvSpPr>
          <p:cNvPr id="13" name="object 13"/>
          <p:cNvSpPr/>
          <p:nvPr/>
        </p:nvSpPr>
        <p:spPr>
          <a:xfrm>
            <a:off x="6540746" y="1314710"/>
            <a:ext cx="4690920" cy="4499885"/>
          </a:xfrm>
          <a:custGeom>
            <a:avLst/>
            <a:gdLst/>
            <a:ahLst/>
            <a:cxnLst/>
            <a:rect l="l" t="t" r="r" b="b"/>
            <a:pathLst>
              <a:path w="4942840" h="4741545">
                <a:moveTo>
                  <a:pt x="0" y="4741164"/>
                </a:moveTo>
                <a:lnTo>
                  <a:pt x="4942332" y="4741164"/>
                </a:lnTo>
                <a:lnTo>
                  <a:pt x="4942332" y="0"/>
                </a:lnTo>
                <a:lnTo>
                  <a:pt x="0" y="0"/>
                </a:lnTo>
                <a:lnTo>
                  <a:pt x="0" y="4741164"/>
                </a:lnTo>
                <a:close/>
              </a:path>
            </a:pathLst>
          </a:custGeom>
          <a:solidFill>
            <a:srgbClr val="E2F3F9"/>
          </a:solidFill>
        </p:spPr>
        <p:txBody>
          <a:bodyPr wrap="square" lIns="0" tIns="0" rIns="0" bIns="0" rtlCol="0"/>
          <a:lstStyle/>
          <a:p>
            <a:endParaRPr sz="1708"/>
          </a:p>
        </p:txBody>
      </p:sp>
      <p:sp>
        <p:nvSpPr>
          <p:cNvPr id="14" name="object 14"/>
          <p:cNvSpPr txBox="1"/>
          <p:nvPr/>
        </p:nvSpPr>
        <p:spPr>
          <a:xfrm>
            <a:off x="7052745" y="796925"/>
            <a:ext cx="4178679" cy="388793"/>
          </a:xfrm>
          <a:prstGeom prst="rect">
            <a:avLst/>
          </a:prstGeom>
          <a:solidFill>
            <a:srgbClr val="006197"/>
          </a:solidFill>
        </p:spPr>
        <p:txBody>
          <a:bodyPr vert="horz" wrap="square" lIns="0" tIns="124746" rIns="0" bIns="0" rtlCol="0">
            <a:spAutoFit/>
          </a:bodyPr>
          <a:lstStyle/>
          <a:p>
            <a:pPr algn="ctr">
              <a:spcBef>
                <a:spcPts val="982"/>
              </a:spcBef>
            </a:pPr>
            <a:r>
              <a:rPr sz="1708" b="1" spc="-9" dirty="0">
                <a:solidFill>
                  <a:srgbClr val="FFFFFF"/>
                </a:solidFill>
                <a:latin typeface="Roboto Black"/>
                <a:cs typeface="Roboto Black"/>
              </a:rPr>
              <a:t>Achieving</a:t>
            </a:r>
            <a:r>
              <a:rPr sz="1708" b="1" spc="-66" dirty="0">
                <a:solidFill>
                  <a:srgbClr val="FFFFFF"/>
                </a:solidFill>
                <a:latin typeface="Roboto Black"/>
                <a:cs typeface="Roboto Black"/>
              </a:rPr>
              <a:t> </a:t>
            </a:r>
            <a:r>
              <a:rPr sz="1708" b="1" dirty="0">
                <a:solidFill>
                  <a:srgbClr val="FFFFFF"/>
                </a:solidFill>
                <a:latin typeface="Roboto Black"/>
                <a:cs typeface="Roboto Black"/>
              </a:rPr>
              <a:t>STEM</a:t>
            </a:r>
            <a:r>
              <a:rPr sz="1708" b="1" spc="-47" dirty="0">
                <a:solidFill>
                  <a:srgbClr val="FFFFFF"/>
                </a:solidFill>
                <a:latin typeface="Roboto Black"/>
                <a:cs typeface="Roboto Black"/>
              </a:rPr>
              <a:t> </a:t>
            </a:r>
            <a:r>
              <a:rPr sz="1708" b="1" spc="-9" dirty="0">
                <a:solidFill>
                  <a:srgbClr val="FFFFFF"/>
                </a:solidFill>
                <a:latin typeface="Roboto Black"/>
                <a:cs typeface="Roboto Black"/>
              </a:rPr>
              <a:t>Degrees</a:t>
            </a:r>
            <a:endParaRPr sz="1708">
              <a:latin typeface="Roboto Black"/>
              <a:cs typeface="Roboto Black"/>
            </a:endParaRPr>
          </a:p>
        </p:txBody>
      </p:sp>
      <p:sp>
        <p:nvSpPr>
          <p:cNvPr id="15" name="object 15"/>
          <p:cNvSpPr txBox="1"/>
          <p:nvPr/>
        </p:nvSpPr>
        <p:spPr>
          <a:xfrm>
            <a:off x="7271588" y="3979054"/>
            <a:ext cx="3490946" cy="1179510"/>
          </a:xfrm>
          <a:prstGeom prst="rect">
            <a:avLst/>
          </a:prstGeom>
        </p:spPr>
        <p:txBody>
          <a:bodyPr vert="horz" wrap="square" lIns="0" tIns="11450" rIns="0" bIns="0" rtlCol="0">
            <a:spAutoFit/>
          </a:bodyPr>
          <a:lstStyle/>
          <a:p>
            <a:pPr marR="4821" algn="ctr">
              <a:spcBef>
                <a:spcPts val="90"/>
              </a:spcBef>
            </a:pPr>
            <a:r>
              <a:rPr sz="1518" spc="81" dirty="0">
                <a:solidFill>
                  <a:srgbClr val="1E1E1E"/>
                </a:solidFill>
                <a:latin typeface="Arial" panose="020B0604020202020204" pitchFamily="34" charset="0"/>
                <a:cs typeface="Arial" panose="020B0604020202020204" pitchFamily="34" charset="0"/>
              </a:rPr>
              <a:t>Students</a:t>
            </a:r>
            <a:r>
              <a:rPr sz="1518" spc="24"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who</a:t>
            </a:r>
            <a:r>
              <a:rPr sz="1518" spc="43"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enter</a:t>
            </a:r>
            <a:r>
              <a:rPr sz="1518" spc="9" dirty="0">
                <a:solidFill>
                  <a:srgbClr val="1E1E1E"/>
                </a:solidFill>
                <a:latin typeface="Arial" panose="020B0604020202020204" pitchFamily="34" charset="0"/>
                <a:cs typeface="Arial" panose="020B0604020202020204" pitchFamily="34" charset="0"/>
              </a:rPr>
              <a:t> </a:t>
            </a:r>
            <a:r>
              <a:rPr sz="1518" spc="76" dirty="0">
                <a:solidFill>
                  <a:srgbClr val="1E1E1E"/>
                </a:solidFill>
                <a:latin typeface="Arial" panose="020B0604020202020204" pitchFamily="34" charset="0"/>
                <a:cs typeface="Arial" panose="020B0604020202020204" pitchFamily="34" charset="0"/>
              </a:rPr>
              <a:t>college</a:t>
            </a:r>
            <a:r>
              <a:rPr sz="1518" spc="28" dirty="0">
                <a:solidFill>
                  <a:srgbClr val="1E1E1E"/>
                </a:solidFill>
                <a:latin typeface="Arial" panose="020B0604020202020204" pitchFamily="34" charset="0"/>
                <a:cs typeface="Arial" panose="020B0604020202020204" pitchFamily="34" charset="0"/>
              </a:rPr>
              <a:t> </a:t>
            </a:r>
            <a:r>
              <a:rPr sz="1518" spc="180" dirty="0">
                <a:solidFill>
                  <a:srgbClr val="1E1E1E"/>
                </a:solidFill>
                <a:latin typeface="Arial" panose="020B0604020202020204" pitchFamily="34" charset="0"/>
                <a:cs typeface="Arial" panose="020B0604020202020204" pitchFamily="34" charset="0"/>
              </a:rPr>
              <a:t>as</a:t>
            </a:r>
            <a:r>
              <a:rPr sz="1518" spc="28" dirty="0">
                <a:solidFill>
                  <a:srgbClr val="1E1E1E"/>
                </a:solidFill>
                <a:latin typeface="Arial" panose="020B0604020202020204" pitchFamily="34" charset="0"/>
                <a:cs typeface="Arial" panose="020B0604020202020204" pitchFamily="34" charset="0"/>
              </a:rPr>
              <a:t> </a:t>
            </a:r>
            <a:r>
              <a:rPr sz="1518" spc="81" dirty="0">
                <a:solidFill>
                  <a:srgbClr val="1E1E1E"/>
                </a:solidFill>
                <a:latin typeface="Arial" panose="020B0604020202020204" pitchFamily="34" charset="0"/>
                <a:cs typeface="Arial" panose="020B0604020202020204" pitchFamily="34" charset="0"/>
              </a:rPr>
              <a:t>STEM </a:t>
            </a:r>
            <a:r>
              <a:rPr sz="1518" spc="76" dirty="0">
                <a:solidFill>
                  <a:srgbClr val="1E1E1E"/>
                </a:solidFill>
                <a:latin typeface="Arial" panose="020B0604020202020204" pitchFamily="34" charset="0"/>
                <a:cs typeface="Arial" panose="020B0604020202020204" pitchFamily="34" charset="0"/>
              </a:rPr>
              <a:t>majors</a:t>
            </a:r>
            <a:r>
              <a:rPr sz="1518" spc="-5" dirty="0">
                <a:solidFill>
                  <a:srgbClr val="1E1E1E"/>
                </a:solidFill>
                <a:latin typeface="Arial" panose="020B0604020202020204" pitchFamily="34" charset="0"/>
                <a:cs typeface="Arial" panose="020B0604020202020204" pitchFamily="34" charset="0"/>
              </a:rPr>
              <a:t> </a:t>
            </a:r>
            <a:r>
              <a:rPr sz="1518" spc="71" dirty="0">
                <a:solidFill>
                  <a:srgbClr val="1E1E1E"/>
                </a:solidFill>
                <a:latin typeface="Arial" panose="020B0604020202020204" pitchFamily="34" charset="0"/>
                <a:cs typeface="Arial" panose="020B0604020202020204" pitchFamily="34" charset="0"/>
              </a:rPr>
              <a:t>switch</a:t>
            </a:r>
            <a:r>
              <a:rPr sz="1518" spc="-9"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to</a:t>
            </a:r>
            <a:r>
              <a:rPr sz="1518" spc="-19" dirty="0">
                <a:solidFill>
                  <a:srgbClr val="1E1E1E"/>
                </a:solidFill>
                <a:latin typeface="Arial" panose="020B0604020202020204" pitchFamily="34" charset="0"/>
                <a:cs typeface="Arial" panose="020B0604020202020204" pitchFamily="34" charset="0"/>
              </a:rPr>
              <a:t> </a:t>
            </a:r>
            <a:r>
              <a:rPr sz="1518" spc="171" dirty="0">
                <a:solidFill>
                  <a:srgbClr val="1E1E1E"/>
                </a:solidFill>
                <a:latin typeface="Arial" panose="020B0604020202020204" pitchFamily="34" charset="0"/>
                <a:cs typeface="Arial" panose="020B0604020202020204" pitchFamily="34" charset="0"/>
              </a:rPr>
              <a:t>a</a:t>
            </a:r>
            <a:r>
              <a:rPr sz="1518" spc="-14"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non-</a:t>
            </a:r>
            <a:r>
              <a:rPr sz="1518" spc="100" dirty="0">
                <a:solidFill>
                  <a:srgbClr val="1E1E1E"/>
                </a:solidFill>
                <a:latin typeface="Arial" panose="020B0604020202020204" pitchFamily="34" charset="0"/>
                <a:cs typeface="Arial" panose="020B0604020202020204" pitchFamily="34" charset="0"/>
              </a:rPr>
              <a:t>STEM</a:t>
            </a:r>
            <a:r>
              <a:rPr sz="1518" spc="19" dirty="0">
                <a:solidFill>
                  <a:srgbClr val="1E1E1E"/>
                </a:solidFill>
                <a:latin typeface="Arial" panose="020B0604020202020204" pitchFamily="34" charset="0"/>
                <a:cs typeface="Arial" panose="020B0604020202020204" pitchFamily="34" charset="0"/>
              </a:rPr>
              <a:t> </a:t>
            </a:r>
            <a:r>
              <a:rPr sz="1518" spc="43" dirty="0">
                <a:solidFill>
                  <a:srgbClr val="1E1E1E"/>
                </a:solidFill>
                <a:latin typeface="Arial" panose="020B0604020202020204" pitchFamily="34" charset="0"/>
                <a:cs typeface="Arial" panose="020B0604020202020204" pitchFamily="34" charset="0"/>
              </a:rPr>
              <a:t>major </a:t>
            </a:r>
            <a:r>
              <a:rPr sz="1518" spc="-9" dirty="0">
                <a:solidFill>
                  <a:srgbClr val="1E1E1E"/>
                </a:solidFill>
                <a:latin typeface="Arial" panose="020B0604020202020204" pitchFamily="34" charset="0"/>
                <a:cs typeface="Arial" panose="020B0604020202020204" pitchFamily="34" charset="0"/>
              </a:rPr>
              <a:t>or</a:t>
            </a:r>
            <a:r>
              <a:rPr sz="1518" spc="-28" dirty="0">
                <a:solidFill>
                  <a:srgbClr val="1E1E1E"/>
                </a:solidFill>
                <a:latin typeface="Arial" panose="020B0604020202020204" pitchFamily="34" charset="0"/>
                <a:cs typeface="Arial" panose="020B0604020202020204" pitchFamily="34" charset="0"/>
              </a:rPr>
              <a:t> </a:t>
            </a:r>
            <a:r>
              <a:rPr sz="1518" spc="90" dirty="0">
                <a:solidFill>
                  <a:srgbClr val="1E1E1E"/>
                </a:solidFill>
                <a:latin typeface="Arial" panose="020B0604020202020204" pitchFamily="34" charset="0"/>
                <a:cs typeface="Arial" panose="020B0604020202020204" pitchFamily="34" charset="0"/>
              </a:rPr>
              <a:t>fall</a:t>
            </a:r>
            <a:r>
              <a:rPr sz="1518" spc="5" dirty="0">
                <a:solidFill>
                  <a:srgbClr val="1E1E1E"/>
                </a:solidFill>
                <a:latin typeface="Arial" panose="020B0604020202020204" pitchFamily="34" charset="0"/>
                <a:cs typeface="Arial" panose="020B0604020202020204" pitchFamily="34" charset="0"/>
              </a:rPr>
              <a:t> </a:t>
            </a:r>
            <a:r>
              <a:rPr sz="1518" dirty="0">
                <a:solidFill>
                  <a:srgbClr val="1E1E1E"/>
                </a:solidFill>
                <a:latin typeface="Arial" panose="020B0604020202020204" pitchFamily="34" charset="0"/>
                <a:cs typeface="Arial" panose="020B0604020202020204" pitchFamily="34" charset="0"/>
              </a:rPr>
              <a:t>short</a:t>
            </a:r>
            <a:r>
              <a:rPr sz="1518" spc="-19" dirty="0">
                <a:solidFill>
                  <a:srgbClr val="1E1E1E"/>
                </a:solidFill>
                <a:latin typeface="Arial" panose="020B0604020202020204" pitchFamily="34" charset="0"/>
                <a:cs typeface="Arial" panose="020B0604020202020204" pitchFamily="34" charset="0"/>
              </a:rPr>
              <a:t> </a:t>
            </a:r>
            <a:r>
              <a:rPr sz="1518" spc="81" dirty="0">
                <a:solidFill>
                  <a:srgbClr val="1E1E1E"/>
                </a:solidFill>
                <a:latin typeface="Arial" panose="020B0604020202020204" pitchFamily="34" charset="0"/>
                <a:cs typeface="Arial" panose="020B0604020202020204" pitchFamily="34" charset="0"/>
              </a:rPr>
              <a:t>of</a:t>
            </a:r>
            <a:r>
              <a:rPr sz="1518" spc="-9" dirty="0">
                <a:solidFill>
                  <a:srgbClr val="1E1E1E"/>
                </a:solidFill>
                <a:latin typeface="Arial" panose="020B0604020202020204" pitchFamily="34" charset="0"/>
                <a:cs typeface="Arial" panose="020B0604020202020204" pitchFamily="34" charset="0"/>
              </a:rPr>
              <a:t> </a:t>
            </a:r>
            <a:r>
              <a:rPr sz="1518" spc="171" dirty="0">
                <a:solidFill>
                  <a:srgbClr val="1E1E1E"/>
                </a:solidFill>
                <a:latin typeface="Arial" panose="020B0604020202020204" pitchFamily="34" charset="0"/>
                <a:cs typeface="Arial" panose="020B0604020202020204" pitchFamily="34" charset="0"/>
              </a:rPr>
              <a:t>a</a:t>
            </a:r>
            <a:r>
              <a:rPr sz="1518" spc="-19" dirty="0">
                <a:solidFill>
                  <a:srgbClr val="1E1E1E"/>
                </a:solidFill>
                <a:latin typeface="Arial" panose="020B0604020202020204" pitchFamily="34" charset="0"/>
                <a:cs typeface="Arial" panose="020B0604020202020204" pitchFamily="34" charset="0"/>
              </a:rPr>
              <a:t> </a:t>
            </a:r>
            <a:r>
              <a:rPr sz="1518" spc="66" dirty="0">
                <a:solidFill>
                  <a:srgbClr val="1E1E1E"/>
                </a:solidFill>
                <a:latin typeface="Arial" panose="020B0604020202020204" pitchFamily="34" charset="0"/>
                <a:cs typeface="Arial" panose="020B0604020202020204" pitchFamily="34" charset="0"/>
              </a:rPr>
              <a:t>degree</a:t>
            </a:r>
            <a:r>
              <a:rPr sz="1518" spc="-19" dirty="0">
                <a:solidFill>
                  <a:srgbClr val="1E1E1E"/>
                </a:solidFill>
                <a:latin typeface="Arial" panose="020B0604020202020204" pitchFamily="34" charset="0"/>
                <a:cs typeface="Arial" panose="020B0604020202020204" pitchFamily="34" charset="0"/>
              </a:rPr>
              <a:t> </a:t>
            </a:r>
            <a:r>
              <a:rPr sz="1518" spc="57" dirty="0">
                <a:solidFill>
                  <a:srgbClr val="1E1E1E"/>
                </a:solidFill>
                <a:latin typeface="Arial" panose="020B0604020202020204" pitchFamily="34" charset="0"/>
                <a:cs typeface="Arial" panose="020B0604020202020204" pitchFamily="34" charset="0"/>
              </a:rPr>
              <a:t>after</a:t>
            </a:r>
            <a:r>
              <a:rPr sz="1518" spc="-19" dirty="0">
                <a:solidFill>
                  <a:srgbClr val="1E1E1E"/>
                </a:solidFill>
                <a:latin typeface="Arial" panose="020B0604020202020204" pitchFamily="34" charset="0"/>
                <a:cs typeface="Arial" panose="020B0604020202020204" pitchFamily="34" charset="0"/>
              </a:rPr>
              <a:t> </a:t>
            </a:r>
            <a:r>
              <a:rPr sz="1518" spc="81" dirty="0">
                <a:solidFill>
                  <a:srgbClr val="1E1E1E"/>
                </a:solidFill>
                <a:latin typeface="Arial" panose="020B0604020202020204" pitchFamily="34" charset="0"/>
                <a:cs typeface="Arial" panose="020B0604020202020204" pitchFamily="34" charset="0"/>
              </a:rPr>
              <a:t>failing </a:t>
            </a:r>
            <a:r>
              <a:rPr sz="1518" spc="90" dirty="0">
                <a:solidFill>
                  <a:srgbClr val="1E1E1E"/>
                </a:solidFill>
                <a:latin typeface="Arial" panose="020B0604020202020204" pitchFamily="34" charset="0"/>
                <a:cs typeface="Arial" panose="020B0604020202020204" pitchFamily="34" charset="0"/>
              </a:rPr>
              <a:t>common</a:t>
            </a:r>
            <a:r>
              <a:rPr sz="1518" spc="-52" dirty="0">
                <a:solidFill>
                  <a:srgbClr val="1E1E1E"/>
                </a:solidFill>
                <a:latin typeface="Arial" panose="020B0604020202020204" pitchFamily="34" charset="0"/>
                <a:cs typeface="Arial" panose="020B0604020202020204" pitchFamily="34" charset="0"/>
              </a:rPr>
              <a:t> </a:t>
            </a:r>
            <a:r>
              <a:rPr sz="1518" spc="100" dirty="0">
                <a:solidFill>
                  <a:srgbClr val="1E1E1E"/>
                </a:solidFill>
                <a:latin typeface="Arial" panose="020B0604020202020204" pitchFamily="34" charset="0"/>
                <a:cs typeface="Arial" panose="020B0604020202020204" pitchFamily="34" charset="0"/>
              </a:rPr>
              <a:t>gateway</a:t>
            </a:r>
            <a:r>
              <a:rPr sz="1518" spc="-14" dirty="0">
                <a:solidFill>
                  <a:srgbClr val="1E1E1E"/>
                </a:solidFill>
                <a:latin typeface="Arial" panose="020B0604020202020204" pitchFamily="34" charset="0"/>
                <a:cs typeface="Arial" panose="020B0604020202020204" pitchFamily="34" charset="0"/>
              </a:rPr>
              <a:t> </a:t>
            </a:r>
            <a:r>
              <a:rPr sz="1518" spc="57" dirty="0">
                <a:solidFill>
                  <a:srgbClr val="1E1E1E"/>
                </a:solidFill>
                <a:latin typeface="Arial" panose="020B0604020202020204" pitchFamily="34" charset="0"/>
                <a:cs typeface="Arial" panose="020B0604020202020204" pitchFamily="34" charset="0"/>
              </a:rPr>
              <a:t>courses, </a:t>
            </a:r>
            <a:r>
              <a:rPr sz="1518" spc="43" dirty="0">
                <a:solidFill>
                  <a:srgbClr val="1E1E1E"/>
                </a:solidFill>
                <a:latin typeface="Arial" panose="020B0604020202020204" pitchFamily="34" charset="0"/>
                <a:cs typeface="Arial" panose="020B0604020202020204" pitchFamily="34" charset="0"/>
              </a:rPr>
              <a:t>particularly </a:t>
            </a:r>
            <a:r>
              <a:rPr sz="1518" spc="85" dirty="0">
                <a:solidFill>
                  <a:srgbClr val="1E1E1E"/>
                </a:solidFill>
                <a:latin typeface="Arial" panose="020B0604020202020204" pitchFamily="34" charset="0"/>
                <a:cs typeface="Arial" panose="020B0604020202020204" pitchFamily="34" charset="0"/>
              </a:rPr>
              <a:t>calculus.</a:t>
            </a:r>
            <a:endParaRPr sz="1518" dirty="0">
              <a:latin typeface="Arial" panose="020B0604020202020204" pitchFamily="34" charset="0"/>
              <a:cs typeface="Arial" panose="020B0604020202020204" pitchFamily="34" charset="0"/>
            </a:endParaRPr>
          </a:p>
        </p:txBody>
      </p:sp>
      <p:grpSp>
        <p:nvGrpSpPr>
          <p:cNvPr id="16" name="object 16"/>
          <p:cNvGrpSpPr/>
          <p:nvPr/>
        </p:nvGrpSpPr>
        <p:grpSpPr>
          <a:xfrm>
            <a:off x="8338404" y="2541101"/>
            <a:ext cx="1128135" cy="1128135"/>
            <a:chOff x="8782679" y="2677568"/>
            <a:chExt cx="1188720" cy="1188720"/>
          </a:xfrm>
        </p:grpSpPr>
        <p:sp>
          <p:nvSpPr>
            <p:cNvPr id="17" name="object 17"/>
            <p:cNvSpPr/>
            <p:nvPr/>
          </p:nvSpPr>
          <p:spPr>
            <a:xfrm>
              <a:off x="9033280" y="2687097"/>
              <a:ext cx="929005" cy="1169670"/>
            </a:xfrm>
            <a:custGeom>
              <a:avLst/>
              <a:gdLst/>
              <a:ahLst/>
              <a:cxnLst/>
              <a:rect l="l" t="t" r="r" b="b"/>
              <a:pathLst>
                <a:path w="929004" h="1169670">
                  <a:moveTo>
                    <a:pt x="343712" y="0"/>
                  </a:moveTo>
                  <a:lnTo>
                    <a:pt x="343712" y="584758"/>
                  </a:lnTo>
                  <a:lnTo>
                    <a:pt x="0" y="1057833"/>
                  </a:lnTo>
                  <a:lnTo>
                    <a:pt x="44018" y="1086872"/>
                  </a:lnTo>
                  <a:lnTo>
                    <a:pt x="90233" y="1111713"/>
                  </a:lnTo>
                  <a:lnTo>
                    <a:pt x="138344" y="1132257"/>
                  </a:lnTo>
                  <a:lnTo>
                    <a:pt x="188050" y="1148406"/>
                  </a:lnTo>
                  <a:lnTo>
                    <a:pt x="239047" y="1160062"/>
                  </a:lnTo>
                  <a:lnTo>
                    <a:pt x="291035" y="1167127"/>
                  </a:lnTo>
                  <a:lnTo>
                    <a:pt x="343712" y="1169504"/>
                  </a:lnTo>
                  <a:lnTo>
                    <a:pt x="391671" y="1167566"/>
                  </a:lnTo>
                  <a:lnTo>
                    <a:pt x="438562" y="1161851"/>
                  </a:lnTo>
                  <a:lnTo>
                    <a:pt x="484235" y="1152510"/>
                  </a:lnTo>
                  <a:lnTo>
                    <a:pt x="528539" y="1139694"/>
                  </a:lnTo>
                  <a:lnTo>
                    <a:pt x="571325" y="1123552"/>
                  </a:lnTo>
                  <a:lnTo>
                    <a:pt x="612440" y="1104236"/>
                  </a:lnTo>
                  <a:lnTo>
                    <a:pt x="651736" y="1081896"/>
                  </a:lnTo>
                  <a:lnTo>
                    <a:pt x="689061" y="1056683"/>
                  </a:lnTo>
                  <a:lnTo>
                    <a:pt x="724265" y="1028746"/>
                  </a:lnTo>
                  <a:lnTo>
                    <a:pt x="757197" y="998237"/>
                  </a:lnTo>
                  <a:lnTo>
                    <a:pt x="787708" y="965306"/>
                  </a:lnTo>
                  <a:lnTo>
                    <a:pt x="815645" y="930103"/>
                  </a:lnTo>
                  <a:lnTo>
                    <a:pt x="840860" y="892778"/>
                  </a:lnTo>
                  <a:lnTo>
                    <a:pt x="863200" y="853484"/>
                  </a:lnTo>
                  <a:lnTo>
                    <a:pt x="882517" y="812369"/>
                  </a:lnTo>
                  <a:lnTo>
                    <a:pt x="898659" y="769584"/>
                  </a:lnTo>
                  <a:lnTo>
                    <a:pt x="911476" y="725280"/>
                  </a:lnTo>
                  <a:lnTo>
                    <a:pt x="920817" y="679608"/>
                  </a:lnTo>
                  <a:lnTo>
                    <a:pt x="926533" y="632717"/>
                  </a:lnTo>
                  <a:lnTo>
                    <a:pt x="928471" y="584758"/>
                  </a:lnTo>
                  <a:lnTo>
                    <a:pt x="926533" y="536798"/>
                  </a:lnTo>
                  <a:lnTo>
                    <a:pt x="920817" y="489906"/>
                  </a:lnTo>
                  <a:lnTo>
                    <a:pt x="911476" y="444232"/>
                  </a:lnTo>
                  <a:lnTo>
                    <a:pt x="898659" y="399926"/>
                  </a:lnTo>
                  <a:lnTo>
                    <a:pt x="882517" y="357141"/>
                  </a:lnTo>
                  <a:lnTo>
                    <a:pt x="863200" y="316025"/>
                  </a:lnTo>
                  <a:lnTo>
                    <a:pt x="840860" y="276729"/>
                  </a:lnTo>
                  <a:lnTo>
                    <a:pt x="815645" y="239404"/>
                  </a:lnTo>
                  <a:lnTo>
                    <a:pt x="787708" y="204200"/>
                  </a:lnTo>
                  <a:lnTo>
                    <a:pt x="757197" y="171269"/>
                  </a:lnTo>
                  <a:lnTo>
                    <a:pt x="724265" y="140759"/>
                  </a:lnTo>
                  <a:lnTo>
                    <a:pt x="689061" y="112822"/>
                  </a:lnTo>
                  <a:lnTo>
                    <a:pt x="651736" y="87608"/>
                  </a:lnTo>
                  <a:lnTo>
                    <a:pt x="612440" y="65268"/>
                  </a:lnTo>
                  <a:lnTo>
                    <a:pt x="571325" y="45952"/>
                  </a:lnTo>
                  <a:lnTo>
                    <a:pt x="528539" y="29810"/>
                  </a:lnTo>
                  <a:lnTo>
                    <a:pt x="484235" y="16994"/>
                  </a:lnTo>
                  <a:lnTo>
                    <a:pt x="438562" y="7653"/>
                  </a:lnTo>
                  <a:lnTo>
                    <a:pt x="391671" y="1938"/>
                  </a:lnTo>
                  <a:lnTo>
                    <a:pt x="343712" y="0"/>
                  </a:lnTo>
                  <a:close/>
                </a:path>
              </a:pathLst>
            </a:custGeom>
            <a:solidFill>
              <a:srgbClr val="0075A6"/>
            </a:solidFill>
          </p:spPr>
          <p:txBody>
            <a:bodyPr wrap="square" lIns="0" tIns="0" rIns="0" bIns="0" rtlCol="0"/>
            <a:lstStyle/>
            <a:p>
              <a:endParaRPr sz="1708"/>
            </a:p>
          </p:txBody>
        </p:sp>
        <p:sp>
          <p:nvSpPr>
            <p:cNvPr id="18" name="object 18"/>
            <p:cNvSpPr/>
            <p:nvPr/>
          </p:nvSpPr>
          <p:spPr>
            <a:xfrm>
              <a:off x="9033280" y="2687098"/>
              <a:ext cx="929005" cy="1169670"/>
            </a:xfrm>
            <a:custGeom>
              <a:avLst/>
              <a:gdLst/>
              <a:ahLst/>
              <a:cxnLst/>
              <a:rect l="l" t="t" r="r" b="b"/>
              <a:pathLst>
                <a:path w="929004" h="1169670">
                  <a:moveTo>
                    <a:pt x="343712" y="0"/>
                  </a:moveTo>
                  <a:lnTo>
                    <a:pt x="391671" y="1938"/>
                  </a:lnTo>
                  <a:lnTo>
                    <a:pt x="438562" y="7653"/>
                  </a:lnTo>
                  <a:lnTo>
                    <a:pt x="484235" y="16994"/>
                  </a:lnTo>
                  <a:lnTo>
                    <a:pt x="528539" y="29810"/>
                  </a:lnTo>
                  <a:lnTo>
                    <a:pt x="571325" y="45952"/>
                  </a:lnTo>
                  <a:lnTo>
                    <a:pt x="612440" y="65268"/>
                  </a:lnTo>
                  <a:lnTo>
                    <a:pt x="651736" y="87608"/>
                  </a:lnTo>
                  <a:lnTo>
                    <a:pt x="689061" y="112822"/>
                  </a:lnTo>
                  <a:lnTo>
                    <a:pt x="724265" y="140759"/>
                  </a:lnTo>
                  <a:lnTo>
                    <a:pt x="757197" y="171269"/>
                  </a:lnTo>
                  <a:lnTo>
                    <a:pt x="787708" y="204200"/>
                  </a:lnTo>
                  <a:lnTo>
                    <a:pt x="815645" y="239404"/>
                  </a:lnTo>
                  <a:lnTo>
                    <a:pt x="840860" y="276729"/>
                  </a:lnTo>
                  <a:lnTo>
                    <a:pt x="863200" y="316025"/>
                  </a:lnTo>
                  <a:lnTo>
                    <a:pt x="882517" y="357141"/>
                  </a:lnTo>
                  <a:lnTo>
                    <a:pt x="898659" y="399926"/>
                  </a:lnTo>
                  <a:lnTo>
                    <a:pt x="911476" y="444232"/>
                  </a:lnTo>
                  <a:lnTo>
                    <a:pt x="920817" y="489906"/>
                  </a:lnTo>
                  <a:lnTo>
                    <a:pt x="926533" y="536798"/>
                  </a:lnTo>
                  <a:lnTo>
                    <a:pt x="928471" y="584758"/>
                  </a:lnTo>
                  <a:lnTo>
                    <a:pt x="926533" y="632717"/>
                  </a:lnTo>
                  <a:lnTo>
                    <a:pt x="920817" y="679608"/>
                  </a:lnTo>
                  <a:lnTo>
                    <a:pt x="911476" y="725280"/>
                  </a:lnTo>
                  <a:lnTo>
                    <a:pt x="898659" y="769584"/>
                  </a:lnTo>
                  <a:lnTo>
                    <a:pt x="882517" y="812369"/>
                  </a:lnTo>
                  <a:lnTo>
                    <a:pt x="863200" y="853484"/>
                  </a:lnTo>
                  <a:lnTo>
                    <a:pt x="840860" y="892778"/>
                  </a:lnTo>
                  <a:lnTo>
                    <a:pt x="815645" y="930103"/>
                  </a:lnTo>
                  <a:lnTo>
                    <a:pt x="787708" y="965306"/>
                  </a:lnTo>
                  <a:lnTo>
                    <a:pt x="757197" y="998237"/>
                  </a:lnTo>
                  <a:lnTo>
                    <a:pt x="724265" y="1028746"/>
                  </a:lnTo>
                  <a:lnTo>
                    <a:pt x="689061" y="1056683"/>
                  </a:lnTo>
                  <a:lnTo>
                    <a:pt x="651736" y="1081896"/>
                  </a:lnTo>
                  <a:lnTo>
                    <a:pt x="612440" y="1104236"/>
                  </a:lnTo>
                  <a:lnTo>
                    <a:pt x="571325" y="1123552"/>
                  </a:lnTo>
                  <a:lnTo>
                    <a:pt x="528539" y="1139694"/>
                  </a:lnTo>
                  <a:lnTo>
                    <a:pt x="484235" y="1152510"/>
                  </a:lnTo>
                  <a:lnTo>
                    <a:pt x="438562" y="1161851"/>
                  </a:lnTo>
                  <a:lnTo>
                    <a:pt x="391671" y="1167566"/>
                  </a:lnTo>
                  <a:lnTo>
                    <a:pt x="343712" y="1169504"/>
                  </a:lnTo>
                  <a:lnTo>
                    <a:pt x="291035" y="1167127"/>
                  </a:lnTo>
                  <a:lnTo>
                    <a:pt x="239047" y="1160062"/>
                  </a:lnTo>
                  <a:lnTo>
                    <a:pt x="188050" y="1148406"/>
                  </a:lnTo>
                  <a:lnTo>
                    <a:pt x="138344" y="1132257"/>
                  </a:lnTo>
                  <a:lnTo>
                    <a:pt x="90233" y="1111713"/>
                  </a:lnTo>
                  <a:lnTo>
                    <a:pt x="44018" y="1086872"/>
                  </a:lnTo>
                  <a:lnTo>
                    <a:pt x="0" y="1057833"/>
                  </a:lnTo>
                  <a:lnTo>
                    <a:pt x="343712" y="584758"/>
                  </a:lnTo>
                  <a:lnTo>
                    <a:pt x="343712" y="0"/>
                  </a:lnTo>
                  <a:close/>
                </a:path>
              </a:pathLst>
            </a:custGeom>
            <a:ln w="19050">
              <a:solidFill>
                <a:srgbClr val="DCDCDC"/>
              </a:solidFill>
            </a:ln>
          </p:spPr>
          <p:txBody>
            <a:bodyPr wrap="square" lIns="0" tIns="0" rIns="0" bIns="0" rtlCol="0"/>
            <a:lstStyle/>
            <a:p>
              <a:endParaRPr sz="1708"/>
            </a:p>
          </p:txBody>
        </p:sp>
        <p:sp>
          <p:nvSpPr>
            <p:cNvPr id="19" name="object 19"/>
            <p:cNvSpPr/>
            <p:nvPr/>
          </p:nvSpPr>
          <p:spPr>
            <a:xfrm>
              <a:off x="8792204" y="2687092"/>
              <a:ext cx="584835" cy="1057910"/>
            </a:xfrm>
            <a:custGeom>
              <a:avLst/>
              <a:gdLst/>
              <a:ahLst/>
              <a:cxnLst/>
              <a:rect l="l" t="t" r="r" b="b"/>
              <a:pathLst>
                <a:path w="584834" h="1057910">
                  <a:moveTo>
                    <a:pt x="584792" y="0"/>
                  </a:moveTo>
                  <a:lnTo>
                    <a:pt x="534063" y="2200"/>
                  </a:lnTo>
                  <a:lnTo>
                    <a:pt x="484141" y="8720"/>
                  </a:lnTo>
                  <a:lnTo>
                    <a:pt x="435272" y="19432"/>
                  </a:lnTo>
                  <a:lnTo>
                    <a:pt x="387701" y="34212"/>
                  </a:lnTo>
                  <a:lnTo>
                    <a:pt x="341675" y="52934"/>
                  </a:lnTo>
                  <a:lnTo>
                    <a:pt x="297439" y="75474"/>
                  </a:lnTo>
                  <a:lnTo>
                    <a:pt x="255239" y="101705"/>
                  </a:lnTo>
                  <a:lnTo>
                    <a:pt x="215321" y="131503"/>
                  </a:lnTo>
                  <a:lnTo>
                    <a:pt x="177931" y="164743"/>
                  </a:lnTo>
                  <a:lnTo>
                    <a:pt x="143314" y="201299"/>
                  </a:lnTo>
                  <a:lnTo>
                    <a:pt x="111717" y="241045"/>
                  </a:lnTo>
                  <a:lnTo>
                    <a:pt x="85095" y="280985"/>
                  </a:lnTo>
                  <a:lnTo>
                    <a:pt x="62157" y="322281"/>
                  </a:lnTo>
                  <a:lnTo>
                    <a:pt x="42868" y="364722"/>
                  </a:lnTo>
                  <a:lnTo>
                    <a:pt x="27195" y="408098"/>
                  </a:lnTo>
                  <a:lnTo>
                    <a:pt x="15105" y="452200"/>
                  </a:lnTo>
                  <a:lnTo>
                    <a:pt x="6564" y="496818"/>
                  </a:lnTo>
                  <a:lnTo>
                    <a:pt x="1540" y="541740"/>
                  </a:lnTo>
                  <a:lnTo>
                    <a:pt x="0" y="586756"/>
                  </a:lnTo>
                  <a:lnTo>
                    <a:pt x="1909" y="631658"/>
                  </a:lnTo>
                  <a:lnTo>
                    <a:pt x="7234" y="676233"/>
                  </a:lnTo>
                  <a:lnTo>
                    <a:pt x="15943" y="720273"/>
                  </a:lnTo>
                  <a:lnTo>
                    <a:pt x="28002" y="763567"/>
                  </a:lnTo>
                  <a:lnTo>
                    <a:pt x="43377" y="805904"/>
                  </a:lnTo>
                  <a:lnTo>
                    <a:pt x="62037" y="847075"/>
                  </a:lnTo>
                  <a:lnTo>
                    <a:pt x="83946" y="886869"/>
                  </a:lnTo>
                  <a:lnTo>
                    <a:pt x="109072" y="925076"/>
                  </a:lnTo>
                  <a:lnTo>
                    <a:pt x="137381" y="961487"/>
                  </a:lnTo>
                  <a:lnTo>
                    <a:pt x="168841" y="995890"/>
                  </a:lnTo>
                  <a:lnTo>
                    <a:pt x="203418" y="1028075"/>
                  </a:lnTo>
                  <a:lnTo>
                    <a:pt x="241079" y="1057833"/>
                  </a:lnTo>
                  <a:lnTo>
                    <a:pt x="584792" y="584758"/>
                  </a:lnTo>
                  <a:lnTo>
                    <a:pt x="584792" y="0"/>
                  </a:lnTo>
                  <a:close/>
                </a:path>
              </a:pathLst>
            </a:custGeom>
            <a:solidFill>
              <a:srgbClr val="E47100"/>
            </a:solidFill>
          </p:spPr>
          <p:txBody>
            <a:bodyPr wrap="square" lIns="0" tIns="0" rIns="0" bIns="0" rtlCol="0"/>
            <a:lstStyle/>
            <a:p>
              <a:endParaRPr sz="1708"/>
            </a:p>
          </p:txBody>
        </p:sp>
        <p:sp>
          <p:nvSpPr>
            <p:cNvPr id="20" name="object 20"/>
            <p:cNvSpPr/>
            <p:nvPr/>
          </p:nvSpPr>
          <p:spPr>
            <a:xfrm>
              <a:off x="8792204" y="2687093"/>
              <a:ext cx="584835" cy="1057910"/>
            </a:xfrm>
            <a:custGeom>
              <a:avLst/>
              <a:gdLst/>
              <a:ahLst/>
              <a:cxnLst/>
              <a:rect l="l" t="t" r="r" b="b"/>
              <a:pathLst>
                <a:path w="584834" h="1057910">
                  <a:moveTo>
                    <a:pt x="241079" y="1057833"/>
                  </a:moveTo>
                  <a:lnTo>
                    <a:pt x="203418" y="1028075"/>
                  </a:lnTo>
                  <a:lnTo>
                    <a:pt x="168841" y="995890"/>
                  </a:lnTo>
                  <a:lnTo>
                    <a:pt x="137381" y="961487"/>
                  </a:lnTo>
                  <a:lnTo>
                    <a:pt x="109072" y="925076"/>
                  </a:lnTo>
                  <a:lnTo>
                    <a:pt x="83946" y="886869"/>
                  </a:lnTo>
                  <a:lnTo>
                    <a:pt x="62037" y="847075"/>
                  </a:lnTo>
                  <a:lnTo>
                    <a:pt x="43377" y="805904"/>
                  </a:lnTo>
                  <a:lnTo>
                    <a:pt x="28002" y="763567"/>
                  </a:lnTo>
                  <a:lnTo>
                    <a:pt x="15943" y="720273"/>
                  </a:lnTo>
                  <a:lnTo>
                    <a:pt x="7234" y="676233"/>
                  </a:lnTo>
                  <a:lnTo>
                    <a:pt x="1909" y="631658"/>
                  </a:lnTo>
                  <a:lnTo>
                    <a:pt x="0" y="586756"/>
                  </a:lnTo>
                  <a:lnTo>
                    <a:pt x="1540" y="541740"/>
                  </a:lnTo>
                  <a:lnTo>
                    <a:pt x="6564" y="496818"/>
                  </a:lnTo>
                  <a:lnTo>
                    <a:pt x="15105" y="452200"/>
                  </a:lnTo>
                  <a:lnTo>
                    <a:pt x="27195" y="408098"/>
                  </a:lnTo>
                  <a:lnTo>
                    <a:pt x="42868" y="364722"/>
                  </a:lnTo>
                  <a:lnTo>
                    <a:pt x="62157" y="322281"/>
                  </a:lnTo>
                  <a:lnTo>
                    <a:pt x="85095" y="280985"/>
                  </a:lnTo>
                  <a:lnTo>
                    <a:pt x="111717" y="241045"/>
                  </a:lnTo>
                  <a:lnTo>
                    <a:pt x="143314" y="201299"/>
                  </a:lnTo>
                  <a:lnTo>
                    <a:pt x="177931" y="164743"/>
                  </a:lnTo>
                  <a:lnTo>
                    <a:pt x="215321" y="131503"/>
                  </a:lnTo>
                  <a:lnTo>
                    <a:pt x="255239" y="101705"/>
                  </a:lnTo>
                  <a:lnTo>
                    <a:pt x="297439" y="75474"/>
                  </a:lnTo>
                  <a:lnTo>
                    <a:pt x="341675" y="52934"/>
                  </a:lnTo>
                  <a:lnTo>
                    <a:pt x="387701" y="34212"/>
                  </a:lnTo>
                  <a:lnTo>
                    <a:pt x="435272" y="19432"/>
                  </a:lnTo>
                  <a:lnTo>
                    <a:pt x="484141" y="8720"/>
                  </a:lnTo>
                  <a:lnTo>
                    <a:pt x="534063" y="2200"/>
                  </a:lnTo>
                  <a:lnTo>
                    <a:pt x="584792" y="0"/>
                  </a:lnTo>
                  <a:lnTo>
                    <a:pt x="584792" y="584758"/>
                  </a:lnTo>
                  <a:lnTo>
                    <a:pt x="241079" y="1057833"/>
                  </a:lnTo>
                  <a:close/>
                </a:path>
              </a:pathLst>
            </a:custGeom>
            <a:ln w="19050">
              <a:solidFill>
                <a:srgbClr val="DCDCDC"/>
              </a:solidFill>
            </a:ln>
          </p:spPr>
          <p:txBody>
            <a:bodyPr wrap="square" lIns="0" tIns="0" rIns="0" bIns="0" rtlCol="0"/>
            <a:lstStyle/>
            <a:p>
              <a:endParaRPr sz="1708"/>
            </a:p>
          </p:txBody>
        </p:sp>
      </p:grpSp>
      <p:sp>
        <p:nvSpPr>
          <p:cNvPr id="21" name="object 21"/>
          <p:cNvSpPr txBox="1"/>
          <p:nvPr/>
        </p:nvSpPr>
        <p:spPr>
          <a:xfrm>
            <a:off x="8416067" y="2873372"/>
            <a:ext cx="403164" cy="245152"/>
          </a:xfrm>
          <a:prstGeom prst="rect">
            <a:avLst/>
          </a:prstGeom>
        </p:spPr>
        <p:txBody>
          <a:bodyPr vert="horz" wrap="square" lIns="0" tIns="11450" rIns="0" bIns="0" rtlCol="0">
            <a:spAutoFit/>
          </a:bodyPr>
          <a:lstStyle/>
          <a:p>
            <a:pPr>
              <a:spcBef>
                <a:spcPts val="90"/>
              </a:spcBef>
            </a:pPr>
            <a:r>
              <a:rPr sz="1518" b="1" spc="-24" dirty="0">
                <a:solidFill>
                  <a:srgbClr val="FFFFFF"/>
                </a:solidFill>
                <a:latin typeface="Roboto Black"/>
                <a:cs typeface="Roboto Black"/>
              </a:rPr>
              <a:t>40</a:t>
            </a:r>
            <a:r>
              <a:rPr sz="1518" b="1" spc="-24" dirty="0">
                <a:solidFill>
                  <a:srgbClr val="FFFFFF"/>
                </a:solidFill>
                <a:latin typeface="Arial"/>
                <a:cs typeface="Arial"/>
              </a:rPr>
              <a:t>%</a:t>
            </a:r>
            <a:endParaRPr sz="1518">
              <a:latin typeface="Arial"/>
              <a:cs typeface="Arial"/>
            </a:endParaRPr>
          </a:p>
        </p:txBody>
      </p:sp>
      <p:sp>
        <p:nvSpPr>
          <p:cNvPr id="22" name="object 22"/>
          <p:cNvSpPr txBox="1"/>
          <p:nvPr/>
        </p:nvSpPr>
        <p:spPr>
          <a:xfrm>
            <a:off x="8352805" y="1685657"/>
            <a:ext cx="1019058" cy="596913"/>
          </a:xfrm>
          <a:prstGeom prst="rect">
            <a:avLst/>
          </a:prstGeom>
        </p:spPr>
        <p:txBody>
          <a:bodyPr vert="horz" wrap="square" lIns="0" tIns="12655" rIns="0" bIns="0" rtlCol="0">
            <a:spAutoFit/>
          </a:bodyPr>
          <a:lstStyle/>
          <a:p>
            <a:pPr marL="103650" marR="4821" indent="-104252">
              <a:spcBef>
                <a:spcPts val="100"/>
              </a:spcBef>
            </a:pPr>
            <a:r>
              <a:rPr sz="1898" b="1" spc="-52" dirty="0">
                <a:solidFill>
                  <a:srgbClr val="1E1E1E"/>
                </a:solidFill>
                <a:latin typeface="Arial"/>
                <a:cs typeface="Arial"/>
              </a:rPr>
              <a:t>FALLING </a:t>
            </a:r>
            <a:r>
              <a:rPr sz="1898" b="1" spc="-9" dirty="0">
                <a:solidFill>
                  <a:srgbClr val="1E1E1E"/>
                </a:solidFill>
                <a:latin typeface="Arial"/>
                <a:cs typeface="Arial"/>
              </a:rPr>
              <a:t>SHORT</a:t>
            </a:r>
            <a:endParaRPr sz="1898" dirty="0">
              <a:latin typeface="Arial"/>
              <a:cs typeface="Arial"/>
            </a:endParaRPr>
          </a:p>
        </p:txBody>
      </p:sp>
      <p:sp>
        <p:nvSpPr>
          <p:cNvPr id="23" name="object 23"/>
          <p:cNvSpPr txBox="1"/>
          <p:nvPr/>
        </p:nvSpPr>
        <p:spPr>
          <a:xfrm>
            <a:off x="6540745" y="796925"/>
            <a:ext cx="512241" cy="382707"/>
          </a:xfrm>
          <a:prstGeom prst="rect">
            <a:avLst/>
          </a:prstGeom>
          <a:solidFill>
            <a:srgbClr val="009CDE"/>
          </a:solidFill>
        </p:spPr>
        <p:txBody>
          <a:bodyPr vert="horz" wrap="square" lIns="0" tIns="118719" rIns="0" bIns="0" rtlCol="0">
            <a:spAutoFit/>
          </a:bodyPr>
          <a:lstStyle/>
          <a:p>
            <a:pPr marR="2410" algn="ctr">
              <a:spcBef>
                <a:spcPts val="935"/>
              </a:spcBef>
            </a:pPr>
            <a:r>
              <a:rPr sz="1708" b="1" spc="-9" dirty="0">
                <a:solidFill>
                  <a:srgbClr val="FFFFFF"/>
                </a:solidFill>
                <a:latin typeface="Roboto Black"/>
                <a:cs typeface="Roboto Black"/>
              </a:rPr>
              <a:t>3</a:t>
            </a:r>
            <a:endParaRPr sz="1708">
              <a:latin typeface="Roboto Black"/>
              <a:cs typeface="Robot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697" y="413649"/>
            <a:ext cx="11474193" cy="59661"/>
          </a:xfrm>
          <a:custGeom>
            <a:avLst/>
            <a:gdLst/>
            <a:ahLst/>
            <a:cxnLst/>
            <a:rect l="l" t="t" r="r" b="b"/>
            <a:pathLst>
              <a:path w="12090400" h="62865">
                <a:moveTo>
                  <a:pt x="12089892" y="0"/>
                </a:moveTo>
                <a:lnTo>
                  <a:pt x="0" y="0"/>
                </a:lnTo>
                <a:lnTo>
                  <a:pt x="0" y="62483"/>
                </a:lnTo>
                <a:lnTo>
                  <a:pt x="12089892" y="62483"/>
                </a:lnTo>
                <a:lnTo>
                  <a:pt x="12089892" y="0"/>
                </a:lnTo>
                <a:close/>
              </a:path>
            </a:pathLst>
          </a:custGeom>
          <a:solidFill>
            <a:srgbClr val="009CDE"/>
          </a:solidFill>
        </p:spPr>
        <p:txBody>
          <a:bodyPr wrap="square" lIns="0" tIns="0" rIns="0" bIns="0" rtlCol="0"/>
          <a:lstStyle/>
          <a:p>
            <a:endParaRPr sz="1708"/>
          </a:p>
        </p:txBody>
      </p:sp>
      <p:sp>
        <p:nvSpPr>
          <p:cNvPr id="3" name="object 3"/>
          <p:cNvSpPr txBox="1">
            <a:spLocks noGrp="1"/>
          </p:cNvSpPr>
          <p:nvPr>
            <p:ph type="title"/>
          </p:nvPr>
        </p:nvSpPr>
        <p:spPr>
          <a:xfrm>
            <a:off x="1823821" y="2786090"/>
            <a:ext cx="9098179" cy="1243885"/>
          </a:xfrm>
          <a:prstGeom prst="rect">
            <a:avLst/>
          </a:prstGeom>
        </p:spPr>
        <p:txBody>
          <a:bodyPr vert="horz" wrap="square" lIns="0" tIns="12655" rIns="0" bIns="0" numCol="1" rtlCol="0" anchor="t" anchorCtr="0" compatLnSpc="1">
            <a:prstTxWarp prst="textNoShape">
              <a:avLst/>
            </a:prstTxWarp>
            <a:spAutoFit/>
          </a:bodyPr>
          <a:lstStyle/>
          <a:p>
            <a:pPr marL="12052">
              <a:spcBef>
                <a:spcPts val="100"/>
              </a:spcBef>
              <a:tabLst>
                <a:tab pos="4393666" algn="l"/>
              </a:tabLst>
            </a:pPr>
            <a:r>
              <a:rPr sz="8000" dirty="0">
                <a:latin typeface="Arial"/>
                <a:cs typeface="Arial"/>
              </a:rPr>
              <a:t>How</a:t>
            </a:r>
            <a:r>
              <a:rPr sz="8000" spc="-9" dirty="0">
                <a:latin typeface="Arial"/>
                <a:cs typeface="Arial"/>
              </a:rPr>
              <a:t> </a:t>
            </a:r>
            <a:r>
              <a:rPr sz="8000" spc="-24" dirty="0">
                <a:latin typeface="Arial"/>
                <a:cs typeface="Arial"/>
              </a:rPr>
              <a:t>Can</a:t>
            </a:r>
            <a:r>
              <a:rPr lang="en-US" sz="8000" spc="-24" dirty="0">
                <a:latin typeface="Arial"/>
                <a:cs typeface="Arial"/>
              </a:rPr>
              <a:t> </a:t>
            </a:r>
            <a:r>
              <a:rPr sz="8000" b="1" dirty="0">
                <a:latin typeface="Arial"/>
                <a:cs typeface="Arial"/>
              </a:rPr>
              <a:t>AP</a:t>
            </a:r>
            <a:r>
              <a:rPr lang="en-US" sz="8000" b="1" spc="-251" dirty="0">
                <a:latin typeface="Arial"/>
                <a:cs typeface="Arial"/>
              </a:rPr>
              <a:t> </a:t>
            </a:r>
            <a:r>
              <a:rPr sz="8000" spc="356" dirty="0"/>
              <a:t>H</a:t>
            </a:r>
            <a:r>
              <a:rPr sz="8000" spc="546" dirty="0"/>
              <a:t>e</a:t>
            </a:r>
            <a:r>
              <a:rPr sz="8000" spc="304" dirty="0"/>
              <a:t>l</a:t>
            </a:r>
            <a:r>
              <a:rPr sz="8000" spc="631" dirty="0"/>
              <a:t>p</a:t>
            </a:r>
            <a:r>
              <a:rPr sz="8000" spc="-9" dirty="0"/>
              <a:t>?</a:t>
            </a:r>
            <a:endParaRPr sz="80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697" y="413649"/>
            <a:ext cx="11474193" cy="59661"/>
          </a:xfrm>
          <a:custGeom>
            <a:avLst/>
            <a:gdLst/>
            <a:ahLst/>
            <a:cxnLst/>
            <a:rect l="l" t="t" r="r" b="b"/>
            <a:pathLst>
              <a:path w="12090400" h="62865">
                <a:moveTo>
                  <a:pt x="12089892" y="0"/>
                </a:moveTo>
                <a:lnTo>
                  <a:pt x="0" y="0"/>
                </a:lnTo>
                <a:lnTo>
                  <a:pt x="0" y="62483"/>
                </a:lnTo>
                <a:lnTo>
                  <a:pt x="12089892" y="62483"/>
                </a:lnTo>
                <a:lnTo>
                  <a:pt x="12089892" y="0"/>
                </a:lnTo>
                <a:close/>
              </a:path>
            </a:pathLst>
          </a:custGeom>
          <a:solidFill>
            <a:srgbClr val="009CDE"/>
          </a:solidFill>
        </p:spPr>
        <p:txBody>
          <a:bodyPr wrap="square" lIns="0" tIns="0" rIns="0" bIns="0" rtlCol="0"/>
          <a:lstStyle/>
          <a:p>
            <a:endParaRPr sz="1708"/>
          </a:p>
        </p:txBody>
      </p:sp>
      <p:pic>
        <p:nvPicPr>
          <p:cNvPr id="3" name="object 3"/>
          <p:cNvPicPr/>
          <p:nvPr/>
        </p:nvPicPr>
        <p:blipFill>
          <a:blip r:embed="rId3" cstate="print"/>
          <a:stretch>
            <a:fillRect/>
          </a:stretch>
        </p:blipFill>
        <p:spPr>
          <a:xfrm>
            <a:off x="8141829" y="1217807"/>
            <a:ext cx="867795" cy="1122336"/>
          </a:xfrm>
          <a:prstGeom prst="rect">
            <a:avLst/>
          </a:prstGeom>
        </p:spPr>
      </p:pic>
      <p:pic>
        <p:nvPicPr>
          <p:cNvPr id="4" name="object 4"/>
          <p:cNvPicPr/>
          <p:nvPr/>
        </p:nvPicPr>
        <p:blipFill>
          <a:blip r:embed="rId4" cstate="print"/>
          <a:stretch>
            <a:fillRect/>
          </a:stretch>
        </p:blipFill>
        <p:spPr>
          <a:xfrm>
            <a:off x="205833" y="1220700"/>
            <a:ext cx="867795" cy="1122349"/>
          </a:xfrm>
          <a:prstGeom prst="rect">
            <a:avLst/>
          </a:prstGeom>
        </p:spPr>
      </p:pic>
      <p:pic>
        <p:nvPicPr>
          <p:cNvPr id="5" name="object 5"/>
          <p:cNvPicPr/>
          <p:nvPr/>
        </p:nvPicPr>
        <p:blipFill>
          <a:blip r:embed="rId5" cstate="print"/>
          <a:stretch>
            <a:fillRect/>
          </a:stretch>
        </p:blipFill>
        <p:spPr>
          <a:xfrm>
            <a:off x="5166735" y="1217807"/>
            <a:ext cx="867795" cy="1122336"/>
          </a:xfrm>
          <a:prstGeom prst="rect">
            <a:avLst/>
          </a:prstGeom>
        </p:spPr>
      </p:pic>
      <p:pic>
        <p:nvPicPr>
          <p:cNvPr id="6" name="object 6"/>
          <p:cNvPicPr/>
          <p:nvPr/>
        </p:nvPicPr>
        <p:blipFill>
          <a:blip r:embed="rId6" cstate="print"/>
          <a:stretch>
            <a:fillRect/>
          </a:stretch>
        </p:blipFill>
        <p:spPr>
          <a:xfrm>
            <a:off x="1198015" y="1217807"/>
            <a:ext cx="867795" cy="1122336"/>
          </a:xfrm>
          <a:prstGeom prst="rect">
            <a:avLst/>
          </a:prstGeom>
        </p:spPr>
      </p:pic>
      <p:pic>
        <p:nvPicPr>
          <p:cNvPr id="7" name="object 7"/>
          <p:cNvPicPr/>
          <p:nvPr/>
        </p:nvPicPr>
        <p:blipFill>
          <a:blip r:embed="rId7" cstate="print"/>
          <a:stretch>
            <a:fillRect/>
          </a:stretch>
        </p:blipFill>
        <p:spPr>
          <a:xfrm>
            <a:off x="2190195" y="1217807"/>
            <a:ext cx="867795" cy="1122336"/>
          </a:xfrm>
          <a:prstGeom prst="rect">
            <a:avLst/>
          </a:prstGeom>
        </p:spPr>
      </p:pic>
      <p:pic>
        <p:nvPicPr>
          <p:cNvPr id="8" name="object 8"/>
          <p:cNvPicPr/>
          <p:nvPr/>
        </p:nvPicPr>
        <p:blipFill>
          <a:blip r:embed="rId8" cstate="print"/>
          <a:stretch>
            <a:fillRect/>
          </a:stretch>
        </p:blipFill>
        <p:spPr>
          <a:xfrm>
            <a:off x="3182375" y="1217807"/>
            <a:ext cx="867795" cy="1122336"/>
          </a:xfrm>
          <a:prstGeom prst="rect">
            <a:avLst/>
          </a:prstGeom>
        </p:spPr>
      </p:pic>
      <p:pic>
        <p:nvPicPr>
          <p:cNvPr id="9" name="object 9"/>
          <p:cNvPicPr/>
          <p:nvPr/>
        </p:nvPicPr>
        <p:blipFill>
          <a:blip r:embed="rId9" cstate="print"/>
          <a:stretch>
            <a:fillRect/>
          </a:stretch>
        </p:blipFill>
        <p:spPr>
          <a:xfrm>
            <a:off x="4174554" y="1217807"/>
            <a:ext cx="867795" cy="1122336"/>
          </a:xfrm>
          <a:prstGeom prst="rect">
            <a:avLst/>
          </a:prstGeom>
        </p:spPr>
      </p:pic>
      <p:pic>
        <p:nvPicPr>
          <p:cNvPr id="10" name="object 10"/>
          <p:cNvPicPr/>
          <p:nvPr/>
        </p:nvPicPr>
        <p:blipFill>
          <a:blip r:embed="rId10" cstate="print"/>
          <a:stretch>
            <a:fillRect/>
          </a:stretch>
        </p:blipFill>
        <p:spPr>
          <a:xfrm>
            <a:off x="6157469" y="1217807"/>
            <a:ext cx="867795" cy="1122336"/>
          </a:xfrm>
          <a:prstGeom prst="rect">
            <a:avLst/>
          </a:prstGeom>
        </p:spPr>
      </p:pic>
      <p:pic>
        <p:nvPicPr>
          <p:cNvPr id="11" name="object 11"/>
          <p:cNvPicPr/>
          <p:nvPr/>
        </p:nvPicPr>
        <p:blipFill>
          <a:blip r:embed="rId11" cstate="print"/>
          <a:stretch>
            <a:fillRect/>
          </a:stretch>
        </p:blipFill>
        <p:spPr>
          <a:xfrm>
            <a:off x="7149649" y="1217807"/>
            <a:ext cx="867795" cy="1122336"/>
          </a:xfrm>
          <a:prstGeom prst="rect">
            <a:avLst/>
          </a:prstGeom>
        </p:spPr>
      </p:pic>
      <p:pic>
        <p:nvPicPr>
          <p:cNvPr id="12" name="object 12"/>
          <p:cNvPicPr/>
          <p:nvPr/>
        </p:nvPicPr>
        <p:blipFill>
          <a:blip r:embed="rId12" cstate="print"/>
          <a:stretch>
            <a:fillRect/>
          </a:stretch>
        </p:blipFill>
        <p:spPr>
          <a:xfrm>
            <a:off x="9134009" y="1217807"/>
            <a:ext cx="867795" cy="1122336"/>
          </a:xfrm>
          <a:prstGeom prst="rect">
            <a:avLst/>
          </a:prstGeom>
        </p:spPr>
      </p:pic>
      <p:pic>
        <p:nvPicPr>
          <p:cNvPr id="13" name="object 13"/>
          <p:cNvPicPr/>
          <p:nvPr/>
        </p:nvPicPr>
        <p:blipFill>
          <a:blip r:embed="rId13" cstate="print"/>
          <a:stretch>
            <a:fillRect/>
          </a:stretch>
        </p:blipFill>
        <p:spPr>
          <a:xfrm>
            <a:off x="10126190" y="1217807"/>
            <a:ext cx="867795" cy="1122336"/>
          </a:xfrm>
          <a:prstGeom prst="rect">
            <a:avLst/>
          </a:prstGeom>
        </p:spPr>
      </p:pic>
      <p:pic>
        <p:nvPicPr>
          <p:cNvPr id="14" name="object 14"/>
          <p:cNvPicPr/>
          <p:nvPr/>
        </p:nvPicPr>
        <p:blipFill>
          <a:blip r:embed="rId14" cstate="print"/>
          <a:stretch>
            <a:fillRect/>
          </a:stretch>
        </p:blipFill>
        <p:spPr>
          <a:xfrm>
            <a:off x="11118371" y="1217807"/>
            <a:ext cx="867795" cy="1122336"/>
          </a:xfrm>
          <a:prstGeom prst="rect">
            <a:avLst/>
          </a:prstGeom>
        </p:spPr>
      </p:pic>
      <p:pic>
        <p:nvPicPr>
          <p:cNvPr id="15" name="object 15"/>
          <p:cNvPicPr/>
          <p:nvPr/>
        </p:nvPicPr>
        <p:blipFill>
          <a:blip r:embed="rId15" cstate="print"/>
          <a:stretch>
            <a:fillRect/>
          </a:stretch>
        </p:blipFill>
        <p:spPr>
          <a:xfrm>
            <a:off x="2190195" y="2865174"/>
            <a:ext cx="867795" cy="1123795"/>
          </a:xfrm>
          <a:prstGeom prst="rect">
            <a:avLst/>
          </a:prstGeom>
        </p:spPr>
      </p:pic>
      <p:pic>
        <p:nvPicPr>
          <p:cNvPr id="16" name="object 16"/>
          <p:cNvPicPr/>
          <p:nvPr/>
        </p:nvPicPr>
        <p:blipFill>
          <a:blip r:embed="rId16" cstate="print"/>
          <a:stretch>
            <a:fillRect/>
          </a:stretch>
        </p:blipFill>
        <p:spPr>
          <a:xfrm>
            <a:off x="205833" y="2865174"/>
            <a:ext cx="867795" cy="1123795"/>
          </a:xfrm>
          <a:prstGeom prst="rect">
            <a:avLst/>
          </a:prstGeom>
        </p:spPr>
      </p:pic>
      <p:pic>
        <p:nvPicPr>
          <p:cNvPr id="17" name="object 17"/>
          <p:cNvPicPr/>
          <p:nvPr/>
        </p:nvPicPr>
        <p:blipFill>
          <a:blip r:embed="rId17" cstate="print"/>
          <a:stretch>
            <a:fillRect/>
          </a:stretch>
        </p:blipFill>
        <p:spPr>
          <a:xfrm>
            <a:off x="1198015" y="2865174"/>
            <a:ext cx="867795" cy="1123795"/>
          </a:xfrm>
          <a:prstGeom prst="rect">
            <a:avLst/>
          </a:prstGeom>
        </p:spPr>
      </p:pic>
      <p:pic>
        <p:nvPicPr>
          <p:cNvPr id="18" name="object 18"/>
          <p:cNvPicPr/>
          <p:nvPr/>
        </p:nvPicPr>
        <p:blipFill>
          <a:blip r:embed="rId18" cstate="print"/>
          <a:stretch>
            <a:fillRect/>
          </a:stretch>
        </p:blipFill>
        <p:spPr>
          <a:xfrm>
            <a:off x="3182375" y="2865174"/>
            <a:ext cx="867795" cy="1123795"/>
          </a:xfrm>
          <a:prstGeom prst="rect">
            <a:avLst/>
          </a:prstGeom>
        </p:spPr>
      </p:pic>
      <p:pic>
        <p:nvPicPr>
          <p:cNvPr id="19" name="object 19"/>
          <p:cNvPicPr/>
          <p:nvPr/>
        </p:nvPicPr>
        <p:blipFill>
          <a:blip r:embed="rId19" cstate="print"/>
          <a:stretch>
            <a:fillRect/>
          </a:stretch>
        </p:blipFill>
        <p:spPr>
          <a:xfrm>
            <a:off x="5166735" y="2865174"/>
            <a:ext cx="867795" cy="1123795"/>
          </a:xfrm>
          <a:prstGeom prst="rect">
            <a:avLst/>
          </a:prstGeom>
        </p:spPr>
      </p:pic>
      <p:pic>
        <p:nvPicPr>
          <p:cNvPr id="20" name="object 20"/>
          <p:cNvPicPr/>
          <p:nvPr/>
        </p:nvPicPr>
        <p:blipFill>
          <a:blip r:embed="rId20" cstate="print"/>
          <a:stretch>
            <a:fillRect/>
          </a:stretch>
        </p:blipFill>
        <p:spPr>
          <a:xfrm>
            <a:off x="10126190" y="2865174"/>
            <a:ext cx="867795" cy="1123795"/>
          </a:xfrm>
          <a:prstGeom prst="rect">
            <a:avLst/>
          </a:prstGeom>
        </p:spPr>
      </p:pic>
      <p:pic>
        <p:nvPicPr>
          <p:cNvPr id="21" name="object 21"/>
          <p:cNvPicPr/>
          <p:nvPr/>
        </p:nvPicPr>
        <p:blipFill>
          <a:blip r:embed="rId21" cstate="print"/>
          <a:stretch>
            <a:fillRect/>
          </a:stretch>
        </p:blipFill>
        <p:spPr>
          <a:xfrm>
            <a:off x="6157469" y="2865174"/>
            <a:ext cx="867795" cy="1123795"/>
          </a:xfrm>
          <a:prstGeom prst="rect">
            <a:avLst/>
          </a:prstGeom>
        </p:spPr>
      </p:pic>
      <p:pic>
        <p:nvPicPr>
          <p:cNvPr id="22" name="object 22"/>
          <p:cNvPicPr/>
          <p:nvPr/>
        </p:nvPicPr>
        <p:blipFill>
          <a:blip r:embed="rId22" cstate="print"/>
          <a:stretch>
            <a:fillRect/>
          </a:stretch>
        </p:blipFill>
        <p:spPr>
          <a:xfrm>
            <a:off x="7149649" y="2865174"/>
            <a:ext cx="867795" cy="1123795"/>
          </a:xfrm>
          <a:prstGeom prst="rect">
            <a:avLst/>
          </a:prstGeom>
        </p:spPr>
      </p:pic>
      <p:pic>
        <p:nvPicPr>
          <p:cNvPr id="23" name="object 23"/>
          <p:cNvPicPr/>
          <p:nvPr/>
        </p:nvPicPr>
        <p:blipFill>
          <a:blip r:embed="rId23" cstate="print"/>
          <a:stretch>
            <a:fillRect/>
          </a:stretch>
        </p:blipFill>
        <p:spPr>
          <a:xfrm>
            <a:off x="8141829" y="2865174"/>
            <a:ext cx="867795" cy="1123795"/>
          </a:xfrm>
          <a:prstGeom prst="rect">
            <a:avLst/>
          </a:prstGeom>
        </p:spPr>
      </p:pic>
      <p:pic>
        <p:nvPicPr>
          <p:cNvPr id="24" name="object 24"/>
          <p:cNvPicPr/>
          <p:nvPr/>
        </p:nvPicPr>
        <p:blipFill>
          <a:blip r:embed="rId24" cstate="print"/>
          <a:stretch>
            <a:fillRect/>
          </a:stretch>
        </p:blipFill>
        <p:spPr>
          <a:xfrm>
            <a:off x="9134009" y="2865174"/>
            <a:ext cx="867795" cy="1123795"/>
          </a:xfrm>
          <a:prstGeom prst="rect">
            <a:avLst/>
          </a:prstGeom>
        </p:spPr>
      </p:pic>
      <p:pic>
        <p:nvPicPr>
          <p:cNvPr id="25" name="object 25"/>
          <p:cNvPicPr/>
          <p:nvPr/>
        </p:nvPicPr>
        <p:blipFill>
          <a:blip r:embed="rId25" cstate="print"/>
          <a:stretch>
            <a:fillRect/>
          </a:stretch>
        </p:blipFill>
        <p:spPr>
          <a:xfrm>
            <a:off x="11118371" y="2865174"/>
            <a:ext cx="867795" cy="1123795"/>
          </a:xfrm>
          <a:prstGeom prst="rect">
            <a:avLst/>
          </a:prstGeom>
        </p:spPr>
      </p:pic>
      <p:pic>
        <p:nvPicPr>
          <p:cNvPr id="26" name="object 26"/>
          <p:cNvPicPr/>
          <p:nvPr/>
        </p:nvPicPr>
        <p:blipFill>
          <a:blip r:embed="rId26" cstate="print"/>
          <a:stretch>
            <a:fillRect/>
          </a:stretch>
        </p:blipFill>
        <p:spPr>
          <a:xfrm>
            <a:off x="4174554" y="2865174"/>
            <a:ext cx="867795" cy="1123795"/>
          </a:xfrm>
          <a:prstGeom prst="rect">
            <a:avLst/>
          </a:prstGeom>
        </p:spPr>
      </p:pic>
      <p:pic>
        <p:nvPicPr>
          <p:cNvPr id="27" name="object 27"/>
          <p:cNvPicPr/>
          <p:nvPr/>
        </p:nvPicPr>
        <p:blipFill>
          <a:blip r:embed="rId27" cstate="print"/>
          <a:stretch>
            <a:fillRect/>
          </a:stretch>
        </p:blipFill>
        <p:spPr>
          <a:xfrm>
            <a:off x="5166735" y="4511094"/>
            <a:ext cx="867795" cy="1122336"/>
          </a:xfrm>
          <a:prstGeom prst="rect">
            <a:avLst/>
          </a:prstGeom>
        </p:spPr>
      </p:pic>
      <p:pic>
        <p:nvPicPr>
          <p:cNvPr id="28" name="object 28"/>
          <p:cNvPicPr/>
          <p:nvPr/>
        </p:nvPicPr>
        <p:blipFill>
          <a:blip r:embed="rId28" cstate="print"/>
          <a:stretch>
            <a:fillRect/>
          </a:stretch>
        </p:blipFill>
        <p:spPr>
          <a:xfrm>
            <a:off x="4174554" y="4511094"/>
            <a:ext cx="867795" cy="1122336"/>
          </a:xfrm>
          <a:prstGeom prst="rect">
            <a:avLst/>
          </a:prstGeom>
        </p:spPr>
      </p:pic>
      <p:pic>
        <p:nvPicPr>
          <p:cNvPr id="29" name="object 29"/>
          <p:cNvPicPr/>
          <p:nvPr/>
        </p:nvPicPr>
        <p:blipFill>
          <a:blip r:embed="rId29" cstate="print"/>
          <a:stretch>
            <a:fillRect/>
          </a:stretch>
        </p:blipFill>
        <p:spPr>
          <a:xfrm>
            <a:off x="205833" y="4509648"/>
            <a:ext cx="867795" cy="1123795"/>
          </a:xfrm>
          <a:prstGeom prst="rect">
            <a:avLst/>
          </a:prstGeom>
        </p:spPr>
      </p:pic>
      <p:pic>
        <p:nvPicPr>
          <p:cNvPr id="30" name="object 30"/>
          <p:cNvPicPr/>
          <p:nvPr/>
        </p:nvPicPr>
        <p:blipFill>
          <a:blip r:embed="rId30" cstate="print"/>
          <a:stretch>
            <a:fillRect/>
          </a:stretch>
        </p:blipFill>
        <p:spPr>
          <a:xfrm>
            <a:off x="1198015" y="4511093"/>
            <a:ext cx="867795" cy="1123795"/>
          </a:xfrm>
          <a:prstGeom prst="rect">
            <a:avLst/>
          </a:prstGeom>
        </p:spPr>
      </p:pic>
      <p:pic>
        <p:nvPicPr>
          <p:cNvPr id="31" name="object 31"/>
          <p:cNvPicPr/>
          <p:nvPr/>
        </p:nvPicPr>
        <p:blipFill>
          <a:blip r:embed="rId31" cstate="print"/>
          <a:stretch>
            <a:fillRect/>
          </a:stretch>
        </p:blipFill>
        <p:spPr>
          <a:xfrm>
            <a:off x="3182375" y="4511094"/>
            <a:ext cx="867795" cy="1122336"/>
          </a:xfrm>
          <a:prstGeom prst="rect">
            <a:avLst/>
          </a:prstGeom>
        </p:spPr>
      </p:pic>
      <p:pic>
        <p:nvPicPr>
          <p:cNvPr id="32" name="object 32"/>
          <p:cNvPicPr/>
          <p:nvPr/>
        </p:nvPicPr>
        <p:blipFill>
          <a:blip r:embed="rId32" cstate="print"/>
          <a:stretch>
            <a:fillRect/>
          </a:stretch>
        </p:blipFill>
        <p:spPr>
          <a:xfrm>
            <a:off x="6157469" y="4511094"/>
            <a:ext cx="867795" cy="1122336"/>
          </a:xfrm>
          <a:prstGeom prst="rect">
            <a:avLst/>
          </a:prstGeom>
        </p:spPr>
      </p:pic>
      <p:pic>
        <p:nvPicPr>
          <p:cNvPr id="33" name="object 33"/>
          <p:cNvPicPr/>
          <p:nvPr/>
        </p:nvPicPr>
        <p:blipFill>
          <a:blip r:embed="rId33" cstate="print"/>
          <a:stretch>
            <a:fillRect/>
          </a:stretch>
        </p:blipFill>
        <p:spPr>
          <a:xfrm>
            <a:off x="7149649" y="4511094"/>
            <a:ext cx="867795" cy="1122336"/>
          </a:xfrm>
          <a:prstGeom prst="rect">
            <a:avLst/>
          </a:prstGeom>
        </p:spPr>
      </p:pic>
      <p:pic>
        <p:nvPicPr>
          <p:cNvPr id="34" name="object 34"/>
          <p:cNvPicPr/>
          <p:nvPr/>
        </p:nvPicPr>
        <p:blipFill>
          <a:blip r:embed="rId34" cstate="print"/>
          <a:stretch>
            <a:fillRect/>
          </a:stretch>
        </p:blipFill>
        <p:spPr>
          <a:xfrm>
            <a:off x="8141829" y="4511094"/>
            <a:ext cx="867795" cy="1122336"/>
          </a:xfrm>
          <a:prstGeom prst="rect">
            <a:avLst/>
          </a:prstGeom>
        </p:spPr>
      </p:pic>
      <p:pic>
        <p:nvPicPr>
          <p:cNvPr id="35" name="object 35"/>
          <p:cNvPicPr/>
          <p:nvPr/>
        </p:nvPicPr>
        <p:blipFill>
          <a:blip r:embed="rId35" cstate="print"/>
          <a:stretch>
            <a:fillRect/>
          </a:stretch>
        </p:blipFill>
        <p:spPr>
          <a:xfrm>
            <a:off x="11118371" y="4509648"/>
            <a:ext cx="867795" cy="1123795"/>
          </a:xfrm>
          <a:prstGeom prst="rect">
            <a:avLst/>
          </a:prstGeom>
        </p:spPr>
      </p:pic>
      <p:pic>
        <p:nvPicPr>
          <p:cNvPr id="36" name="object 36"/>
          <p:cNvPicPr/>
          <p:nvPr/>
        </p:nvPicPr>
        <p:blipFill>
          <a:blip r:embed="rId36" cstate="print"/>
          <a:stretch>
            <a:fillRect/>
          </a:stretch>
        </p:blipFill>
        <p:spPr>
          <a:xfrm>
            <a:off x="10126190" y="4511094"/>
            <a:ext cx="867795" cy="1122336"/>
          </a:xfrm>
          <a:prstGeom prst="rect">
            <a:avLst/>
          </a:prstGeom>
        </p:spPr>
      </p:pic>
      <p:pic>
        <p:nvPicPr>
          <p:cNvPr id="37" name="object 37"/>
          <p:cNvPicPr/>
          <p:nvPr/>
        </p:nvPicPr>
        <p:blipFill>
          <a:blip r:embed="rId37" cstate="print"/>
          <a:stretch>
            <a:fillRect/>
          </a:stretch>
        </p:blipFill>
        <p:spPr>
          <a:xfrm>
            <a:off x="9134009" y="4511094"/>
            <a:ext cx="867795" cy="1122336"/>
          </a:xfrm>
          <a:prstGeom prst="rect">
            <a:avLst/>
          </a:prstGeom>
        </p:spPr>
      </p:pic>
      <p:grpSp>
        <p:nvGrpSpPr>
          <p:cNvPr id="38" name="object 38"/>
          <p:cNvGrpSpPr/>
          <p:nvPr/>
        </p:nvGrpSpPr>
        <p:grpSpPr>
          <a:xfrm>
            <a:off x="3348" y="854778"/>
            <a:ext cx="12187112" cy="6001051"/>
            <a:chOff x="0" y="900683"/>
            <a:chExt cx="12841605" cy="6323330"/>
          </a:xfrm>
        </p:grpSpPr>
        <p:pic>
          <p:nvPicPr>
            <p:cNvPr id="39" name="object 39"/>
            <p:cNvPicPr/>
            <p:nvPr/>
          </p:nvPicPr>
          <p:blipFill>
            <a:blip r:embed="rId38" cstate="print"/>
            <a:stretch>
              <a:fillRect/>
            </a:stretch>
          </p:blipFill>
          <p:spPr>
            <a:xfrm>
              <a:off x="2304288" y="4754880"/>
              <a:ext cx="914399" cy="1181099"/>
            </a:xfrm>
            <a:prstGeom prst="rect">
              <a:avLst/>
            </a:prstGeom>
          </p:spPr>
        </p:pic>
        <p:sp>
          <p:nvSpPr>
            <p:cNvPr id="40" name="object 40"/>
            <p:cNvSpPr/>
            <p:nvPr/>
          </p:nvSpPr>
          <p:spPr>
            <a:xfrm>
              <a:off x="0" y="900683"/>
              <a:ext cx="12841605" cy="6323330"/>
            </a:xfrm>
            <a:custGeom>
              <a:avLst/>
              <a:gdLst/>
              <a:ahLst/>
              <a:cxnLst/>
              <a:rect l="l" t="t" r="r" b="b"/>
              <a:pathLst>
                <a:path w="12841605" h="6323330">
                  <a:moveTo>
                    <a:pt x="12841224" y="0"/>
                  </a:moveTo>
                  <a:lnTo>
                    <a:pt x="0" y="0"/>
                  </a:lnTo>
                  <a:lnTo>
                    <a:pt x="0" y="6323076"/>
                  </a:lnTo>
                  <a:lnTo>
                    <a:pt x="12841224" y="6323076"/>
                  </a:lnTo>
                  <a:lnTo>
                    <a:pt x="12841224" y="0"/>
                  </a:lnTo>
                  <a:close/>
                </a:path>
              </a:pathLst>
            </a:custGeom>
            <a:solidFill>
              <a:srgbClr val="FFFFFF">
                <a:alpha val="79998"/>
              </a:srgbClr>
            </a:solidFill>
          </p:spPr>
          <p:txBody>
            <a:bodyPr wrap="square" lIns="0" tIns="0" rIns="0" bIns="0" rtlCol="0"/>
            <a:lstStyle/>
            <a:p>
              <a:endParaRPr sz="1708"/>
            </a:p>
          </p:txBody>
        </p:sp>
        <p:pic>
          <p:nvPicPr>
            <p:cNvPr id="41" name="object 41"/>
            <p:cNvPicPr/>
            <p:nvPr/>
          </p:nvPicPr>
          <p:blipFill>
            <a:blip r:embed="rId39" cstate="print"/>
            <a:stretch>
              <a:fillRect/>
            </a:stretch>
          </p:blipFill>
          <p:spPr>
            <a:xfrm>
              <a:off x="1184147" y="1714500"/>
              <a:ext cx="2743199" cy="3541775"/>
            </a:xfrm>
            <a:prstGeom prst="rect">
              <a:avLst/>
            </a:prstGeom>
          </p:spPr>
        </p:pic>
        <p:pic>
          <p:nvPicPr>
            <p:cNvPr id="42" name="object 42"/>
            <p:cNvPicPr/>
            <p:nvPr/>
          </p:nvPicPr>
          <p:blipFill>
            <a:blip r:embed="rId40" cstate="print"/>
            <a:stretch>
              <a:fillRect/>
            </a:stretch>
          </p:blipFill>
          <p:spPr>
            <a:xfrm>
              <a:off x="5084064" y="1744980"/>
              <a:ext cx="2743199" cy="3538727"/>
            </a:xfrm>
            <a:prstGeom prst="rect">
              <a:avLst/>
            </a:prstGeom>
          </p:spPr>
        </p:pic>
        <p:pic>
          <p:nvPicPr>
            <p:cNvPr id="43" name="object 43"/>
            <p:cNvPicPr/>
            <p:nvPr/>
          </p:nvPicPr>
          <p:blipFill>
            <a:blip r:embed="rId41" cstate="print"/>
            <a:stretch>
              <a:fillRect/>
            </a:stretch>
          </p:blipFill>
          <p:spPr>
            <a:xfrm>
              <a:off x="8982456" y="1716023"/>
              <a:ext cx="2743199" cy="3555491"/>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697" y="413649"/>
            <a:ext cx="11474193" cy="59661"/>
          </a:xfrm>
          <a:custGeom>
            <a:avLst/>
            <a:gdLst/>
            <a:ahLst/>
            <a:cxnLst/>
            <a:rect l="l" t="t" r="r" b="b"/>
            <a:pathLst>
              <a:path w="12090400" h="62865">
                <a:moveTo>
                  <a:pt x="12089892" y="0"/>
                </a:moveTo>
                <a:lnTo>
                  <a:pt x="0" y="0"/>
                </a:lnTo>
                <a:lnTo>
                  <a:pt x="0" y="62483"/>
                </a:lnTo>
                <a:lnTo>
                  <a:pt x="12089892" y="62483"/>
                </a:lnTo>
                <a:lnTo>
                  <a:pt x="12089892" y="0"/>
                </a:lnTo>
                <a:close/>
              </a:path>
            </a:pathLst>
          </a:custGeom>
          <a:solidFill>
            <a:srgbClr val="009CDE"/>
          </a:solidFill>
        </p:spPr>
        <p:txBody>
          <a:bodyPr wrap="square" lIns="0" tIns="0" rIns="0" bIns="0" rtlCol="0"/>
          <a:lstStyle/>
          <a:p>
            <a:endParaRPr sz="1708"/>
          </a:p>
        </p:txBody>
      </p:sp>
      <p:pic>
        <p:nvPicPr>
          <p:cNvPr id="3" name="object 3"/>
          <p:cNvPicPr/>
          <p:nvPr/>
        </p:nvPicPr>
        <p:blipFill>
          <a:blip r:embed="rId3" cstate="print"/>
          <a:stretch>
            <a:fillRect/>
          </a:stretch>
        </p:blipFill>
        <p:spPr>
          <a:xfrm>
            <a:off x="357697" y="624814"/>
            <a:ext cx="5114536" cy="5584267"/>
          </a:xfrm>
          <a:prstGeom prst="rect">
            <a:avLst/>
          </a:prstGeom>
        </p:spPr>
      </p:pic>
      <p:sp>
        <p:nvSpPr>
          <p:cNvPr id="4" name="object 4"/>
          <p:cNvSpPr/>
          <p:nvPr/>
        </p:nvSpPr>
        <p:spPr>
          <a:xfrm>
            <a:off x="6695501" y="1232270"/>
            <a:ext cx="1277589" cy="2272541"/>
          </a:xfrm>
          <a:custGeom>
            <a:avLst/>
            <a:gdLst/>
            <a:ahLst/>
            <a:cxnLst/>
            <a:rect l="l" t="t" r="r" b="b"/>
            <a:pathLst>
              <a:path w="1346200" h="2394585">
                <a:moveTo>
                  <a:pt x="672846" y="0"/>
                </a:moveTo>
                <a:lnTo>
                  <a:pt x="0" y="672846"/>
                </a:lnTo>
                <a:lnTo>
                  <a:pt x="336423" y="672846"/>
                </a:lnTo>
                <a:lnTo>
                  <a:pt x="336423" y="2394204"/>
                </a:lnTo>
                <a:lnTo>
                  <a:pt x="1009269" y="2394204"/>
                </a:lnTo>
                <a:lnTo>
                  <a:pt x="1009269" y="672846"/>
                </a:lnTo>
                <a:lnTo>
                  <a:pt x="1345692" y="672846"/>
                </a:lnTo>
                <a:lnTo>
                  <a:pt x="672846" y="0"/>
                </a:lnTo>
                <a:close/>
              </a:path>
            </a:pathLst>
          </a:custGeom>
          <a:solidFill>
            <a:srgbClr val="AADCF0"/>
          </a:solidFill>
        </p:spPr>
        <p:txBody>
          <a:bodyPr wrap="square" lIns="0" tIns="0" rIns="0" bIns="0" rtlCol="0"/>
          <a:lstStyle/>
          <a:p>
            <a:endParaRPr sz="1708"/>
          </a:p>
        </p:txBody>
      </p:sp>
      <p:sp>
        <p:nvSpPr>
          <p:cNvPr id="5" name="object 5"/>
          <p:cNvSpPr txBox="1">
            <a:spLocks noGrp="1"/>
          </p:cNvSpPr>
          <p:nvPr>
            <p:ph type="title"/>
          </p:nvPr>
        </p:nvSpPr>
        <p:spPr>
          <a:xfrm>
            <a:off x="8310200" y="1794124"/>
            <a:ext cx="1847683" cy="1181112"/>
          </a:xfrm>
          <a:prstGeom prst="rect">
            <a:avLst/>
          </a:prstGeom>
        </p:spPr>
        <p:txBody>
          <a:bodyPr vert="horz" wrap="square" lIns="0" tIns="12655" rIns="0" bIns="0" numCol="1" rtlCol="0" anchor="t" anchorCtr="0" compatLnSpc="1">
            <a:prstTxWarp prst="textNoShape">
              <a:avLst/>
            </a:prstTxWarp>
            <a:spAutoFit/>
          </a:bodyPr>
          <a:lstStyle/>
          <a:p>
            <a:pPr marL="12052">
              <a:spcBef>
                <a:spcPts val="100"/>
              </a:spcBef>
            </a:pPr>
            <a:r>
              <a:rPr sz="7592" b="1" spc="-100" dirty="0">
                <a:latin typeface="Arial"/>
                <a:cs typeface="Arial"/>
              </a:rPr>
              <a:t>2.5x</a:t>
            </a:r>
            <a:endParaRPr sz="7592" dirty="0">
              <a:latin typeface="Arial"/>
              <a:cs typeface="Arial"/>
            </a:endParaRPr>
          </a:p>
        </p:txBody>
      </p:sp>
      <p:sp>
        <p:nvSpPr>
          <p:cNvPr id="6" name="object 6"/>
          <p:cNvSpPr txBox="1"/>
          <p:nvPr/>
        </p:nvSpPr>
        <p:spPr>
          <a:xfrm>
            <a:off x="6302149" y="3808430"/>
            <a:ext cx="4934385" cy="1764895"/>
          </a:xfrm>
          <a:prstGeom prst="rect">
            <a:avLst/>
          </a:prstGeom>
        </p:spPr>
        <p:txBody>
          <a:bodyPr vert="horz" wrap="square" lIns="0" tIns="12053" rIns="0" bIns="0" rtlCol="0">
            <a:spAutoFit/>
          </a:bodyPr>
          <a:lstStyle/>
          <a:p>
            <a:pPr marL="12052" marR="4821" indent="-1205" algn="ctr">
              <a:spcBef>
                <a:spcPts val="95"/>
              </a:spcBef>
            </a:pPr>
            <a:r>
              <a:rPr sz="2278" spc="119" dirty="0">
                <a:solidFill>
                  <a:srgbClr val="1E1E1E"/>
                </a:solidFill>
                <a:latin typeface="Arial" panose="020B0604020202020204" pitchFamily="34" charset="0"/>
                <a:cs typeface="Arial" panose="020B0604020202020204" pitchFamily="34" charset="0"/>
              </a:rPr>
              <a:t>Students</a:t>
            </a:r>
            <a:r>
              <a:rPr sz="2278" spc="-62" dirty="0">
                <a:solidFill>
                  <a:srgbClr val="1E1E1E"/>
                </a:solidFill>
                <a:latin typeface="Arial" panose="020B0604020202020204" pitchFamily="34" charset="0"/>
                <a:cs typeface="Arial" panose="020B0604020202020204" pitchFamily="34" charset="0"/>
              </a:rPr>
              <a:t> </a:t>
            </a:r>
            <a:r>
              <a:rPr sz="2278" spc="66" dirty="0">
                <a:solidFill>
                  <a:srgbClr val="1E1E1E"/>
                </a:solidFill>
                <a:latin typeface="Arial" panose="020B0604020202020204" pitchFamily="34" charset="0"/>
                <a:cs typeface="Arial" panose="020B0604020202020204" pitchFamily="34" charset="0"/>
              </a:rPr>
              <a:t>who</a:t>
            </a:r>
            <a:r>
              <a:rPr sz="2278" spc="-66" dirty="0">
                <a:solidFill>
                  <a:srgbClr val="1E1E1E"/>
                </a:solidFill>
                <a:latin typeface="Arial" panose="020B0604020202020204" pitchFamily="34" charset="0"/>
                <a:cs typeface="Arial" panose="020B0604020202020204" pitchFamily="34" charset="0"/>
              </a:rPr>
              <a:t> </a:t>
            </a:r>
            <a:r>
              <a:rPr sz="2278" spc="100" dirty="0">
                <a:solidFill>
                  <a:srgbClr val="1E1E1E"/>
                </a:solidFill>
                <a:latin typeface="Arial" panose="020B0604020202020204" pitchFamily="34" charset="0"/>
                <a:cs typeface="Arial" panose="020B0604020202020204" pitchFamily="34" charset="0"/>
              </a:rPr>
              <a:t>take</a:t>
            </a:r>
            <a:r>
              <a:rPr sz="2278" spc="-76" dirty="0">
                <a:solidFill>
                  <a:srgbClr val="1E1E1E"/>
                </a:solidFill>
                <a:latin typeface="Arial" panose="020B0604020202020204" pitchFamily="34" charset="0"/>
                <a:cs typeface="Arial" panose="020B0604020202020204" pitchFamily="34" charset="0"/>
              </a:rPr>
              <a:t> </a:t>
            </a:r>
            <a:r>
              <a:rPr sz="2278" b="1" spc="-9" dirty="0">
                <a:solidFill>
                  <a:srgbClr val="009CDE"/>
                </a:solidFill>
                <a:latin typeface="Arial" panose="020B0604020202020204" pitchFamily="34" charset="0"/>
                <a:cs typeface="Arial" panose="020B0604020202020204" pitchFamily="34" charset="0"/>
              </a:rPr>
              <a:t>precalculus</a:t>
            </a:r>
            <a:r>
              <a:rPr sz="2278" b="1" spc="19" dirty="0">
                <a:solidFill>
                  <a:srgbClr val="009CDE"/>
                </a:solidFill>
                <a:latin typeface="Arial" panose="020B0604020202020204" pitchFamily="34" charset="0"/>
                <a:cs typeface="Arial" panose="020B0604020202020204" pitchFamily="34" charset="0"/>
              </a:rPr>
              <a:t> </a:t>
            </a:r>
            <a:r>
              <a:rPr sz="2278" spc="52" dirty="0">
                <a:solidFill>
                  <a:srgbClr val="1E1E1E"/>
                </a:solidFill>
                <a:latin typeface="Arial" panose="020B0604020202020204" pitchFamily="34" charset="0"/>
                <a:cs typeface="Arial" panose="020B0604020202020204" pitchFamily="34" charset="0"/>
              </a:rPr>
              <a:t>are </a:t>
            </a:r>
            <a:r>
              <a:rPr sz="2278" spc="76" dirty="0">
                <a:solidFill>
                  <a:srgbClr val="1E1E1E"/>
                </a:solidFill>
                <a:latin typeface="Arial" panose="020B0604020202020204" pitchFamily="34" charset="0"/>
                <a:cs typeface="Arial" panose="020B0604020202020204" pitchFamily="34" charset="0"/>
              </a:rPr>
              <a:t>nearly</a:t>
            </a:r>
            <a:r>
              <a:rPr sz="2278" spc="-62" dirty="0">
                <a:solidFill>
                  <a:srgbClr val="1E1E1E"/>
                </a:solidFill>
                <a:latin typeface="Arial" panose="020B0604020202020204" pitchFamily="34" charset="0"/>
                <a:cs typeface="Arial" panose="020B0604020202020204" pitchFamily="34" charset="0"/>
              </a:rPr>
              <a:t> </a:t>
            </a:r>
            <a:r>
              <a:rPr sz="2278" spc="133" dirty="0">
                <a:solidFill>
                  <a:srgbClr val="1E1E1E"/>
                </a:solidFill>
                <a:latin typeface="Arial" panose="020B0604020202020204" pitchFamily="34" charset="0"/>
                <a:cs typeface="Arial" panose="020B0604020202020204" pitchFamily="34" charset="0"/>
              </a:rPr>
              <a:t>3</a:t>
            </a:r>
            <a:r>
              <a:rPr sz="2278" spc="-47" dirty="0">
                <a:solidFill>
                  <a:srgbClr val="1E1E1E"/>
                </a:solidFill>
                <a:latin typeface="Arial" panose="020B0604020202020204" pitchFamily="34" charset="0"/>
                <a:cs typeface="Arial" panose="020B0604020202020204" pitchFamily="34" charset="0"/>
              </a:rPr>
              <a:t> </a:t>
            </a:r>
            <a:r>
              <a:rPr sz="2278" spc="128" dirty="0">
                <a:solidFill>
                  <a:srgbClr val="1E1E1E"/>
                </a:solidFill>
                <a:latin typeface="Arial" panose="020B0604020202020204" pitchFamily="34" charset="0"/>
                <a:cs typeface="Arial" panose="020B0604020202020204" pitchFamily="34" charset="0"/>
              </a:rPr>
              <a:t>times</a:t>
            </a:r>
            <a:r>
              <a:rPr sz="2278" spc="-47" dirty="0">
                <a:solidFill>
                  <a:srgbClr val="1E1E1E"/>
                </a:solidFill>
                <a:latin typeface="Arial" panose="020B0604020202020204" pitchFamily="34" charset="0"/>
                <a:cs typeface="Arial" panose="020B0604020202020204" pitchFamily="34" charset="0"/>
              </a:rPr>
              <a:t> </a:t>
            </a:r>
            <a:r>
              <a:rPr sz="2278" spc="57" dirty="0">
                <a:solidFill>
                  <a:srgbClr val="1E1E1E"/>
                </a:solidFill>
                <a:latin typeface="Arial" panose="020B0604020202020204" pitchFamily="34" charset="0"/>
                <a:cs typeface="Arial" panose="020B0604020202020204" pitchFamily="34" charset="0"/>
              </a:rPr>
              <a:t>more</a:t>
            </a:r>
            <a:r>
              <a:rPr sz="2278" spc="-52" dirty="0">
                <a:solidFill>
                  <a:srgbClr val="1E1E1E"/>
                </a:solidFill>
                <a:latin typeface="Arial" panose="020B0604020202020204" pitchFamily="34" charset="0"/>
                <a:cs typeface="Arial" panose="020B0604020202020204" pitchFamily="34" charset="0"/>
              </a:rPr>
              <a:t> </a:t>
            </a:r>
            <a:r>
              <a:rPr sz="2278" spc="66" dirty="0">
                <a:solidFill>
                  <a:srgbClr val="1E1E1E"/>
                </a:solidFill>
                <a:latin typeface="Arial" panose="020B0604020202020204" pitchFamily="34" charset="0"/>
                <a:cs typeface="Arial" panose="020B0604020202020204" pitchFamily="34" charset="0"/>
              </a:rPr>
              <a:t>likely</a:t>
            </a:r>
            <a:r>
              <a:rPr sz="2278" spc="-52" dirty="0">
                <a:solidFill>
                  <a:srgbClr val="1E1E1E"/>
                </a:solidFill>
                <a:latin typeface="Arial" panose="020B0604020202020204" pitchFamily="34" charset="0"/>
                <a:cs typeface="Arial" panose="020B0604020202020204" pitchFamily="34" charset="0"/>
              </a:rPr>
              <a:t> </a:t>
            </a:r>
            <a:r>
              <a:rPr sz="2278" dirty="0">
                <a:solidFill>
                  <a:srgbClr val="1E1E1E"/>
                </a:solidFill>
                <a:latin typeface="Arial" panose="020B0604020202020204" pitchFamily="34" charset="0"/>
                <a:cs typeface="Arial" panose="020B0604020202020204" pitchFamily="34" charset="0"/>
              </a:rPr>
              <a:t>to</a:t>
            </a:r>
            <a:r>
              <a:rPr sz="2278" spc="-33" dirty="0">
                <a:solidFill>
                  <a:srgbClr val="1E1E1E"/>
                </a:solidFill>
                <a:latin typeface="Arial" panose="020B0604020202020204" pitchFamily="34" charset="0"/>
                <a:cs typeface="Arial" panose="020B0604020202020204" pitchFamily="34" charset="0"/>
              </a:rPr>
              <a:t> </a:t>
            </a:r>
            <a:r>
              <a:rPr sz="2278" spc="85" dirty="0">
                <a:solidFill>
                  <a:srgbClr val="1E1E1E"/>
                </a:solidFill>
                <a:latin typeface="Arial" panose="020B0604020202020204" pitchFamily="34" charset="0"/>
                <a:cs typeface="Arial" panose="020B0604020202020204" pitchFamily="34" charset="0"/>
              </a:rPr>
              <a:t>earn</a:t>
            </a:r>
            <a:r>
              <a:rPr sz="2278" spc="-66" dirty="0">
                <a:solidFill>
                  <a:srgbClr val="1E1E1E"/>
                </a:solidFill>
                <a:latin typeface="Arial" panose="020B0604020202020204" pitchFamily="34" charset="0"/>
                <a:cs typeface="Arial" panose="020B0604020202020204" pitchFamily="34" charset="0"/>
              </a:rPr>
              <a:t> </a:t>
            </a:r>
            <a:r>
              <a:rPr sz="2278" spc="214" dirty="0">
                <a:solidFill>
                  <a:srgbClr val="1E1E1E"/>
                </a:solidFill>
                <a:latin typeface="Arial" panose="020B0604020202020204" pitchFamily="34" charset="0"/>
                <a:cs typeface="Arial" panose="020B0604020202020204" pitchFamily="34" charset="0"/>
              </a:rPr>
              <a:t>a </a:t>
            </a:r>
            <a:r>
              <a:rPr sz="2278" spc="119" dirty="0">
                <a:solidFill>
                  <a:srgbClr val="1E1E1E"/>
                </a:solidFill>
                <a:latin typeface="Arial" panose="020B0604020202020204" pitchFamily="34" charset="0"/>
                <a:cs typeface="Arial" panose="020B0604020202020204" pitchFamily="34" charset="0"/>
              </a:rPr>
              <a:t>college</a:t>
            </a:r>
            <a:r>
              <a:rPr sz="2278" spc="-38" dirty="0">
                <a:solidFill>
                  <a:srgbClr val="1E1E1E"/>
                </a:solidFill>
                <a:latin typeface="Arial" panose="020B0604020202020204" pitchFamily="34" charset="0"/>
                <a:cs typeface="Arial" panose="020B0604020202020204" pitchFamily="34" charset="0"/>
              </a:rPr>
              <a:t> </a:t>
            </a:r>
            <a:r>
              <a:rPr sz="2278" spc="76" dirty="0">
                <a:solidFill>
                  <a:srgbClr val="1E1E1E"/>
                </a:solidFill>
                <a:latin typeface="Arial" panose="020B0604020202020204" pitchFamily="34" charset="0"/>
                <a:cs typeface="Arial" panose="020B0604020202020204" pitchFamily="34" charset="0"/>
              </a:rPr>
              <a:t>degree,</a:t>
            </a:r>
            <a:r>
              <a:rPr sz="2278" spc="-57" dirty="0">
                <a:solidFill>
                  <a:srgbClr val="1E1E1E"/>
                </a:solidFill>
                <a:latin typeface="Arial" panose="020B0604020202020204" pitchFamily="34" charset="0"/>
                <a:cs typeface="Arial" panose="020B0604020202020204" pitchFamily="34" charset="0"/>
              </a:rPr>
              <a:t> </a:t>
            </a:r>
            <a:r>
              <a:rPr sz="2278" spc="52" dirty="0">
                <a:solidFill>
                  <a:srgbClr val="1E1E1E"/>
                </a:solidFill>
                <a:latin typeface="Arial" panose="020B0604020202020204" pitchFamily="34" charset="0"/>
                <a:cs typeface="Arial" panose="020B0604020202020204" pitchFamily="34" charset="0"/>
              </a:rPr>
              <a:t>more</a:t>
            </a:r>
            <a:r>
              <a:rPr sz="2278" spc="-62" dirty="0">
                <a:solidFill>
                  <a:srgbClr val="1E1E1E"/>
                </a:solidFill>
                <a:latin typeface="Arial" panose="020B0604020202020204" pitchFamily="34" charset="0"/>
                <a:cs typeface="Arial" panose="020B0604020202020204" pitchFamily="34" charset="0"/>
              </a:rPr>
              <a:t> </a:t>
            </a:r>
            <a:r>
              <a:rPr sz="2278" spc="161" dirty="0">
                <a:solidFill>
                  <a:srgbClr val="1E1E1E"/>
                </a:solidFill>
                <a:latin typeface="Arial" panose="020B0604020202020204" pitchFamily="34" charset="0"/>
                <a:cs typeface="Arial" panose="020B0604020202020204" pitchFamily="34" charset="0"/>
              </a:rPr>
              <a:t>so</a:t>
            </a:r>
            <a:r>
              <a:rPr sz="2278" spc="-52" dirty="0">
                <a:solidFill>
                  <a:srgbClr val="1E1E1E"/>
                </a:solidFill>
                <a:latin typeface="Arial" panose="020B0604020202020204" pitchFamily="34" charset="0"/>
                <a:cs typeface="Arial" panose="020B0604020202020204" pitchFamily="34" charset="0"/>
              </a:rPr>
              <a:t> </a:t>
            </a:r>
            <a:r>
              <a:rPr sz="2278" spc="114" dirty="0">
                <a:solidFill>
                  <a:srgbClr val="1E1E1E"/>
                </a:solidFill>
                <a:latin typeface="Arial" panose="020B0604020202020204" pitchFamily="34" charset="0"/>
                <a:cs typeface="Arial" panose="020B0604020202020204" pitchFamily="34" charset="0"/>
              </a:rPr>
              <a:t>than</a:t>
            </a:r>
            <a:r>
              <a:rPr sz="2278" spc="-52" dirty="0">
                <a:solidFill>
                  <a:srgbClr val="1E1E1E"/>
                </a:solidFill>
                <a:latin typeface="Arial" panose="020B0604020202020204" pitchFamily="34" charset="0"/>
                <a:cs typeface="Arial" panose="020B0604020202020204" pitchFamily="34" charset="0"/>
              </a:rPr>
              <a:t> </a:t>
            </a:r>
            <a:r>
              <a:rPr sz="2278" spc="108" dirty="0">
                <a:solidFill>
                  <a:srgbClr val="1E1E1E"/>
                </a:solidFill>
                <a:latin typeface="Arial" panose="020B0604020202020204" pitchFamily="34" charset="0"/>
                <a:cs typeface="Arial" panose="020B0604020202020204" pitchFamily="34" charset="0"/>
              </a:rPr>
              <a:t>students </a:t>
            </a:r>
            <a:r>
              <a:rPr sz="2278" spc="66" dirty="0">
                <a:solidFill>
                  <a:srgbClr val="1E1E1E"/>
                </a:solidFill>
                <a:latin typeface="Arial" panose="020B0604020202020204" pitchFamily="34" charset="0"/>
                <a:cs typeface="Arial" panose="020B0604020202020204" pitchFamily="34" charset="0"/>
              </a:rPr>
              <a:t>who </a:t>
            </a:r>
            <a:r>
              <a:rPr sz="2278" spc="100" dirty="0">
                <a:solidFill>
                  <a:srgbClr val="1E1E1E"/>
                </a:solidFill>
                <a:latin typeface="Arial" panose="020B0604020202020204" pitchFamily="34" charset="0"/>
                <a:cs typeface="Arial" panose="020B0604020202020204" pitchFamily="34" charset="0"/>
              </a:rPr>
              <a:t>take</a:t>
            </a:r>
            <a:r>
              <a:rPr sz="2278" spc="62" dirty="0">
                <a:solidFill>
                  <a:srgbClr val="1E1E1E"/>
                </a:solidFill>
                <a:latin typeface="Arial" panose="020B0604020202020204" pitchFamily="34" charset="0"/>
                <a:cs typeface="Arial" panose="020B0604020202020204" pitchFamily="34" charset="0"/>
              </a:rPr>
              <a:t> </a:t>
            </a:r>
            <a:r>
              <a:rPr sz="2278" spc="95" dirty="0">
                <a:solidFill>
                  <a:srgbClr val="1E1E1E"/>
                </a:solidFill>
                <a:latin typeface="Arial" panose="020B0604020202020204" pitchFamily="34" charset="0"/>
                <a:cs typeface="Arial" panose="020B0604020202020204" pitchFamily="34" charset="0"/>
              </a:rPr>
              <a:t>Algebra</a:t>
            </a:r>
            <a:r>
              <a:rPr sz="2278" spc="76" dirty="0">
                <a:solidFill>
                  <a:srgbClr val="1E1E1E"/>
                </a:solidFill>
                <a:latin typeface="Arial" panose="020B0604020202020204" pitchFamily="34" charset="0"/>
                <a:cs typeface="Arial" panose="020B0604020202020204" pitchFamily="34" charset="0"/>
              </a:rPr>
              <a:t> </a:t>
            </a:r>
            <a:r>
              <a:rPr sz="2278" dirty="0">
                <a:solidFill>
                  <a:srgbClr val="1E1E1E"/>
                </a:solidFill>
                <a:latin typeface="Arial" panose="020B0604020202020204" pitchFamily="34" charset="0"/>
                <a:cs typeface="Arial" panose="020B0604020202020204" pitchFamily="34" charset="0"/>
              </a:rPr>
              <a:t>2,</a:t>
            </a:r>
            <a:r>
              <a:rPr sz="2278" spc="71" dirty="0">
                <a:solidFill>
                  <a:srgbClr val="1E1E1E"/>
                </a:solidFill>
                <a:latin typeface="Arial" panose="020B0604020202020204" pitchFamily="34" charset="0"/>
                <a:cs typeface="Arial" panose="020B0604020202020204" pitchFamily="34" charset="0"/>
              </a:rPr>
              <a:t> </a:t>
            </a:r>
            <a:r>
              <a:rPr sz="2278" dirty="0">
                <a:solidFill>
                  <a:srgbClr val="1E1E1E"/>
                </a:solidFill>
                <a:latin typeface="Arial" panose="020B0604020202020204" pitchFamily="34" charset="0"/>
                <a:cs typeface="Arial" panose="020B0604020202020204" pitchFamily="34" charset="0"/>
              </a:rPr>
              <a:t>Trigonometry,</a:t>
            </a:r>
            <a:r>
              <a:rPr sz="2278" spc="100" dirty="0">
                <a:solidFill>
                  <a:srgbClr val="1E1E1E"/>
                </a:solidFill>
                <a:latin typeface="Arial" panose="020B0604020202020204" pitchFamily="34" charset="0"/>
                <a:cs typeface="Arial" panose="020B0604020202020204" pitchFamily="34" charset="0"/>
              </a:rPr>
              <a:t> </a:t>
            </a:r>
            <a:r>
              <a:rPr sz="2278" spc="-24" dirty="0">
                <a:solidFill>
                  <a:srgbClr val="1E1E1E"/>
                </a:solidFill>
                <a:latin typeface="Arial" panose="020B0604020202020204" pitchFamily="34" charset="0"/>
                <a:cs typeface="Arial" panose="020B0604020202020204" pitchFamily="34" charset="0"/>
              </a:rPr>
              <a:t>or </a:t>
            </a:r>
            <a:r>
              <a:rPr sz="2278" spc="100" dirty="0">
                <a:solidFill>
                  <a:srgbClr val="1E1E1E"/>
                </a:solidFill>
                <a:latin typeface="Arial" panose="020B0604020202020204" pitchFamily="34" charset="0"/>
                <a:cs typeface="Arial" panose="020B0604020202020204" pitchFamily="34" charset="0"/>
              </a:rPr>
              <a:t>Calculus.</a:t>
            </a:r>
            <a:endParaRPr sz="2278"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697" y="413649"/>
            <a:ext cx="11474193" cy="59661"/>
          </a:xfrm>
          <a:custGeom>
            <a:avLst/>
            <a:gdLst/>
            <a:ahLst/>
            <a:cxnLst/>
            <a:rect l="l" t="t" r="r" b="b"/>
            <a:pathLst>
              <a:path w="12090400" h="62865">
                <a:moveTo>
                  <a:pt x="12089892" y="0"/>
                </a:moveTo>
                <a:lnTo>
                  <a:pt x="0" y="0"/>
                </a:lnTo>
                <a:lnTo>
                  <a:pt x="0" y="62483"/>
                </a:lnTo>
                <a:lnTo>
                  <a:pt x="12089892" y="62483"/>
                </a:lnTo>
                <a:lnTo>
                  <a:pt x="12089892" y="0"/>
                </a:lnTo>
                <a:close/>
              </a:path>
            </a:pathLst>
          </a:custGeom>
          <a:solidFill>
            <a:srgbClr val="009CDE"/>
          </a:solidFill>
        </p:spPr>
        <p:txBody>
          <a:bodyPr wrap="square" lIns="0" tIns="0" rIns="0" bIns="0" rtlCol="0"/>
          <a:lstStyle/>
          <a:p>
            <a:endParaRPr sz="1708"/>
          </a:p>
        </p:txBody>
      </p:sp>
      <p:sp>
        <p:nvSpPr>
          <p:cNvPr id="3" name="object 3"/>
          <p:cNvSpPr/>
          <p:nvPr/>
        </p:nvSpPr>
        <p:spPr>
          <a:xfrm>
            <a:off x="6695501" y="1232270"/>
            <a:ext cx="1277589" cy="2272541"/>
          </a:xfrm>
          <a:custGeom>
            <a:avLst/>
            <a:gdLst/>
            <a:ahLst/>
            <a:cxnLst/>
            <a:rect l="l" t="t" r="r" b="b"/>
            <a:pathLst>
              <a:path w="1346200" h="2394585">
                <a:moveTo>
                  <a:pt x="672846" y="0"/>
                </a:moveTo>
                <a:lnTo>
                  <a:pt x="0" y="672846"/>
                </a:lnTo>
                <a:lnTo>
                  <a:pt x="336423" y="672846"/>
                </a:lnTo>
                <a:lnTo>
                  <a:pt x="336423" y="2394204"/>
                </a:lnTo>
                <a:lnTo>
                  <a:pt x="1009269" y="2394204"/>
                </a:lnTo>
                <a:lnTo>
                  <a:pt x="1009269" y="672846"/>
                </a:lnTo>
                <a:lnTo>
                  <a:pt x="1345692" y="672846"/>
                </a:lnTo>
                <a:lnTo>
                  <a:pt x="672846" y="0"/>
                </a:lnTo>
                <a:close/>
              </a:path>
            </a:pathLst>
          </a:custGeom>
          <a:solidFill>
            <a:srgbClr val="AADCF0"/>
          </a:solidFill>
        </p:spPr>
        <p:txBody>
          <a:bodyPr wrap="square" lIns="0" tIns="0" rIns="0" bIns="0" rtlCol="0"/>
          <a:lstStyle/>
          <a:p>
            <a:endParaRPr sz="1708"/>
          </a:p>
        </p:txBody>
      </p:sp>
      <p:sp>
        <p:nvSpPr>
          <p:cNvPr id="4" name="object 4"/>
          <p:cNvSpPr txBox="1"/>
          <p:nvPr/>
        </p:nvSpPr>
        <p:spPr>
          <a:xfrm>
            <a:off x="6373020" y="3808431"/>
            <a:ext cx="4917280" cy="1414349"/>
          </a:xfrm>
          <a:prstGeom prst="rect">
            <a:avLst/>
          </a:prstGeom>
        </p:spPr>
        <p:txBody>
          <a:bodyPr vert="horz" wrap="square" lIns="0" tIns="12053" rIns="0" bIns="0" rtlCol="0">
            <a:spAutoFit/>
          </a:bodyPr>
          <a:lstStyle/>
          <a:p>
            <a:pPr marL="12052" marR="4821" indent="1808" algn="ctr">
              <a:spcBef>
                <a:spcPts val="95"/>
              </a:spcBef>
            </a:pPr>
            <a:r>
              <a:rPr sz="2278" spc="119" dirty="0">
                <a:solidFill>
                  <a:srgbClr val="1E1E1E"/>
                </a:solidFill>
                <a:latin typeface="Arial" panose="020B0604020202020204" pitchFamily="34" charset="0"/>
                <a:cs typeface="Arial" panose="020B0604020202020204" pitchFamily="34" charset="0"/>
              </a:rPr>
              <a:t>Students</a:t>
            </a:r>
            <a:r>
              <a:rPr sz="2278" spc="-76" dirty="0">
                <a:solidFill>
                  <a:srgbClr val="1E1E1E"/>
                </a:solidFill>
                <a:latin typeface="Arial" panose="020B0604020202020204" pitchFamily="34" charset="0"/>
                <a:cs typeface="Arial" panose="020B0604020202020204" pitchFamily="34" charset="0"/>
              </a:rPr>
              <a:t> </a:t>
            </a:r>
            <a:r>
              <a:rPr sz="2278" spc="66" dirty="0">
                <a:solidFill>
                  <a:srgbClr val="1E1E1E"/>
                </a:solidFill>
                <a:latin typeface="Arial" panose="020B0604020202020204" pitchFamily="34" charset="0"/>
                <a:cs typeface="Arial" panose="020B0604020202020204" pitchFamily="34" charset="0"/>
              </a:rPr>
              <a:t>who</a:t>
            </a:r>
            <a:r>
              <a:rPr sz="2278" spc="-81" dirty="0">
                <a:solidFill>
                  <a:srgbClr val="1E1E1E"/>
                </a:solidFill>
                <a:latin typeface="Arial" panose="020B0604020202020204" pitchFamily="34" charset="0"/>
                <a:cs typeface="Arial" panose="020B0604020202020204" pitchFamily="34" charset="0"/>
              </a:rPr>
              <a:t> </a:t>
            </a:r>
            <a:r>
              <a:rPr sz="2278" spc="100" dirty="0">
                <a:solidFill>
                  <a:srgbClr val="1E1E1E"/>
                </a:solidFill>
                <a:latin typeface="Arial" panose="020B0604020202020204" pitchFamily="34" charset="0"/>
                <a:cs typeface="Arial" panose="020B0604020202020204" pitchFamily="34" charset="0"/>
              </a:rPr>
              <a:t>take</a:t>
            </a:r>
            <a:r>
              <a:rPr sz="2278" spc="-90" dirty="0">
                <a:solidFill>
                  <a:srgbClr val="1E1E1E"/>
                </a:solidFill>
                <a:latin typeface="Arial" panose="020B0604020202020204" pitchFamily="34" charset="0"/>
                <a:cs typeface="Arial" panose="020B0604020202020204" pitchFamily="34" charset="0"/>
              </a:rPr>
              <a:t> </a:t>
            </a:r>
            <a:r>
              <a:rPr sz="2278" b="1" dirty="0">
                <a:solidFill>
                  <a:srgbClr val="009CDE"/>
                </a:solidFill>
                <a:latin typeface="Arial" panose="020B0604020202020204" pitchFamily="34" charset="0"/>
                <a:cs typeface="Arial" panose="020B0604020202020204" pitchFamily="34" charset="0"/>
              </a:rPr>
              <a:t>AP</a:t>
            </a:r>
            <a:r>
              <a:rPr sz="2278" b="1" spc="-14" dirty="0">
                <a:solidFill>
                  <a:srgbClr val="009CDE"/>
                </a:solidFill>
                <a:latin typeface="Arial" panose="020B0604020202020204" pitchFamily="34" charset="0"/>
                <a:cs typeface="Arial" panose="020B0604020202020204" pitchFamily="34" charset="0"/>
              </a:rPr>
              <a:t> </a:t>
            </a:r>
            <a:r>
              <a:rPr sz="2278" b="1" dirty="0">
                <a:solidFill>
                  <a:srgbClr val="009CDE"/>
                </a:solidFill>
                <a:latin typeface="Arial" panose="020B0604020202020204" pitchFamily="34" charset="0"/>
                <a:cs typeface="Arial" panose="020B0604020202020204" pitchFamily="34" charset="0"/>
              </a:rPr>
              <a:t>Seminar</a:t>
            </a:r>
            <a:r>
              <a:rPr sz="2278" b="1" spc="-14" dirty="0">
                <a:solidFill>
                  <a:srgbClr val="009CDE"/>
                </a:solidFill>
                <a:latin typeface="Arial" panose="020B0604020202020204" pitchFamily="34" charset="0"/>
                <a:cs typeface="Arial" panose="020B0604020202020204" pitchFamily="34" charset="0"/>
              </a:rPr>
              <a:t> </a:t>
            </a:r>
            <a:r>
              <a:rPr sz="2278" spc="119" dirty="0">
                <a:solidFill>
                  <a:srgbClr val="1E1E1E"/>
                </a:solidFill>
                <a:latin typeface="Arial" panose="020B0604020202020204" pitchFamily="34" charset="0"/>
                <a:cs typeface="Arial" panose="020B0604020202020204" pitchFamily="34" charset="0"/>
              </a:rPr>
              <a:t>have </a:t>
            </a:r>
            <a:r>
              <a:rPr sz="2278" spc="90" dirty="0">
                <a:solidFill>
                  <a:srgbClr val="1E1E1E"/>
                </a:solidFill>
                <a:latin typeface="Arial" panose="020B0604020202020204" pitchFamily="34" charset="0"/>
                <a:cs typeface="Arial" panose="020B0604020202020204" pitchFamily="34" charset="0"/>
              </a:rPr>
              <a:t>higher</a:t>
            </a:r>
            <a:r>
              <a:rPr sz="2278" spc="-43" dirty="0">
                <a:solidFill>
                  <a:srgbClr val="1E1E1E"/>
                </a:solidFill>
                <a:latin typeface="Arial" panose="020B0604020202020204" pitchFamily="34" charset="0"/>
                <a:cs typeface="Arial" panose="020B0604020202020204" pitchFamily="34" charset="0"/>
              </a:rPr>
              <a:t> </a:t>
            </a:r>
            <a:r>
              <a:rPr sz="2278" spc="62" dirty="0">
                <a:solidFill>
                  <a:srgbClr val="1E1E1E"/>
                </a:solidFill>
                <a:latin typeface="Arial" panose="020B0604020202020204" pitchFamily="34" charset="0"/>
                <a:cs typeface="Arial" panose="020B0604020202020204" pitchFamily="34" charset="0"/>
              </a:rPr>
              <a:t>likelihood</a:t>
            </a:r>
            <a:r>
              <a:rPr sz="2278" spc="-38" dirty="0">
                <a:solidFill>
                  <a:srgbClr val="1E1E1E"/>
                </a:solidFill>
                <a:latin typeface="Arial" panose="020B0604020202020204" pitchFamily="34" charset="0"/>
                <a:cs typeface="Arial" panose="020B0604020202020204" pitchFamily="34" charset="0"/>
              </a:rPr>
              <a:t> </a:t>
            </a:r>
            <a:r>
              <a:rPr sz="2278" spc="123" dirty="0">
                <a:solidFill>
                  <a:srgbClr val="1E1E1E"/>
                </a:solidFill>
                <a:latin typeface="Arial" panose="020B0604020202020204" pitchFamily="34" charset="0"/>
                <a:cs typeface="Arial" panose="020B0604020202020204" pitchFamily="34" charset="0"/>
              </a:rPr>
              <a:t>of</a:t>
            </a:r>
            <a:r>
              <a:rPr sz="2278" spc="-33" dirty="0">
                <a:solidFill>
                  <a:srgbClr val="1E1E1E"/>
                </a:solidFill>
                <a:latin typeface="Arial" panose="020B0604020202020204" pitchFamily="34" charset="0"/>
                <a:cs typeface="Arial" panose="020B0604020202020204" pitchFamily="34" charset="0"/>
              </a:rPr>
              <a:t> </a:t>
            </a:r>
            <a:r>
              <a:rPr sz="2278" spc="114" dirty="0">
                <a:solidFill>
                  <a:srgbClr val="1E1E1E"/>
                </a:solidFill>
                <a:latin typeface="Arial" panose="020B0604020202020204" pitchFamily="34" charset="0"/>
                <a:cs typeface="Arial" panose="020B0604020202020204" pitchFamily="34" charset="0"/>
              </a:rPr>
              <a:t>persisting</a:t>
            </a:r>
            <a:r>
              <a:rPr sz="2278" spc="-33" dirty="0">
                <a:solidFill>
                  <a:srgbClr val="1E1E1E"/>
                </a:solidFill>
                <a:latin typeface="Arial" panose="020B0604020202020204" pitchFamily="34" charset="0"/>
                <a:cs typeface="Arial" panose="020B0604020202020204" pitchFamily="34" charset="0"/>
              </a:rPr>
              <a:t> </a:t>
            </a:r>
            <a:r>
              <a:rPr sz="2278" dirty="0">
                <a:solidFill>
                  <a:srgbClr val="1E1E1E"/>
                </a:solidFill>
                <a:latin typeface="Arial" panose="020B0604020202020204" pitchFamily="34" charset="0"/>
                <a:cs typeface="Arial" panose="020B0604020202020204" pitchFamily="34" charset="0"/>
              </a:rPr>
              <a:t>to</a:t>
            </a:r>
            <a:r>
              <a:rPr sz="2278" spc="-43" dirty="0">
                <a:solidFill>
                  <a:srgbClr val="1E1E1E"/>
                </a:solidFill>
                <a:latin typeface="Arial" panose="020B0604020202020204" pitchFamily="34" charset="0"/>
                <a:cs typeface="Arial" panose="020B0604020202020204" pitchFamily="34" charset="0"/>
              </a:rPr>
              <a:t> </a:t>
            </a:r>
            <a:r>
              <a:rPr sz="2278" spc="38" dirty="0">
                <a:solidFill>
                  <a:srgbClr val="1E1E1E"/>
                </a:solidFill>
                <a:latin typeface="Arial" panose="020B0604020202020204" pitchFamily="34" charset="0"/>
                <a:cs typeface="Arial" panose="020B0604020202020204" pitchFamily="34" charset="0"/>
              </a:rPr>
              <a:t>the </a:t>
            </a:r>
            <a:r>
              <a:rPr sz="2278" spc="138" dirty="0">
                <a:solidFill>
                  <a:srgbClr val="1E1E1E"/>
                </a:solidFill>
                <a:latin typeface="Arial" panose="020B0604020202020204" pitchFamily="34" charset="0"/>
                <a:cs typeface="Arial" panose="020B0604020202020204" pitchFamily="34" charset="0"/>
              </a:rPr>
              <a:t>second</a:t>
            </a:r>
            <a:r>
              <a:rPr sz="2278" spc="-47" dirty="0">
                <a:solidFill>
                  <a:srgbClr val="1E1E1E"/>
                </a:solidFill>
                <a:latin typeface="Arial" panose="020B0604020202020204" pitchFamily="34" charset="0"/>
                <a:cs typeface="Arial" panose="020B0604020202020204" pitchFamily="34" charset="0"/>
              </a:rPr>
              <a:t> </a:t>
            </a:r>
            <a:r>
              <a:rPr sz="2278" spc="76" dirty="0">
                <a:solidFill>
                  <a:srgbClr val="1E1E1E"/>
                </a:solidFill>
                <a:latin typeface="Arial" panose="020B0604020202020204" pitchFamily="34" charset="0"/>
                <a:cs typeface="Arial" panose="020B0604020202020204" pitchFamily="34" charset="0"/>
              </a:rPr>
              <a:t>year</a:t>
            </a:r>
            <a:r>
              <a:rPr sz="2278" spc="-66" dirty="0">
                <a:solidFill>
                  <a:srgbClr val="1E1E1E"/>
                </a:solidFill>
                <a:latin typeface="Arial" panose="020B0604020202020204" pitchFamily="34" charset="0"/>
                <a:cs typeface="Arial" panose="020B0604020202020204" pitchFamily="34" charset="0"/>
              </a:rPr>
              <a:t> </a:t>
            </a:r>
            <a:r>
              <a:rPr sz="2278" spc="123" dirty="0">
                <a:solidFill>
                  <a:srgbClr val="1E1E1E"/>
                </a:solidFill>
                <a:latin typeface="Arial" panose="020B0604020202020204" pitchFamily="34" charset="0"/>
                <a:cs typeface="Arial" panose="020B0604020202020204" pitchFamily="34" charset="0"/>
              </a:rPr>
              <a:t>of</a:t>
            </a:r>
            <a:r>
              <a:rPr sz="2278" spc="-43" dirty="0">
                <a:solidFill>
                  <a:srgbClr val="1E1E1E"/>
                </a:solidFill>
                <a:latin typeface="Arial" panose="020B0604020202020204" pitchFamily="34" charset="0"/>
                <a:cs typeface="Arial" panose="020B0604020202020204" pitchFamily="34" charset="0"/>
              </a:rPr>
              <a:t> </a:t>
            </a:r>
            <a:r>
              <a:rPr sz="2278" spc="85" dirty="0">
                <a:solidFill>
                  <a:srgbClr val="1E1E1E"/>
                </a:solidFill>
                <a:latin typeface="Arial" panose="020B0604020202020204" pitchFamily="34" charset="0"/>
                <a:cs typeface="Arial" panose="020B0604020202020204" pitchFamily="34" charset="0"/>
              </a:rPr>
              <a:t>higher</a:t>
            </a:r>
            <a:r>
              <a:rPr sz="2278" spc="-43" dirty="0">
                <a:solidFill>
                  <a:srgbClr val="1E1E1E"/>
                </a:solidFill>
                <a:latin typeface="Arial" panose="020B0604020202020204" pitchFamily="34" charset="0"/>
                <a:cs typeface="Arial" panose="020B0604020202020204" pitchFamily="34" charset="0"/>
              </a:rPr>
              <a:t> </a:t>
            </a:r>
            <a:r>
              <a:rPr sz="2278" spc="104" dirty="0">
                <a:solidFill>
                  <a:srgbClr val="1E1E1E"/>
                </a:solidFill>
                <a:latin typeface="Arial" panose="020B0604020202020204" pitchFamily="34" charset="0"/>
                <a:cs typeface="Arial" panose="020B0604020202020204" pitchFamily="34" charset="0"/>
              </a:rPr>
              <a:t>education</a:t>
            </a:r>
            <a:r>
              <a:rPr sz="2278" spc="-52" dirty="0">
                <a:solidFill>
                  <a:srgbClr val="1E1E1E"/>
                </a:solidFill>
                <a:latin typeface="Arial" panose="020B0604020202020204" pitchFamily="34" charset="0"/>
                <a:cs typeface="Arial" panose="020B0604020202020204" pitchFamily="34" charset="0"/>
              </a:rPr>
              <a:t> </a:t>
            </a:r>
            <a:r>
              <a:rPr sz="2278" spc="95" dirty="0">
                <a:solidFill>
                  <a:srgbClr val="1E1E1E"/>
                </a:solidFill>
                <a:latin typeface="Arial" panose="020B0604020202020204" pitchFamily="34" charset="0"/>
                <a:cs typeface="Arial" panose="020B0604020202020204" pitchFamily="34" charset="0"/>
              </a:rPr>
              <a:t>than </a:t>
            </a:r>
            <a:r>
              <a:rPr sz="2278" dirty="0">
                <a:solidFill>
                  <a:srgbClr val="1E1E1E"/>
                </a:solidFill>
                <a:latin typeface="Arial" panose="020B0604020202020204" pitchFamily="34" charset="0"/>
                <a:cs typeface="Arial" panose="020B0604020202020204" pitchFamily="34" charset="0"/>
              </a:rPr>
              <a:t>their</a:t>
            </a:r>
            <a:r>
              <a:rPr sz="2278" spc="57" dirty="0">
                <a:solidFill>
                  <a:srgbClr val="1E1E1E"/>
                </a:solidFill>
                <a:latin typeface="Arial" panose="020B0604020202020204" pitchFamily="34" charset="0"/>
                <a:cs typeface="Arial" panose="020B0604020202020204" pitchFamily="34" charset="0"/>
              </a:rPr>
              <a:t> </a:t>
            </a:r>
            <a:r>
              <a:rPr sz="2278" dirty="0">
                <a:solidFill>
                  <a:srgbClr val="1E1E1E"/>
                </a:solidFill>
                <a:latin typeface="Arial" panose="020B0604020202020204" pitchFamily="34" charset="0"/>
                <a:cs typeface="Arial" panose="020B0604020202020204" pitchFamily="34" charset="0"/>
              </a:rPr>
              <a:t>non-</a:t>
            </a:r>
            <a:r>
              <a:rPr sz="2278" spc="104" dirty="0">
                <a:solidFill>
                  <a:srgbClr val="1E1E1E"/>
                </a:solidFill>
                <a:latin typeface="Arial" panose="020B0604020202020204" pitchFamily="34" charset="0"/>
                <a:cs typeface="Arial" panose="020B0604020202020204" pitchFamily="34" charset="0"/>
              </a:rPr>
              <a:t>AP</a:t>
            </a:r>
            <a:r>
              <a:rPr sz="2278" spc="66" dirty="0">
                <a:solidFill>
                  <a:srgbClr val="1E1E1E"/>
                </a:solidFill>
                <a:latin typeface="Arial" panose="020B0604020202020204" pitchFamily="34" charset="0"/>
                <a:cs typeface="Arial" panose="020B0604020202020204" pitchFamily="34" charset="0"/>
              </a:rPr>
              <a:t> </a:t>
            </a:r>
            <a:r>
              <a:rPr sz="2278" spc="85" dirty="0">
                <a:solidFill>
                  <a:srgbClr val="1E1E1E"/>
                </a:solidFill>
                <a:latin typeface="Arial" panose="020B0604020202020204" pitchFamily="34" charset="0"/>
                <a:cs typeface="Arial" panose="020B0604020202020204" pitchFamily="34" charset="0"/>
              </a:rPr>
              <a:t>peers.</a:t>
            </a:r>
            <a:endParaRPr sz="2278" dirty="0">
              <a:latin typeface="Arial" panose="020B0604020202020204" pitchFamily="34" charset="0"/>
              <a:cs typeface="Arial" panose="020B0604020202020204" pitchFamily="34" charset="0"/>
            </a:endParaRPr>
          </a:p>
        </p:txBody>
      </p:sp>
      <p:pic>
        <p:nvPicPr>
          <p:cNvPr id="5" name="object 5"/>
          <p:cNvPicPr/>
          <p:nvPr/>
        </p:nvPicPr>
        <p:blipFill>
          <a:blip r:embed="rId3" cstate="print"/>
          <a:stretch>
            <a:fillRect/>
          </a:stretch>
        </p:blipFill>
        <p:spPr>
          <a:xfrm>
            <a:off x="366377" y="624812"/>
            <a:ext cx="5266823" cy="5584268"/>
          </a:xfrm>
          <a:prstGeom prst="rect">
            <a:avLst/>
          </a:prstGeom>
        </p:spPr>
      </p:pic>
      <p:sp>
        <p:nvSpPr>
          <p:cNvPr id="6" name="object 6"/>
          <p:cNvSpPr txBox="1">
            <a:spLocks noGrp="1"/>
          </p:cNvSpPr>
          <p:nvPr>
            <p:ph type="title"/>
          </p:nvPr>
        </p:nvSpPr>
        <p:spPr>
          <a:xfrm>
            <a:off x="8310201" y="1794124"/>
            <a:ext cx="1954951" cy="1181112"/>
          </a:xfrm>
          <a:prstGeom prst="rect">
            <a:avLst/>
          </a:prstGeom>
        </p:spPr>
        <p:txBody>
          <a:bodyPr vert="horz" wrap="square" lIns="0" tIns="12655" rIns="0" bIns="0" numCol="1" rtlCol="0" anchor="t" anchorCtr="0" compatLnSpc="1">
            <a:prstTxWarp prst="textNoShape">
              <a:avLst/>
            </a:prstTxWarp>
            <a:spAutoFit/>
          </a:bodyPr>
          <a:lstStyle/>
          <a:p>
            <a:pPr marL="12052">
              <a:spcBef>
                <a:spcPts val="100"/>
              </a:spcBef>
            </a:pPr>
            <a:r>
              <a:rPr sz="7592" b="1" spc="-24" dirty="0">
                <a:latin typeface="Arial"/>
                <a:cs typeface="Arial"/>
              </a:rPr>
              <a:t>86%</a:t>
            </a:r>
            <a:endParaRPr sz="7592">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7697" y="413649"/>
            <a:ext cx="11474193" cy="59661"/>
          </a:xfrm>
          <a:custGeom>
            <a:avLst/>
            <a:gdLst/>
            <a:ahLst/>
            <a:cxnLst/>
            <a:rect l="l" t="t" r="r" b="b"/>
            <a:pathLst>
              <a:path w="12090400" h="62865">
                <a:moveTo>
                  <a:pt x="12089892" y="0"/>
                </a:moveTo>
                <a:lnTo>
                  <a:pt x="0" y="0"/>
                </a:lnTo>
                <a:lnTo>
                  <a:pt x="0" y="62483"/>
                </a:lnTo>
                <a:lnTo>
                  <a:pt x="12089892" y="62483"/>
                </a:lnTo>
                <a:lnTo>
                  <a:pt x="12089892" y="0"/>
                </a:lnTo>
                <a:close/>
              </a:path>
            </a:pathLst>
          </a:custGeom>
          <a:solidFill>
            <a:srgbClr val="009CDE"/>
          </a:solidFill>
        </p:spPr>
        <p:txBody>
          <a:bodyPr wrap="square" lIns="0" tIns="0" rIns="0" bIns="0" rtlCol="0"/>
          <a:lstStyle/>
          <a:p>
            <a:endParaRPr sz="1708"/>
          </a:p>
        </p:txBody>
      </p:sp>
      <p:sp>
        <p:nvSpPr>
          <p:cNvPr id="3" name="object 3"/>
          <p:cNvSpPr/>
          <p:nvPr/>
        </p:nvSpPr>
        <p:spPr>
          <a:xfrm>
            <a:off x="6695501" y="1232270"/>
            <a:ext cx="1277589" cy="2272541"/>
          </a:xfrm>
          <a:custGeom>
            <a:avLst/>
            <a:gdLst/>
            <a:ahLst/>
            <a:cxnLst/>
            <a:rect l="l" t="t" r="r" b="b"/>
            <a:pathLst>
              <a:path w="1346200" h="2394585">
                <a:moveTo>
                  <a:pt x="672846" y="0"/>
                </a:moveTo>
                <a:lnTo>
                  <a:pt x="0" y="672846"/>
                </a:lnTo>
                <a:lnTo>
                  <a:pt x="336423" y="672846"/>
                </a:lnTo>
                <a:lnTo>
                  <a:pt x="336423" y="2394204"/>
                </a:lnTo>
                <a:lnTo>
                  <a:pt x="1009269" y="2394204"/>
                </a:lnTo>
                <a:lnTo>
                  <a:pt x="1009269" y="672846"/>
                </a:lnTo>
                <a:lnTo>
                  <a:pt x="1345692" y="672846"/>
                </a:lnTo>
                <a:lnTo>
                  <a:pt x="672846" y="0"/>
                </a:lnTo>
                <a:close/>
              </a:path>
            </a:pathLst>
          </a:custGeom>
          <a:solidFill>
            <a:srgbClr val="AADCF0"/>
          </a:solidFill>
        </p:spPr>
        <p:txBody>
          <a:bodyPr wrap="square" lIns="0" tIns="0" rIns="0" bIns="0" rtlCol="0"/>
          <a:lstStyle/>
          <a:p>
            <a:endParaRPr sz="1708"/>
          </a:p>
        </p:txBody>
      </p:sp>
      <p:sp>
        <p:nvSpPr>
          <p:cNvPr id="4" name="object 4"/>
          <p:cNvSpPr txBox="1"/>
          <p:nvPr/>
        </p:nvSpPr>
        <p:spPr>
          <a:xfrm>
            <a:off x="6234203" y="3808430"/>
            <a:ext cx="5318783" cy="1764895"/>
          </a:xfrm>
          <a:prstGeom prst="rect">
            <a:avLst/>
          </a:prstGeom>
        </p:spPr>
        <p:txBody>
          <a:bodyPr vert="horz" wrap="square" lIns="0" tIns="12053" rIns="0" bIns="0" rtlCol="0">
            <a:spAutoFit/>
          </a:bodyPr>
          <a:lstStyle/>
          <a:p>
            <a:pPr marL="12052" marR="4821" algn="ctr">
              <a:spcBef>
                <a:spcPts val="95"/>
              </a:spcBef>
            </a:pPr>
            <a:r>
              <a:rPr sz="2278" spc="119" dirty="0">
                <a:solidFill>
                  <a:srgbClr val="1E1E1E"/>
                </a:solidFill>
                <a:latin typeface="Arial" panose="020B0604020202020204" pitchFamily="34" charset="0"/>
                <a:cs typeface="Arial" panose="020B0604020202020204" pitchFamily="34" charset="0"/>
              </a:rPr>
              <a:t>Students</a:t>
            </a:r>
            <a:r>
              <a:rPr sz="2278" spc="-52" dirty="0">
                <a:solidFill>
                  <a:srgbClr val="1E1E1E"/>
                </a:solidFill>
                <a:latin typeface="Arial" panose="020B0604020202020204" pitchFamily="34" charset="0"/>
                <a:cs typeface="Arial" panose="020B0604020202020204" pitchFamily="34" charset="0"/>
              </a:rPr>
              <a:t> </a:t>
            </a:r>
            <a:r>
              <a:rPr sz="2278" spc="66" dirty="0">
                <a:solidFill>
                  <a:srgbClr val="1E1E1E"/>
                </a:solidFill>
                <a:latin typeface="Arial" panose="020B0604020202020204" pitchFamily="34" charset="0"/>
                <a:cs typeface="Arial" panose="020B0604020202020204" pitchFamily="34" charset="0"/>
              </a:rPr>
              <a:t>who</a:t>
            </a:r>
            <a:r>
              <a:rPr sz="2278" spc="-62" dirty="0">
                <a:solidFill>
                  <a:srgbClr val="1E1E1E"/>
                </a:solidFill>
                <a:latin typeface="Arial" panose="020B0604020202020204" pitchFamily="34" charset="0"/>
                <a:cs typeface="Arial" panose="020B0604020202020204" pitchFamily="34" charset="0"/>
              </a:rPr>
              <a:t> </a:t>
            </a:r>
            <a:r>
              <a:rPr sz="2278" spc="100" dirty="0">
                <a:solidFill>
                  <a:srgbClr val="1E1E1E"/>
                </a:solidFill>
                <a:latin typeface="Arial" panose="020B0604020202020204" pitchFamily="34" charset="0"/>
                <a:cs typeface="Arial" panose="020B0604020202020204" pitchFamily="34" charset="0"/>
              </a:rPr>
              <a:t>take</a:t>
            </a:r>
            <a:r>
              <a:rPr sz="2278" spc="-71" dirty="0">
                <a:solidFill>
                  <a:srgbClr val="1E1E1E"/>
                </a:solidFill>
                <a:latin typeface="Arial" panose="020B0604020202020204" pitchFamily="34" charset="0"/>
                <a:cs typeface="Arial" panose="020B0604020202020204" pitchFamily="34" charset="0"/>
              </a:rPr>
              <a:t> </a:t>
            </a:r>
            <a:r>
              <a:rPr sz="2278" b="1" dirty="0">
                <a:solidFill>
                  <a:srgbClr val="009CDE"/>
                </a:solidFill>
                <a:latin typeface="Arial" panose="020B0604020202020204" pitchFamily="34" charset="0"/>
                <a:cs typeface="Arial" panose="020B0604020202020204" pitchFamily="34" charset="0"/>
              </a:rPr>
              <a:t>AP</a:t>
            </a:r>
            <a:r>
              <a:rPr sz="2278" b="1" spc="9" dirty="0">
                <a:solidFill>
                  <a:srgbClr val="009CDE"/>
                </a:solidFill>
                <a:latin typeface="Arial" panose="020B0604020202020204" pitchFamily="34" charset="0"/>
                <a:cs typeface="Arial" panose="020B0604020202020204" pitchFamily="34" charset="0"/>
              </a:rPr>
              <a:t> </a:t>
            </a:r>
            <a:r>
              <a:rPr sz="2278" b="1" spc="-9" dirty="0">
                <a:solidFill>
                  <a:srgbClr val="009CDE"/>
                </a:solidFill>
                <a:latin typeface="Arial" panose="020B0604020202020204" pitchFamily="34" charset="0"/>
                <a:cs typeface="Arial" panose="020B0604020202020204" pitchFamily="34" charset="0"/>
              </a:rPr>
              <a:t>Computer </a:t>
            </a:r>
            <a:r>
              <a:rPr sz="2278" b="1" dirty="0">
                <a:solidFill>
                  <a:srgbClr val="009CDE"/>
                </a:solidFill>
                <a:latin typeface="Arial" panose="020B0604020202020204" pitchFamily="34" charset="0"/>
                <a:cs typeface="Arial" panose="020B0604020202020204" pitchFamily="34" charset="0"/>
              </a:rPr>
              <a:t>Science</a:t>
            </a:r>
            <a:r>
              <a:rPr sz="2278" b="1" spc="-24" dirty="0">
                <a:solidFill>
                  <a:srgbClr val="009CDE"/>
                </a:solidFill>
                <a:latin typeface="Arial" panose="020B0604020202020204" pitchFamily="34" charset="0"/>
                <a:cs typeface="Arial" panose="020B0604020202020204" pitchFamily="34" charset="0"/>
              </a:rPr>
              <a:t> </a:t>
            </a:r>
            <a:r>
              <a:rPr sz="2278" b="1" spc="-9" dirty="0">
                <a:solidFill>
                  <a:srgbClr val="009CDE"/>
                </a:solidFill>
                <a:latin typeface="Arial" panose="020B0604020202020204" pitchFamily="34" charset="0"/>
                <a:cs typeface="Arial" panose="020B0604020202020204" pitchFamily="34" charset="0"/>
              </a:rPr>
              <a:t>Principles</a:t>
            </a:r>
            <a:r>
              <a:rPr sz="2278" b="1" spc="-33" dirty="0">
                <a:solidFill>
                  <a:srgbClr val="009CDE"/>
                </a:solidFill>
                <a:latin typeface="Arial" panose="020B0604020202020204" pitchFamily="34" charset="0"/>
                <a:cs typeface="Arial" panose="020B0604020202020204" pitchFamily="34" charset="0"/>
              </a:rPr>
              <a:t> </a:t>
            </a:r>
            <a:r>
              <a:rPr sz="2278" spc="76" dirty="0">
                <a:solidFill>
                  <a:srgbClr val="1E1E1E"/>
                </a:solidFill>
                <a:latin typeface="Arial" panose="020B0604020202020204" pitchFamily="34" charset="0"/>
                <a:cs typeface="Arial" panose="020B0604020202020204" pitchFamily="34" charset="0"/>
              </a:rPr>
              <a:t>are</a:t>
            </a:r>
            <a:r>
              <a:rPr sz="2278" spc="-114" dirty="0">
                <a:solidFill>
                  <a:srgbClr val="1E1E1E"/>
                </a:solidFill>
                <a:latin typeface="Arial" panose="020B0604020202020204" pitchFamily="34" charset="0"/>
                <a:cs typeface="Arial" panose="020B0604020202020204" pitchFamily="34" charset="0"/>
              </a:rPr>
              <a:t> </a:t>
            </a:r>
            <a:r>
              <a:rPr sz="2278" spc="119" dirty="0">
                <a:solidFill>
                  <a:srgbClr val="1E1E1E"/>
                </a:solidFill>
                <a:latin typeface="Arial" panose="020B0604020202020204" pitchFamily="34" charset="0"/>
                <a:cs typeface="Arial" panose="020B0604020202020204" pitchFamily="34" charset="0"/>
              </a:rPr>
              <a:t>11.6</a:t>
            </a:r>
            <a:r>
              <a:rPr sz="2278" spc="-95" dirty="0">
                <a:solidFill>
                  <a:srgbClr val="1E1E1E"/>
                </a:solidFill>
                <a:latin typeface="Arial" panose="020B0604020202020204" pitchFamily="34" charset="0"/>
                <a:cs typeface="Arial" panose="020B0604020202020204" pitchFamily="34" charset="0"/>
              </a:rPr>
              <a:t> </a:t>
            </a:r>
            <a:r>
              <a:rPr sz="2278" spc="100" dirty="0">
                <a:solidFill>
                  <a:srgbClr val="1E1E1E"/>
                </a:solidFill>
                <a:latin typeface="Arial" panose="020B0604020202020204" pitchFamily="34" charset="0"/>
                <a:cs typeface="Arial" panose="020B0604020202020204" pitchFamily="34" charset="0"/>
              </a:rPr>
              <a:t>percentage </a:t>
            </a:r>
            <a:r>
              <a:rPr sz="2278" spc="95" dirty="0">
                <a:solidFill>
                  <a:srgbClr val="1E1E1E"/>
                </a:solidFill>
                <a:latin typeface="Arial" panose="020B0604020202020204" pitchFamily="34" charset="0"/>
                <a:cs typeface="Arial" panose="020B0604020202020204" pitchFamily="34" charset="0"/>
              </a:rPr>
              <a:t>points</a:t>
            </a:r>
            <a:r>
              <a:rPr sz="2278" spc="-33" dirty="0">
                <a:solidFill>
                  <a:srgbClr val="1E1E1E"/>
                </a:solidFill>
                <a:latin typeface="Arial" panose="020B0604020202020204" pitchFamily="34" charset="0"/>
                <a:cs typeface="Arial" panose="020B0604020202020204" pitchFamily="34" charset="0"/>
              </a:rPr>
              <a:t> </a:t>
            </a:r>
            <a:r>
              <a:rPr sz="2278" spc="57" dirty="0">
                <a:solidFill>
                  <a:srgbClr val="1E1E1E"/>
                </a:solidFill>
                <a:latin typeface="Arial" panose="020B0604020202020204" pitchFamily="34" charset="0"/>
                <a:cs typeface="Arial" panose="020B0604020202020204" pitchFamily="34" charset="0"/>
              </a:rPr>
              <a:t>more</a:t>
            </a:r>
            <a:r>
              <a:rPr sz="2278" spc="-47" dirty="0">
                <a:solidFill>
                  <a:srgbClr val="1E1E1E"/>
                </a:solidFill>
                <a:latin typeface="Arial" panose="020B0604020202020204" pitchFamily="34" charset="0"/>
                <a:cs typeface="Arial" panose="020B0604020202020204" pitchFamily="34" charset="0"/>
              </a:rPr>
              <a:t> </a:t>
            </a:r>
            <a:r>
              <a:rPr sz="2278" spc="62" dirty="0">
                <a:solidFill>
                  <a:srgbClr val="1E1E1E"/>
                </a:solidFill>
                <a:latin typeface="Arial" panose="020B0604020202020204" pitchFamily="34" charset="0"/>
                <a:cs typeface="Arial" panose="020B0604020202020204" pitchFamily="34" charset="0"/>
              </a:rPr>
              <a:t>likely</a:t>
            </a:r>
            <a:r>
              <a:rPr sz="2278" spc="-47" dirty="0">
                <a:solidFill>
                  <a:srgbClr val="1E1E1E"/>
                </a:solidFill>
                <a:latin typeface="Arial" panose="020B0604020202020204" pitchFamily="34" charset="0"/>
                <a:cs typeface="Arial" panose="020B0604020202020204" pitchFamily="34" charset="0"/>
              </a:rPr>
              <a:t> </a:t>
            </a:r>
            <a:r>
              <a:rPr sz="2278" dirty="0">
                <a:solidFill>
                  <a:srgbClr val="1E1E1E"/>
                </a:solidFill>
                <a:latin typeface="Arial" panose="020B0604020202020204" pitchFamily="34" charset="0"/>
                <a:cs typeface="Arial" panose="020B0604020202020204" pitchFamily="34" charset="0"/>
              </a:rPr>
              <a:t>to</a:t>
            </a:r>
            <a:r>
              <a:rPr sz="2278" spc="-43" dirty="0">
                <a:solidFill>
                  <a:srgbClr val="1E1E1E"/>
                </a:solidFill>
                <a:latin typeface="Arial" panose="020B0604020202020204" pitchFamily="34" charset="0"/>
                <a:cs typeface="Arial" panose="020B0604020202020204" pitchFamily="34" charset="0"/>
              </a:rPr>
              <a:t> </a:t>
            </a:r>
            <a:r>
              <a:rPr sz="2278" spc="95" dirty="0">
                <a:solidFill>
                  <a:srgbClr val="1E1E1E"/>
                </a:solidFill>
                <a:latin typeface="Arial" panose="020B0604020202020204" pitchFamily="34" charset="0"/>
                <a:cs typeface="Arial" panose="020B0604020202020204" pitchFamily="34" charset="0"/>
              </a:rPr>
              <a:t>declare</a:t>
            </a:r>
            <a:r>
              <a:rPr sz="2278" spc="-62" dirty="0">
                <a:solidFill>
                  <a:srgbClr val="1E1E1E"/>
                </a:solidFill>
                <a:latin typeface="Arial" panose="020B0604020202020204" pitchFamily="34" charset="0"/>
                <a:cs typeface="Arial" panose="020B0604020202020204" pitchFamily="34" charset="0"/>
              </a:rPr>
              <a:t> </a:t>
            </a:r>
            <a:r>
              <a:rPr sz="2278" spc="261" dirty="0">
                <a:solidFill>
                  <a:srgbClr val="1E1E1E"/>
                </a:solidFill>
                <a:latin typeface="Arial" panose="020B0604020202020204" pitchFamily="34" charset="0"/>
                <a:cs typeface="Arial" panose="020B0604020202020204" pitchFamily="34" charset="0"/>
              </a:rPr>
              <a:t>a</a:t>
            </a:r>
            <a:r>
              <a:rPr sz="2278" spc="-62" dirty="0">
                <a:solidFill>
                  <a:srgbClr val="1E1E1E"/>
                </a:solidFill>
                <a:latin typeface="Arial" panose="020B0604020202020204" pitchFamily="34" charset="0"/>
                <a:cs typeface="Arial" panose="020B0604020202020204" pitchFamily="34" charset="0"/>
              </a:rPr>
              <a:t> </a:t>
            </a:r>
            <a:r>
              <a:rPr sz="2278" spc="133" dirty="0">
                <a:solidFill>
                  <a:srgbClr val="1E1E1E"/>
                </a:solidFill>
                <a:latin typeface="Arial" panose="020B0604020202020204" pitchFamily="34" charset="0"/>
                <a:cs typeface="Arial" panose="020B0604020202020204" pitchFamily="34" charset="0"/>
              </a:rPr>
              <a:t>STEM </a:t>
            </a:r>
            <a:r>
              <a:rPr sz="2278" spc="85" dirty="0">
                <a:solidFill>
                  <a:srgbClr val="1E1E1E"/>
                </a:solidFill>
                <a:latin typeface="Arial" panose="020B0604020202020204" pitchFamily="34" charset="0"/>
                <a:cs typeface="Arial" panose="020B0604020202020204" pitchFamily="34" charset="0"/>
              </a:rPr>
              <a:t>major</a:t>
            </a:r>
            <a:r>
              <a:rPr sz="2278" spc="-52" dirty="0">
                <a:solidFill>
                  <a:srgbClr val="1E1E1E"/>
                </a:solidFill>
                <a:latin typeface="Arial" panose="020B0604020202020204" pitchFamily="34" charset="0"/>
                <a:cs typeface="Arial" panose="020B0604020202020204" pitchFamily="34" charset="0"/>
              </a:rPr>
              <a:t> </a:t>
            </a:r>
            <a:r>
              <a:rPr sz="2278" spc="81" dirty="0">
                <a:solidFill>
                  <a:srgbClr val="1E1E1E"/>
                </a:solidFill>
                <a:latin typeface="Arial" panose="020B0604020202020204" pitchFamily="34" charset="0"/>
                <a:cs typeface="Arial" panose="020B0604020202020204" pitchFamily="34" charset="0"/>
              </a:rPr>
              <a:t>in</a:t>
            </a:r>
            <a:r>
              <a:rPr sz="2278" spc="-62" dirty="0">
                <a:solidFill>
                  <a:srgbClr val="1E1E1E"/>
                </a:solidFill>
                <a:latin typeface="Arial" panose="020B0604020202020204" pitchFamily="34" charset="0"/>
                <a:cs typeface="Arial" panose="020B0604020202020204" pitchFamily="34" charset="0"/>
              </a:rPr>
              <a:t> </a:t>
            </a:r>
            <a:r>
              <a:rPr sz="2278" spc="119" dirty="0">
                <a:solidFill>
                  <a:srgbClr val="1E1E1E"/>
                </a:solidFill>
                <a:latin typeface="Arial" panose="020B0604020202020204" pitchFamily="34" charset="0"/>
                <a:cs typeface="Arial" panose="020B0604020202020204" pitchFamily="34" charset="0"/>
              </a:rPr>
              <a:t>college</a:t>
            </a:r>
            <a:r>
              <a:rPr sz="2278" spc="-33" dirty="0">
                <a:solidFill>
                  <a:srgbClr val="1E1E1E"/>
                </a:solidFill>
                <a:latin typeface="Arial" panose="020B0604020202020204" pitchFamily="34" charset="0"/>
                <a:cs typeface="Arial" panose="020B0604020202020204" pitchFamily="34" charset="0"/>
              </a:rPr>
              <a:t> </a:t>
            </a:r>
            <a:r>
              <a:rPr sz="2278" spc="114" dirty="0">
                <a:solidFill>
                  <a:srgbClr val="1E1E1E"/>
                </a:solidFill>
                <a:latin typeface="Arial" panose="020B0604020202020204" pitchFamily="34" charset="0"/>
                <a:cs typeface="Arial" panose="020B0604020202020204" pitchFamily="34" charset="0"/>
              </a:rPr>
              <a:t>than</a:t>
            </a:r>
            <a:r>
              <a:rPr sz="2278" spc="-62" dirty="0">
                <a:solidFill>
                  <a:srgbClr val="1E1E1E"/>
                </a:solidFill>
                <a:latin typeface="Arial" panose="020B0604020202020204" pitchFamily="34" charset="0"/>
                <a:cs typeface="Arial" panose="020B0604020202020204" pitchFamily="34" charset="0"/>
              </a:rPr>
              <a:t> </a:t>
            </a:r>
            <a:r>
              <a:rPr sz="2278" spc="62" dirty="0">
                <a:solidFill>
                  <a:srgbClr val="1E1E1E"/>
                </a:solidFill>
                <a:latin typeface="Arial" panose="020B0604020202020204" pitchFamily="34" charset="0"/>
                <a:cs typeface="Arial" panose="020B0604020202020204" pitchFamily="34" charset="0"/>
              </a:rPr>
              <a:t>otherwise</a:t>
            </a:r>
            <a:r>
              <a:rPr sz="2278" spc="-33" dirty="0">
                <a:solidFill>
                  <a:srgbClr val="1E1E1E"/>
                </a:solidFill>
                <a:latin typeface="Arial" panose="020B0604020202020204" pitchFamily="34" charset="0"/>
                <a:cs typeface="Arial" panose="020B0604020202020204" pitchFamily="34" charset="0"/>
              </a:rPr>
              <a:t> </a:t>
            </a:r>
            <a:r>
              <a:rPr sz="2278" spc="104" dirty="0">
                <a:solidFill>
                  <a:srgbClr val="1E1E1E"/>
                </a:solidFill>
                <a:latin typeface="Arial" panose="020B0604020202020204" pitchFamily="34" charset="0"/>
                <a:cs typeface="Arial" panose="020B0604020202020204" pitchFamily="34" charset="0"/>
              </a:rPr>
              <a:t>similar </a:t>
            </a:r>
            <a:r>
              <a:rPr sz="2278" dirty="0">
                <a:solidFill>
                  <a:srgbClr val="1E1E1E"/>
                </a:solidFill>
                <a:latin typeface="Arial" panose="020B0604020202020204" pitchFamily="34" charset="0"/>
                <a:cs typeface="Arial" panose="020B0604020202020204" pitchFamily="34" charset="0"/>
              </a:rPr>
              <a:t>non-</a:t>
            </a:r>
            <a:r>
              <a:rPr sz="2278" spc="176" dirty="0">
                <a:solidFill>
                  <a:srgbClr val="1E1E1E"/>
                </a:solidFill>
                <a:latin typeface="Arial" panose="020B0604020202020204" pitchFamily="34" charset="0"/>
                <a:cs typeface="Arial" panose="020B0604020202020204" pitchFamily="34" charset="0"/>
              </a:rPr>
              <a:t>CSP</a:t>
            </a:r>
            <a:r>
              <a:rPr sz="2278" spc="19" dirty="0">
                <a:solidFill>
                  <a:srgbClr val="1E1E1E"/>
                </a:solidFill>
                <a:latin typeface="Arial" panose="020B0604020202020204" pitchFamily="34" charset="0"/>
                <a:cs typeface="Arial" panose="020B0604020202020204" pitchFamily="34" charset="0"/>
              </a:rPr>
              <a:t> </a:t>
            </a:r>
            <a:r>
              <a:rPr sz="2278" spc="-9" dirty="0">
                <a:solidFill>
                  <a:srgbClr val="1E1E1E"/>
                </a:solidFill>
                <a:latin typeface="Arial" panose="020B0604020202020204" pitchFamily="34" charset="0"/>
                <a:cs typeface="Arial" panose="020B0604020202020204" pitchFamily="34" charset="0"/>
              </a:rPr>
              <a:t>students.</a:t>
            </a:r>
            <a:endParaRPr sz="2278" dirty="0">
              <a:latin typeface="Arial" panose="020B0604020202020204" pitchFamily="34" charset="0"/>
              <a:cs typeface="Arial" panose="020B0604020202020204" pitchFamily="34" charset="0"/>
            </a:endParaRPr>
          </a:p>
        </p:txBody>
      </p:sp>
      <p:pic>
        <p:nvPicPr>
          <p:cNvPr id="5" name="object 5"/>
          <p:cNvPicPr/>
          <p:nvPr/>
        </p:nvPicPr>
        <p:blipFill>
          <a:blip r:embed="rId3" cstate="print"/>
          <a:stretch>
            <a:fillRect/>
          </a:stretch>
        </p:blipFill>
        <p:spPr>
          <a:xfrm>
            <a:off x="363484" y="621920"/>
            <a:ext cx="5189263" cy="5585713"/>
          </a:xfrm>
          <a:prstGeom prst="rect">
            <a:avLst/>
          </a:prstGeom>
        </p:spPr>
      </p:pic>
      <p:sp>
        <p:nvSpPr>
          <p:cNvPr id="6" name="object 6"/>
          <p:cNvSpPr txBox="1">
            <a:spLocks noGrp="1"/>
          </p:cNvSpPr>
          <p:nvPr>
            <p:ph type="title"/>
          </p:nvPr>
        </p:nvSpPr>
        <p:spPr>
          <a:xfrm>
            <a:off x="8310201" y="1794124"/>
            <a:ext cx="3242785" cy="1181112"/>
          </a:xfrm>
          <a:prstGeom prst="rect">
            <a:avLst/>
          </a:prstGeom>
        </p:spPr>
        <p:txBody>
          <a:bodyPr vert="horz" wrap="square" lIns="0" tIns="12655" rIns="0" bIns="0" numCol="1" rtlCol="0" anchor="t" anchorCtr="0" compatLnSpc="1">
            <a:prstTxWarp prst="textNoShape">
              <a:avLst/>
            </a:prstTxWarp>
            <a:spAutoFit/>
          </a:bodyPr>
          <a:lstStyle/>
          <a:p>
            <a:pPr marL="12052">
              <a:spcBef>
                <a:spcPts val="100"/>
              </a:spcBef>
            </a:pPr>
            <a:r>
              <a:rPr sz="7592" b="1" dirty="0">
                <a:latin typeface="Arial"/>
                <a:cs typeface="Arial"/>
              </a:rPr>
              <a:t>11.6</a:t>
            </a:r>
            <a:r>
              <a:rPr sz="7592" b="1" spc="-9" dirty="0">
                <a:latin typeface="Arial"/>
                <a:cs typeface="Arial"/>
              </a:rPr>
              <a:t> </a:t>
            </a:r>
            <a:r>
              <a:rPr sz="7592" b="1" spc="-446" dirty="0">
                <a:latin typeface="Arial"/>
                <a:cs typeface="Arial"/>
              </a:rPr>
              <a:t>pp</a:t>
            </a:r>
            <a:endParaRPr sz="7592"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48" y="0"/>
            <a:ext cx="12187112" cy="6854987"/>
            <a:chOff x="0" y="0"/>
            <a:chExt cx="12841605" cy="7223125"/>
          </a:xfrm>
        </p:grpSpPr>
        <p:pic>
          <p:nvPicPr>
            <p:cNvPr id="3" name="object 3"/>
            <p:cNvPicPr/>
            <p:nvPr/>
          </p:nvPicPr>
          <p:blipFill>
            <a:blip r:embed="rId3" cstate="print"/>
            <a:stretch>
              <a:fillRect/>
            </a:stretch>
          </p:blipFill>
          <p:spPr>
            <a:xfrm>
              <a:off x="0" y="0"/>
              <a:ext cx="12841221" cy="7222515"/>
            </a:xfrm>
            <a:prstGeom prst="rect">
              <a:avLst/>
            </a:prstGeom>
          </p:spPr>
        </p:pic>
        <p:sp>
          <p:nvSpPr>
            <p:cNvPr id="4" name="object 4"/>
            <p:cNvSpPr/>
            <p:nvPr/>
          </p:nvSpPr>
          <p:spPr>
            <a:xfrm>
              <a:off x="0" y="4727447"/>
              <a:ext cx="12841605" cy="1245235"/>
            </a:xfrm>
            <a:custGeom>
              <a:avLst/>
              <a:gdLst/>
              <a:ahLst/>
              <a:cxnLst/>
              <a:rect l="l" t="t" r="r" b="b"/>
              <a:pathLst>
                <a:path w="12841605" h="1245235">
                  <a:moveTo>
                    <a:pt x="12841224" y="0"/>
                  </a:moveTo>
                  <a:lnTo>
                    <a:pt x="0" y="0"/>
                  </a:lnTo>
                  <a:lnTo>
                    <a:pt x="0" y="1245108"/>
                  </a:lnTo>
                  <a:lnTo>
                    <a:pt x="12841224" y="1245108"/>
                  </a:lnTo>
                  <a:lnTo>
                    <a:pt x="12841224" y="0"/>
                  </a:lnTo>
                  <a:close/>
                </a:path>
              </a:pathLst>
            </a:custGeom>
            <a:solidFill>
              <a:srgbClr val="009CDE">
                <a:alpha val="65098"/>
              </a:srgbClr>
            </a:solidFill>
          </p:spPr>
          <p:txBody>
            <a:bodyPr wrap="square" lIns="0" tIns="0" rIns="0" bIns="0" rtlCol="0"/>
            <a:lstStyle/>
            <a:p>
              <a:endParaRPr sz="1708"/>
            </a:p>
          </p:txBody>
        </p:sp>
      </p:grpSp>
      <p:sp>
        <p:nvSpPr>
          <p:cNvPr id="5" name="object 5"/>
          <p:cNvSpPr txBox="1">
            <a:spLocks noGrp="1"/>
          </p:cNvSpPr>
          <p:nvPr>
            <p:ph type="title"/>
          </p:nvPr>
        </p:nvSpPr>
        <p:spPr>
          <a:xfrm>
            <a:off x="1073931" y="4751692"/>
            <a:ext cx="9554194" cy="595696"/>
          </a:xfrm>
          <a:prstGeom prst="rect">
            <a:avLst/>
          </a:prstGeom>
        </p:spPr>
        <p:txBody>
          <a:bodyPr vert="horz" wrap="square" lIns="0" tIns="11450" rIns="0" bIns="0" numCol="1" rtlCol="0" anchor="t" anchorCtr="0" compatLnSpc="1">
            <a:prstTxWarp prst="textNoShape">
              <a:avLst/>
            </a:prstTxWarp>
            <a:spAutoFit/>
          </a:bodyPr>
          <a:lstStyle/>
          <a:p>
            <a:pPr marL="12052">
              <a:spcBef>
                <a:spcPts val="90"/>
              </a:spcBef>
            </a:pPr>
            <a:r>
              <a:rPr sz="3796" dirty="0">
                <a:solidFill>
                  <a:srgbClr val="FFFFFF"/>
                </a:solidFill>
                <a:latin typeface="Arial"/>
                <a:cs typeface="Arial"/>
              </a:rPr>
              <a:t>AP</a:t>
            </a:r>
            <a:r>
              <a:rPr sz="3796" spc="-104" dirty="0">
                <a:solidFill>
                  <a:srgbClr val="FFFFFF"/>
                </a:solidFill>
                <a:latin typeface="Arial"/>
                <a:cs typeface="Arial"/>
              </a:rPr>
              <a:t> </a:t>
            </a:r>
            <a:r>
              <a:rPr sz="3796" dirty="0">
                <a:solidFill>
                  <a:srgbClr val="FFFFFF"/>
                </a:solidFill>
                <a:latin typeface="Arial"/>
                <a:cs typeface="Arial"/>
              </a:rPr>
              <a:t>Precalculus:</a:t>
            </a:r>
            <a:r>
              <a:rPr sz="3796" spc="-104" dirty="0">
                <a:solidFill>
                  <a:srgbClr val="FFFFFF"/>
                </a:solidFill>
                <a:latin typeface="Arial"/>
                <a:cs typeface="Arial"/>
              </a:rPr>
              <a:t> </a:t>
            </a:r>
            <a:r>
              <a:rPr sz="3796" dirty="0">
                <a:solidFill>
                  <a:srgbClr val="FFFFFF"/>
                </a:solidFill>
                <a:latin typeface="Arial"/>
                <a:cs typeface="Arial"/>
              </a:rPr>
              <a:t>Not</a:t>
            </a:r>
            <a:r>
              <a:rPr sz="3796" spc="-104" dirty="0">
                <a:solidFill>
                  <a:srgbClr val="FFFFFF"/>
                </a:solidFill>
                <a:latin typeface="Arial"/>
                <a:cs typeface="Arial"/>
              </a:rPr>
              <a:t> </a:t>
            </a:r>
            <a:r>
              <a:rPr sz="3796" dirty="0">
                <a:solidFill>
                  <a:srgbClr val="FFFFFF"/>
                </a:solidFill>
                <a:latin typeface="Arial"/>
                <a:cs typeface="Arial"/>
              </a:rPr>
              <a:t>Just</a:t>
            </a:r>
            <a:r>
              <a:rPr sz="3796" spc="-104" dirty="0">
                <a:solidFill>
                  <a:srgbClr val="FFFFFF"/>
                </a:solidFill>
                <a:latin typeface="Arial"/>
                <a:cs typeface="Arial"/>
              </a:rPr>
              <a:t> </a:t>
            </a:r>
            <a:r>
              <a:rPr sz="3796" dirty="0">
                <a:solidFill>
                  <a:srgbClr val="FFFFFF"/>
                </a:solidFill>
                <a:latin typeface="Arial"/>
                <a:cs typeface="Arial"/>
              </a:rPr>
              <a:t>the</a:t>
            </a:r>
            <a:r>
              <a:rPr sz="3796" spc="-100" dirty="0">
                <a:solidFill>
                  <a:srgbClr val="FFFFFF"/>
                </a:solidFill>
                <a:latin typeface="Arial"/>
                <a:cs typeface="Arial"/>
              </a:rPr>
              <a:t> </a:t>
            </a:r>
            <a:r>
              <a:rPr sz="3796" dirty="0">
                <a:solidFill>
                  <a:srgbClr val="FFFFFF"/>
                </a:solidFill>
                <a:latin typeface="Arial"/>
                <a:cs typeface="Arial"/>
              </a:rPr>
              <a:t>Honors</a:t>
            </a:r>
            <a:r>
              <a:rPr sz="3796" spc="-104" dirty="0">
                <a:solidFill>
                  <a:srgbClr val="FFFFFF"/>
                </a:solidFill>
                <a:latin typeface="Arial"/>
                <a:cs typeface="Arial"/>
              </a:rPr>
              <a:t> </a:t>
            </a:r>
            <a:r>
              <a:rPr sz="3796" spc="-9" dirty="0">
                <a:solidFill>
                  <a:srgbClr val="FFFFFF"/>
                </a:solidFill>
                <a:latin typeface="Arial"/>
                <a:cs typeface="Arial"/>
              </a:rPr>
              <a:t>Section</a:t>
            </a:r>
            <a:endParaRPr sz="3796">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78188" y="1612679"/>
          <a:ext cx="11462743" cy="4908471"/>
        </p:xfrm>
        <a:graphic>
          <a:graphicData uri="http://schemas.openxmlformats.org/drawingml/2006/table">
            <a:tbl>
              <a:tblPr firstRow="1" bandRow="1">
                <a:tableStyleId>{2D5ABB26-0587-4C30-8999-92F81FD0307C}</a:tableStyleId>
              </a:tblPr>
              <a:tblGrid>
                <a:gridCol w="7203913">
                  <a:extLst>
                    <a:ext uri="{9D8B030D-6E8A-4147-A177-3AD203B41FA5}">
                      <a16:colId xmlns:a16="http://schemas.microsoft.com/office/drawing/2014/main" val="20000"/>
                    </a:ext>
                  </a:extLst>
                </a:gridCol>
                <a:gridCol w="1855517">
                  <a:extLst>
                    <a:ext uri="{9D8B030D-6E8A-4147-A177-3AD203B41FA5}">
                      <a16:colId xmlns:a16="http://schemas.microsoft.com/office/drawing/2014/main" val="20001"/>
                    </a:ext>
                  </a:extLst>
                </a:gridCol>
                <a:gridCol w="1192617">
                  <a:extLst>
                    <a:ext uri="{9D8B030D-6E8A-4147-A177-3AD203B41FA5}">
                      <a16:colId xmlns:a16="http://schemas.microsoft.com/office/drawing/2014/main" val="20002"/>
                    </a:ext>
                  </a:extLst>
                </a:gridCol>
                <a:gridCol w="1210696">
                  <a:extLst>
                    <a:ext uri="{9D8B030D-6E8A-4147-A177-3AD203B41FA5}">
                      <a16:colId xmlns:a16="http://schemas.microsoft.com/office/drawing/2014/main" val="20003"/>
                    </a:ext>
                  </a:extLst>
                </a:gridCol>
              </a:tblGrid>
              <a:tr h="491149">
                <a:tc>
                  <a:txBody>
                    <a:bodyPr/>
                    <a:lstStyle/>
                    <a:p>
                      <a:pPr marL="90805">
                        <a:lnSpc>
                          <a:spcPct val="100000"/>
                        </a:lnSpc>
                        <a:spcBef>
                          <a:spcPts val="1005"/>
                        </a:spcBef>
                      </a:pPr>
                      <a:r>
                        <a:rPr sz="1500" b="1" dirty="0">
                          <a:solidFill>
                            <a:srgbClr val="FFFFFF"/>
                          </a:solidFill>
                          <a:latin typeface="Roboto Black"/>
                          <a:cs typeface="Roboto Black"/>
                        </a:rPr>
                        <a:t>Expected</a:t>
                      </a:r>
                      <a:r>
                        <a:rPr sz="1500" b="1" spc="-75" dirty="0">
                          <a:solidFill>
                            <a:srgbClr val="FFFFFF"/>
                          </a:solidFill>
                          <a:latin typeface="Roboto Black"/>
                          <a:cs typeface="Roboto Black"/>
                        </a:rPr>
                        <a:t> </a:t>
                      </a:r>
                      <a:r>
                        <a:rPr sz="1500" b="1" dirty="0">
                          <a:solidFill>
                            <a:srgbClr val="FFFFFF"/>
                          </a:solidFill>
                          <a:latin typeface="Roboto Black"/>
                          <a:cs typeface="Roboto Black"/>
                        </a:rPr>
                        <a:t>Prior</a:t>
                      </a:r>
                      <a:r>
                        <a:rPr sz="1500" b="1" spc="-60" dirty="0">
                          <a:solidFill>
                            <a:srgbClr val="FFFFFF"/>
                          </a:solidFill>
                          <a:latin typeface="Roboto Black"/>
                          <a:cs typeface="Roboto Black"/>
                        </a:rPr>
                        <a:t> </a:t>
                      </a:r>
                      <a:r>
                        <a:rPr sz="1500" b="1" dirty="0">
                          <a:solidFill>
                            <a:srgbClr val="FFFFFF"/>
                          </a:solidFill>
                          <a:latin typeface="Roboto Black"/>
                          <a:cs typeface="Roboto Black"/>
                        </a:rPr>
                        <a:t>Knowledge</a:t>
                      </a:r>
                      <a:r>
                        <a:rPr sz="1500" b="1" spc="-75" dirty="0">
                          <a:solidFill>
                            <a:srgbClr val="FFFFFF"/>
                          </a:solidFill>
                          <a:latin typeface="Roboto Black"/>
                          <a:cs typeface="Roboto Black"/>
                        </a:rPr>
                        <a:t> </a:t>
                      </a:r>
                      <a:r>
                        <a:rPr sz="1500" b="1" dirty="0">
                          <a:solidFill>
                            <a:srgbClr val="FFFFFF"/>
                          </a:solidFill>
                          <a:latin typeface="Roboto Black"/>
                          <a:cs typeface="Roboto Black"/>
                        </a:rPr>
                        <a:t>and</a:t>
                      </a:r>
                      <a:r>
                        <a:rPr sz="1500" b="1" spc="-50" dirty="0">
                          <a:solidFill>
                            <a:srgbClr val="FFFFFF"/>
                          </a:solidFill>
                          <a:latin typeface="Roboto Black"/>
                          <a:cs typeface="Roboto Black"/>
                        </a:rPr>
                        <a:t> </a:t>
                      </a:r>
                      <a:r>
                        <a:rPr sz="1500" b="1" spc="-10" dirty="0">
                          <a:solidFill>
                            <a:srgbClr val="FFFFFF"/>
                          </a:solidFill>
                          <a:latin typeface="Roboto Black"/>
                          <a:cs typeface="Roboto Black"/>
                        </a:rPr>
                        <a:t>Skills</a:t>
                      </a:r>
                      <a:endParaRPr sz="1500" dirty="0">
                        <a:latin typeface="Roboto Black"/>
                        <a:cs typeface="Roboto Black"/>
                      </a:endParaRPr>
                    </a:p>
                  </a:txBody>
                  <a:tcPr marL="0" marR="0" marT="121130" marB="0">
                    <a:solidFill>
                      <a:srgbClr val="006197"/>
                    </a:solidFill>
                  </a:tcPr>
                </a:tc>
                <a:tc>
                  <a:txBody>
                    <a:bodyPr/>
                    <a:lstStyle/>
                    <a:p>
                      <a:pPr marL="891540">
                        <a:lnSpc>
                          <a:spcPct val="100000"/>
                        </a:lnSpc>
                        <a:spcBef>
                          <a:spcPts val="1005"/>
                        </a:spcBef>
                      </a:pPr>
                      <a:r>
                        <a:rPr sz="1500" b="1" dirty="0">
                          <a:solidFill>
                            <a:srgbClr val="FFFFFF"/>
                          </a:solidFill>
                          <a:latin typeface="Roboto Black"/>
                          <a:cs typeface="Roboto Black"/>
                        </a:rPr>
                        <a:t>Algebra</a:t>
                      </a:r>
                      <a:r>
                        <a:rPr sz="1500" b="1" spc="-95" dirty="0">
                          <a:solidFill>
                            <a:srgbClr val="FFFFFF"/>
                          </a:solidFill>
                          <a:latin typeface="Roboto Black"/>
                          <a:cs typeface="Roboto Black"/>
                        </a:rPr>
                        <a:t> </a:t>
                      </a:r>
                      <a:r>
                        <a:rPr sz="1500" b="1" spc="-50" dirty="0">
                          <a:solidFill>
                            <a:srgbClr val="FFFFFF"/>
                          </a:solidFill>
                          <a:latin typeface="Roboto Black"/>
                          <a:cs typeface="Roboto Black"/>
                        </a:rPr>
                        <a:t>1</a:t>
                      </a:r>
                      <a:endParaRPr sz="1500">
                        <a:latin typeface="Roboto Black"/>
                        <a:cs typeface="Roboto Black"/>
                      </a:endParaRPr>
                    </a:p>
                  </a:txBody>
                  <a:tcPr marL="0" marR="0" marT="121130" marB="0">
                    <a:solidFill>
                      <a:srgbClr val="006197"/>
                    </a:solidFill>
                  </a:tcPr>
                </a:tc>
                <a:tc>
                  <a:txBody>
                    <a:bodyPr/>
                    <a:lstStyle/>
                    <a:p>
                      <a:pPr marL="181610">
                        <a:lnSpc>
                          <a:spcPct val="100000"/>
                        </a:lnSpc>
                        <a:spcBef>
                          <a:spcPts val="1005"/>
                        </a:spcBef>
                      </a:pPr>
                      <a:r>
                        <a:rPr sz="1500" b="1" spc="-10" dirty="0">
                          <a:solidFill>
                            <a:srgbClr val="FFFFFF"/>
                          </a:solidFill>
                          <a:latin typeface="Roboto Black"/>
                          <a:cs typeface="Roboto Black"/>
                        </a:rPr>
                        <a:t>Geometry</a:t>
                      </a:r>
                      <a:endParaRPr sz="1500">
                        <a:latin typeface="Roboto Black"/>
                        <a:cs typeface="Roboto Black"/>
                      </a:endParaRPr>
                    </a:p>
                  </a:txBody>
                  <a:tcPr marL="0" marR="0" marT="121130" marB="0">
                    <a:solidFill>
                      <a:srgbClr val="006197"/>
                    </a:solidFill>
                  </a:tcPr>
                </a:tc>
                <a:tc>
                  <a:txBody>
                    <a:bodyPr/>
                    <a:lstStyle/>
                    <a:p>
                      <a:pPr marL="181610" marR="21590">
                        <a:lnSpc>
                          <a:spcPct val="100000"/>
                        </a:lnSpc>
                        <a:spcBef>
                          <a:spcPts val="1005"/>
                        </a:spcBef>
                      </a:pPr>
                      <a:r>
                        <a:rPr sz="1500" b="1" dirty="0">
                          <a:solidFill>
                            <a:srgbClr val="FFFFFF"/>
                          </a:solidFill>
                          <a:latin typeface="Roboto Black"/>
                          <a:cs typeface="Roboto Black"/>
                        </a:rPr>
                        <a:t>Algebra</a:t>
                      </a:r>
                      <a:r>
                        <a:rPr sz="1500" b="1" spc="-95" dirty="0">
                          <a:solidFill>
                            <a:srgbClr val="FFFFFF"/>
                          </a:solidFill>
                          <a:latin typeface="Roboto Black"/>
                          <a:cs typeface="Roboto Black"/>
                        </a:rPr>
                        <a:t> </a:t>
                      </a:r>
                      <a:r>
                        <a:rPr sz="1500" b="1" spc="-50" dirty="0">
                          <a:solidFill>
                            <a:srgbClr val="FFFFFF"/>
                          </a:solidFill>
                          <a:latin typeface="Roboto Black"/>
                          <a:cs typeface="Roboto Black"/>
                        </a:rPr>
                        <a:t>2</a:t>
                      </a:r>
                      <a:endParaRPr sz="1500">
                        <a:latin typeface="Roboto Black"/>
                        <a:cs typeface="Roboto Black"/>
                      </a:endParaRPr>
                    </a:p>
                  </a:txBody>
                  <a:tcPr marL="0" marR="0" marT="121130" marB="0">
                    <a:solidFill>
                      <a:srgbClr val="006197"/>
                    </a:solidFill>
                  </a:tcPr>
                </a:tc>
                <a:extLst>
                  <a:ext uri="{0D108BD9-81ED-4DB2-BD59-A6C34878D82A}">
                    <a16:rowId xmlns:a16="http://schemas.microsoft.com/office/drawing/2014/main" val="10000"/>
                  </a:ext>
                </a:extLst>
              </a:tr>
              <a:tr h="317589">
                <a:tc>
                  <a:txBody>
                    <a:bodyPr/>
                    <a:lstStyle/>
                    <a:p>
                      <a:pPr marL="91440">
                        <a:lnSpc>
                          <a:spcPct val="100000"/>
                        </a:lnSpc>
                        <a:spcBef>
                          <a:spcPts val="280"/>
                        </a:spcBef>
                      </a:pPr>
                      <a:r>
                        <a:rPr sz="1500" spc="70" dirty="0">
                          <a:solidFill>
                            <a:srgbClr val="1E1E1E"/>
                          </a:solidFill>
                          <a:latin typeface="Gill Sans MT"/>
                          <a:cs typeface="Gill Sans MT"/>
                        </a:rPr>
                        <a:t>Proficiency</a:t>
                      </a:r>
                      <a:r>
                        <a:rPr sz="1500" spc="135" dirty="0">
                          <a:solidFill>
                            <a:srgbClr val="1E1E1E"/>
                          </a:solidFill>
                          <a:latin typeface="Gill Sans MT"/>
                          <a:cs typeface="Gill Sans MT"/>
                        </a:rPr>
                        <a:t> </a:t>
                      </a:r>
                      <a:r>
                        <a:rPr sz="1500" dirty="0">
                          <a:solidFill>
                            <a:srgbClr val="1E1E1E"/>
                          </a:solidFill>
                          <a:latin typeface="Gill Sans MT"/>
                          <a:cs typeface="Gill Sans MT"/>
                        </a:rPr>
                        <a:t>with</a:t>
                      </a:r>
                      <a:r>
                        <a:rPr sz="1500" spc="105" dirty="0">
                          <a:solidFill>
                            <a:srgbClr val="1E1E1E"/>
                          </a:solidFill>
                          <a:latin typeface="Gill Sans MT"/>
                          <a:cs typeface="Gill Sans MT"/>
                        </a:rPr>
                        <a:t> </a:t>
                      </a:r>
                      <a:r>
                        <a:rPr sz="1500" dirty="0">
                          <a:solidFill>
                            <a:srgbClr val="1E1E1E"/>
                          </a:solidFill>
                          <a:latin typeface="Gill Sans MT"/>
                          <a:cs typeface="Gill Sans MT"/>
                        </a:rPr>
                        <a:t>linear</a:t>
                      </a:r>
                      <a:r>
                        <a:rPr sz="1500" spc="140" dirty="0">
                          <a:solidFill>
                            <a:srgbClr val="1E1E1E"/>
                          </a:solidFill>
                          <a:latin typeface="Gill Sans MT"/>
                          <a:cs typeface="Gill Sans MT"/>
                        </a:rPr>
                        <a:t> </a:t>
                      </a:r>
                      <a:r>
                        <a:rPr sz="1500" spc="70" dirty="0">
                          <a:solidFill>
                            <a:srgbClr val="1E1E1E"/>
                          </a:solidFill>
                          <a:latin typeface="Gill Sans MT"/>
                          <a:cs typeface="Gill Sans MT"/>
                        </a:rPr>
                        <a:t>functions</a:t>
                      </a:r>
                      <a:endParaRPr sz="1500">
                        <a:latin typeface="Gill Sans MT"/>
                        <a:cs typeface="Gill Sans MT"/>
                      </a:endParaRPr>
                    </a:p>
                  </a:txBody>
                  <a:tcPr marL="0" marR="0" marT="33748"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marR="21590">
                        <a:lnSpc>
                          <a:spcPct val="100000"/>
                        </a:lnSpc>
                      </a:pPr>
                      <a:endParaRPr sz="1600">
                        <a:latin typeface="Times New Roman"/>
                        <a:cs typeface="Times New Roman"/>
                      </a:endParaRPr>
                    </a:p>
                  </a:txBody>
                  <a:tcPr marL="0" marR="0" marT="0" marB="0">
                    <a:solidFill>
                      <a:srgbClr val="D4EAF6"/>
                    </a:solidFill>
                  </a:tcPr>
                </a:tc>
                <a:extLst>
                  <a:ext uri="{0D108BD9-81ED-4DB2-BD59-A6C34878D82A}">
                    <a16:rowId xmlns:a16="http://schemas.microsoft.com/office/drawing/2014/main" val="10001"/>
                  </a:ext>
                </a:extLst>
              </a:tr>
              <a:tr h="317589">
                <a:tc>
                  <a:txBody>
                    <a:bodyPr/>
                    <a:lstStyle/>
                    <a:p>
                      <a:pPr marL="91440">
                        <a:lnSpc>
                          <a:spcPct val="100000"/>
                        </a:lnSpc>
                        <a:spcBef>
                          <a:spcPts val="280"/>
                        </a:spcBef>
                      </a:pPr>
                      <a:r>
                        <a:rPr sz="1500" spc="70" dirty="0">
                          <a:solidFill>
                            <a:srgbClr val="1E1E1E"/>
                          </a:solidFill>
                          <a:latin typeface="Gill Sans MT"/>
                          <a:cs typeface="Gill Sans MT"/>
                        </a:rPr>
                        <a:t>Proficiency</a:t>
                      </a:r>
                      <a:r>
                        <a:rPr sz="1500" dirty="0">
                          <a:solidFill>
                            <a:srgbClr val="1E1E1E"/>
                          </a:solidFill>
                          <a:latin typeface="Gill Sans MT"/>
                          <a:cs typeface="Gill Sans MT"/>
                        </a:rPr>
                        <a:t> </a:t>
                      </a:r>
                      <a:r>
                        <a:rPr sz="1500" spc="55" dirty="0">
                          <a:solidFill>
                            <a:srgbClr val="1E1E1E"/>
                          </a:solidFill>
                          <a:latin typeface="Gill Sans MT"/>
                          <a:cs typeface="Gill Sans MT"/>
                        </a:rPr>
                        <a:t>in</a:t>
                      </a:r>
                      <a:r>
                        <a:rPr sz="1500" spc="-30" dirty="0">
                          <a:solidFill>
                            <a:srgbClr val="1E1E1E"/>
                          </a:solidFill>
                          <a:latin typeface="Gill Sans MT"/>
                          <a:cs typeface="Gill Sans MT"/>
                        </a:rPr>
                        <a:t> </a:t>
                      </a:r>
                      <a:r>
                        <a:rPr sz="1500" spc="65" dirty="0">
                          <a:solidFill>
                            <a:srgbClr val="1E1E1E"/>
                          </a:solidFill>
                          <a:latin typeface="Gill Sans MT"/>
                          <a:cs typeface="Gill Sans MT"/>
                        </a:rPr>
                        <a:t>polynomial</a:t>
                      </a:r>
                      <a:r>
                        <a:rPr sz="1500" spc="10" dirty="0">
                          <a:solidFill>
                            <a:srgbClr val="1E1E1E"/>
                          </a:solidFill>
                          <a:latin typeface="Gill Sans MT"/>
                          <a:cs typeface="Gill Sans MT"/>
                        </a:rPr>
                        <a:t> </a:t>
                      </a:r>
                      <a:r>
                        <a:rPr sz="1500" spc="60" dirty="0">
                          <a:solidFill>
                            <a:srgbClr val="1E1E1E"/>
                          </a:solidFill>
                          <a:latin typeface="Gill Sans MT"/>
                          <a:cs typeface="Gill Sans MT"/>
                        </a:rPr>
                        <a:t>addition</a:t>
                      </a:r>
                      <a:r>
                        <a:rPr sz="1500" spc="-10" dirty="0">
                          <a:solidFill>
                            <a:srgbClr val="1E1E1E"/>
                          </a:solidFill>
                          <a:latin typeface="Gill Sans MT"/>
                          <a:cs typeface="Gill Sans MT"/>
                        </a:rPr>
                        <a:t> </a:t>
                      </a:r>
                      <a:r>
                        <a:rPr sz="1500" spc="110" dirty="0">
                          <a:solidFill>
                            <a:srgbClr val="1E1E1E"/>
                          </a:solidFill>
                          <a:latin typeface="Gill Sans MT"/>
                          <a:cs typeface="Gill Sans MT"/>
                        </a:rPr>
                        <a:t>and</a:t>
                      </a:r>
                      <a:r>
                        <a:rPr sz="1500" dirty="0">
                          <a:solidFill>
                            <a:srgbClr val="1E1E1E"/>
                          </a:solidFill>
                          <a:latin typeface="Gill Sans MT"/>
                          <a:cs typeface="Gill Sans MT"/>
                        </a:rPr>
                        <a:t> </a:t>
                      </a:r>
                      <a:r>
                        <a:rPr sz="1500" spc="50" dirty="0">
                          <a:solidFill>
                            <a:srgbClr val="1E1E1E"/>
                          </a:solidFill>
                          <a:latin typeface="Gill Sans MT"/>
                          <a:cs typeface="Gill Sans MT"/>
                        </a:rPr>
                        <a:t>multiplication</a:t>
                      </a:r>
                      <a:endParaRPr sz="1500">
                        <a:latin typeface="Gill Sans MT"/>
                        <a:cs typeface="Gill Sans MT"/>
                      </a:endParaRPr>
                    </a:p>
                  </a:txBody>
                  <a:tcPr marL="0" marR="0" marT="33748"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marR="21590">
                        <a:lnSpc>
                          <a:spcPct val="100000"/>
                        </a:lnSpc>
                      </a:pPr>
                      <a:endParaRPr sz="1600">
                        <a:latin typeface="Times New Roman"/>
                        <a:cs typeface="Times New Roman"/>
                      </a:endParaRPr>
                    </a:p>
                  </a:txBody>
                  <a:tcPr marL="0" marR="0" marT="0" marB="0">
                    <a:solidFill>
                      <a:srgbClr val="EBF5FA"/>
                    </a:solidFill>
                  </a:tcPr>
                </a:tc>
                <a:extLst>
                  <a:ext uri="{0D108BD9-81ED-4DB2-BD59-A6C34878D82A}">
                    <a16:rowId xmlns:a16="http://schemas.microsoft.com/office/drawing/2014/main" val="10002"/>
                  </a:ext>
                </a:extLst>
              </a:tr>
              <a:tr h="318192">
                <a:tc>
                  <a:txBody>
                    <a:bodyPr/>
                    <a:lstStyle/>
                    <a:p>
                      <a:pPr marL="91440">
                        <a:lnSpc>
                          <a:spcPct val="100000"/>
                        </a:lnSpc>
                        <a:spcBef>
                          <a:spcPts val="280"/>
                        </a:spcBef>
                      </a:pPr>
                      <a:r>
                        <a:rPr sz="1500" spc="70" dirty="0">
                          <a:solidFill>
                            <a:srgbClr val="1E1E1E"/>
                          </a:solidFill>
                          <a:latin typeface="Gill Sans MT"/>
                          <a:cs typeface="Gill Sans MT"/>
                        </a:rPr>
                        <a:t>Proficiency</a:t>
                      </a:r>
                      <a:r>
                        <a:rPr sz="1500" dirty="0">
                          <a:solidFill>
                            <a:srgbClr val="1E1E1E"/>
                          </a:solidFill>
                          <a:latin typeface="Gill Sans MT"/>
                          <a:cs typeface="Gill Sans MT"/>
                        </a:rPr>
                        <a:t> </a:t>
                      </a:r>
                      <a:r>
                        <a:rPr sz="1500" spc="55" dirty="0">
                          <a:solidFill>
                            <a:srgbClr val="1E1E1E"/>
                          </a:solidFill>
                          <a:latin typeface="Gill Sans MT"/>
                          <a:cs typeface="Gill Sans MT"/>
                        </a:rPr>
                        <a:t>in</a:t>
                      </a:r>
                      <a:r>
                        <a:rPr sz="1500" spc="-30" dirty="0">
                          <a:solidFill>
                            <a:srgbClr val="1E1E1E"/>
                          </a:solidFill>
                          <a:latin typeface="Gill Sans MT"/>
                          <a:cs typeface="Gill Sans MT"/>
                        </a:rPr>
                        <a:t> </a:t>
                      </a:r>
                      <a:r>
                        <a:rPr sz="1500" spc="75" dirty="0">
                          <a:solidFill>
                            <a:srgbClr val="1E1E1E"/>
                          </a:solidFill>
                          <a:latin typeface="Gill Sans MT"/>
                          <a:cs typeface="Gill Sans MT"/>
                        </a:rPr>
                        <a:t>factoring</a:t>
                      </a:r>
                      <a:r>
                        <a:rPr sz="1500" spc="5" dirty="0">
                          <a:solidFill>
                            <a:srgbClr val="1E1E1E"/>
                          </a:solidFill>
                          <a:latin typeface="Gill Sans MT"/>
                          <a:cs typeface="Gill Sans MT"/>
                        </a:rPr>
                        <a:t> </a:t>
                      </a:r>
                      <a:r>
                        <a:rPr sz="1500" spc="70" dirty="0">
                          <a:solidFill>
                            <a:srgbClr val="1E1E1E"/>
                          </a:solidFill>
                          <a:latin typeface="Gill Sans MT"/>
                          <a:cs typeface="Gill Sans MT"/>
                        </a:rPr>
                        <a:t>quadratic</a:t>
                      </a:r>
                      <a:r>
                        <a:rPr sz="1500" spc="5" dirty="0">
                          <a:solidFill>
                            <a:srgbClr val="1E1E1E"/>
                          </a:solidFill>
                          <a:latin typeface="Gill Sans MT"/>
                          <a:cs typeface="Gill Sans MT"/>
                        </a:rPr>
                        <a:t> </a:t>
                      </a:r>
                      <a:r>
                        <a:rPr sz="1500" spc="50" dirty="0">
                          <a:solidFill>
                            <a:srgbClr val="1E1E1E"/>
                          </a:solidFill>
                          <a:latin typeface="Gill Sans MT"/>
                          <a:cs typeface="Gill Sans MT"/>
                        </a:rPr>
                        <a:t>trinomials</a:t>
                      </a:r>
                      <a:endParaRPr sz="1500" dirty="0">
                        <a:latin typeface="Gill Sans MT"/>
                        <a:cs typeface="Gill Sans MT"/>
                      </a:endParaRPr>
                    </a:p>
                  </a:txBody>
                  <a:tcPr marL="0" marR="0" marT="33748"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marR="21590">
                        <a:lnSpc>
                          <a:spcPct val="100000"/>
                        </a:lnSpc>
                      </a:pPr>
                      <a:endParaRPr sz="1600">
                        <a:latin typeface="Times New Roman"/>
                        <a:cs typeface="Times New Roman"/>
                      </a:endParaRPr>
                    </a:p>
                  </a:txBody>
                  <a:tcPr marL="0" marR="0" marT="0" marB="0">
                    <a:solidFill>
                      <a:srgbClr val="D4EAF6"/>
                    </a:solidFill>
                  </a:tcPr>
                </a:tc>
                <a:extLst>
                  <a:ext uri="{0D108BD9-81ED-4DB2-BD59-A6C34878D82A}">
                    <a16:rowId xmlns:a16="http://schemas.microsoft.com/office/drawing/2014/main" val="10003"/>
                  </a:ext>
                </a:extLst>
              </a:tr>
              <a:tr h="317589">
                <a:tc>
                  <a:txBody>
                    <a:bodyPr/>
                    <a:lstStyle/>
                    <a:p>
                      <a:pPr marL="91440">
                        <a:lnSpc>
                          <a:spcPct val="100000"/>
                        </a:lnSpc>
                        <a:spcBef>
                          <a:spcPts val="280"/>
                        </a:spcBef>
                      </a:pPr>
                      <a:r>
                        <a:rPr sz="1500" spc="70" dirty="0">
                          <a:solidFill>
                            <a:srgbClr val="1E1E1E"/>
                          </a:solidFill>
                          <a:latin typeface="Gill Sans MT"/>
                          <a:cs typeface="Gill Sans MT"/>
                        </a:rPr>
                        <a:t>Proficiency</a:t>
                      </a:r>
                      <a:r>
                        <a:rPr sz="1500" spc="25" dirty="0">
                          <a:solidFill>
                            <a:srgbClr val="1E1E1E"/>
                          </a:solidFill>
                          <a:latin typeface="Gill Sans MT"/>
                          <a:cs typeface="Gill Sans MT"/>
                        </a:rPr>
                        <a:t> </a:t>
                      </a:r>
                      <a:r>
                        <a:rPr sz="1500" spc="55" dirty="0">
                          <a:solidFill>
                            <a:srgbClr val="1E1E1E"/>
                          </a:solidFill>
                          <a:latin typeface="Gill Sans MT"/>
                          <a:cs typeface="Gill Sans MT"/>
                        </a:rPr>
                        <a:t>in</a:t>
                      </a:r>
                      <a:r>
                        <a:rPr sz="1500" spc="-5" dirty="0">
                          <a:solidFill>
                            <a:srgbClr val="1E1E1E"/>
                          </a:solidFill>
                          <a:latin typeface="Gill Sans MT"/>
                          <a:cs typeface="Gill Sans MT"/>
                        </a:rPr>
                        <a:t> </a:t>
                      </a:r>
                      <a:r>
                        <a:rPr sz="1500" spc="110" dirty="0">
                          <a:solidFill>
                            <a:srgbClr val="1E1E1E"/>
                          </a:solidFill>
                          <a:latin typeface="Gill Sans MT"/>
                          <a:cs typeface="Gill Sans MT"/>
                        </a:rPr>
                        <a:t>using</a:t>
                      </a:r>
                      <a:r>
                        <a:rPr sz="1500" spc="35" dirty="0">
                          <a:solidFill>
                            <a:srgbClr val="1E1E1E"/>
                          </a:solidFill>
                          <a:latin typeface="Gill Sans MT"/>
                          <a:cs typeface="Gill Sans MT"/>
                        </a:rPr>
                        <a:t> </a:t>
                      </a:r>
                      <a:r>
                        <a:rPr sz="1500" dirty="0">
                          <a:solidFill>
                            <a:srgbClr val="1E1E1E"/>
                          </a:solidFill>
                          <a:latin typeface="Gill Sans MT"/>
                          <a:cs typeface="Gill Sans MT"/>
                        </a:rPr>
                        <a:t>the</a:t>
                      </a:r>
                      <a:r>
                        <a:rPr sz="1500" spc="5" dirty="0">
                          <a:solidFill>
                            <a:srgbClr val="1E1E1E"/>
                          </a:solidFill>
                          <a:latin typeface="Gill Sans MT"/>
                          <a:cs typeface="Gill Sans MT"/>
                        </a:rPr>
                        <a:t> </a:t>
                      </a:r>
                      <a:r>
                        <a:rPr sz="1500" spc="70" dirty="0">
                          <a:solidFill>
                            <a:srgbClr val="1E1E1E"/>
                          </a:solidFill>
                          <a:latin typeface="Gill Sans MT"/>
                          <a:cs typeface="Gill Sans MT"/>
                        </a:rPr>
                        <a:t>quadratic</a:t>
                      </a:r>
                      <a:r>
                        <a:rPr sz="1500" spc="20" dirty="0">
                          <a:solidFill>
                            <a:srgbClr val="1E1E1E"/>
                          </a:solidFill>
                          <a:latin typeface="Gill Sans MT"/>
                          <a:cs typeface="Gill Sans MT"/>
                        </a:rPr>
                        <a:t> </a:t>
                      </a:r>
                      <a:r>
                        <a:rPr sz="1500" spc="60" dirty="0">
                          <a:solidFill>
                            <a:srgbClr val="1E1E1E"/>
                          </a:solidFill>
                          <a:latin typeface="Gill Sans MT"/>
                          <a:cs typeface="Gill Sans MT"/>
                        </a:rPr>
                        <a:t>formula</a:t>
                      </a:r>
                      <a:endParaRPr sz="1500">
                        <a:latin typeface="Gill Sans MT"/>
                        <a:cs typeface="Gill Sans MT"/>
                      </a:endParaRPr>
                    </a:p>
                  </a:txBody>
                  <a:tcPr marL="0" marR="0" marT="33748"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marR="21590">
                        <a:lnSpc>
                          <a:spcPct val="100000"/>
                        </a:lnSpc>
                      </a:pPr>
                      <a:endParaRPr sz="1600">
                        <a:latin typeface="Times New Roman"/>
                        <a:cs typeface="Times New Roman"/>
                      </a:endParaRPr>
                    </a:p>
                  </a:txBody>
                  <a:tcPr marL="0" marR="0" marT="0" marB="0">
                    <a:solidFill>
                      <a:srgbClr val="EBF5FA"/>
                    </a:solidFill>
                  </a:tcPr>
                </a:tc>
                <a:extLst>
                  <a:ext uri="{0D108BD9-81ED-4DB2-BD59-A6C34878D82A}">
                    <a16:rowId xmlns:a16="http://schemas.microsoft.com/office/drawing/2014/main" val="10004"/>
                  </a:ext>
                </a:extLst>
              </a:tr>
              <a:tr h="318192">
                <a:tc>
                  <a:txBody>
                    <a:bodyPr/>
                    <a:lstStyle/>
                    <a:p>
                      <a:pPr marL="91440">
                        <a:lnSpc>
                          <a:spcPct val="100000"/>
                        </a:lnSpc>
                        <a:spcBef>
                          <a:spcPts val="280"/>
                        </a:spcBef>
                      </a:pPr>
                      <a:r>
                        <a:rPr sz="1500" spc="70" dirty="0">
                          <a:solidFill>
                            <a:srgbClr val="1E1E1E"/>
                          </a:solidFill>
                          <a:latin typeface="Gill Sans MT"/>
                          <a:cs typeface="Gill Sans MT"/>
                        </a:rPr>
                        <a:t>Proficiency</a:t>
                      </a:r>
                      <a:r>
                        <a:rPr sz="1500" spc="30" dirty="0">
                          <a:solidFill>
                            <a:srgbClr val="1E1E1E"/>
                          </a:solidFill>
                          <a:latin typeface="Gill Sans MT"/>
                          <a:cs typeface="Gill Sans MT"/>
                        </a:rPr>
                        <a:t> </a:t>
                      </a:r>
                      <a:r>
                        <a:rPr sz="1500" spc="55" dirty="0">
                          <a:solidFill>
                            <a:srgbClr val="1E1E1E"/>
                          </a:solidFill>
                          <a:latin typeface="Gill Sans MT"/>
                          <a:cs typeface="Gill Sans MT"/>
                        </a:rPr>
                        <a:t>in</a:t>
                      </a:r>
                      <a:r>
                        <a:rPr sz="1500" spc="-5" dirty="0">
                          <a:solidFill>
                            <a:srgbClr val="1E1E1E"/>
                          </a:solidFill>
                          <a:latin typeface="Gill Sans MT"/>
                          <a:cs typeface="Gill Sans MT"/>
                        </a:rPr>
                        <a:t> </a:t>
                      </a:r>
                      <a:r>
                        <a:rPr sz="1500" spc="85" dirty="0">
                          <a:solidFill>
                            <a:srgbClr val="1E1E1E"/>
                          </a:solidFill>
                          <a:latin typeface="Gill Sans MT"/>
                          <a:cs typeface="Gill Sans MT"/>
                        </a:rPr>
                        <a:t>solving</a:t>
                      </a:r>
                      <a:r>
                        <a:rPr sz="1500" spc="35" dirty="0">
                          <a:solidFill>
                            <a:srgbClr val="1E1E1E"/>
                          </a:solidFill>
                          <a:latin typeface="Gill Sans MT"/>
                          <a:cs typeface="Gill Sans MT"/>
                        </a:rPr>
                        <a:t> </a:t>
                      </a:r>
                      <a:r>
                        <a:rPr sz="1500" dirty="0">
                          <a:solidFill>
                            <a:srgbClr val="1E1E1E"/>
                          </a:solidFill>
                          <a:latin typeface="Gill Sans MT"/>
                          <a:cs typeface="Gill Sans MT"/>
                        </a:rPr>
                        <a:t>right</a:t>
                      </a:r>
                      <a:r>
                        <a:rPr sz="1500" spc="10" dirty="0">
                          <a:solidFill>
                            <a:srgbClr val="1E1E1E"/>
                          </a:solidFill>
                          <a:latin typeface="Gill Sans MT"/>
                          <a:cs typeface="Gill Sans MT"/>
                        </a:rPr>
                        <a:t> </a:t>
                      </a:r>
                      <a:r>
                        <a:rPr sz="1500" spc="60" dirty="0">
                          <a:solidFill>
                            <a:srgbClr val="1E1E1E"/>
                          </a:solidFill>
                          <a:latin typeface="Gill Sans MT"/>
                          <a:cs typeface="Gill Sans MT"/>
                        </a:rPr>
                        <a:t>triangle</a:t>
                      </a:r>
                      <a:r>
                        <a:rPr sz="1500" spc="25" dirty="0">
                          <a:solidFill>
                            <a:srgbClr val="1E1E1E"/>
                          </a:solidFill>
                          <a:latin typeface="Gill Sans MT"/>
                          <a:cs typeface="Gill Sans MT"/>
                        </a:rPr>
                        <a:t> </a:t>
                      </a:r>
                      <a:r>
                        <a:rPr sz="1500" spc="70" dirty="0">
                          <a:solidFill>
                            <a:srgbClr val="1E1E1E"/>
                          </a:solidFill>
                          <a:latin typeface="Gill Sans MT"/>
                          <a:cs typeface="Gill Sans MT"/>
                        </a:rPr>
                        <a:t>problems</a:t>
                      </a:r>
                      <a:r>
                        <a:rPr sz="1500" spc="-5" dirty="0">
                          <a:solidFill>
                            <a:srgbClr val="1E1E1E"/>
                          </a:solidFill>
                          <a:latin typeface="Gill Sans MT"/>
                          <a:cs typeface="Gill Sans MT"/>
                        </a:rPr>
                        <a:t> </a:t>
                      </a:r>
                      <a:r>
                        <a:rPr sz="1500" spc="60" dirty="0">
                          <a:solidFill>
                            <a:srgbClr val="1E1E1E"/>
                          </a:solidFill>
                          <a:latin typeface="Gill Sans MT"/>
                          <a:cs typeface="Gill Sans MT"/>
                        </a:rPr>
                        <a:t>involving</a:t>
                      </a:r>
                      <a:r>
                        <a:rPr sz="1500" spc="45" dirty="0">
                          <a:solidFill>
                            <a:srgbClr val="1E1E1E"/>
                          </a:solidFill>
                          <a:latin typeface="Gill Sans MT"/>
                          <a:cs typeface="Gill Sans MT"/>
                        </a:rPr>
                        <a:t> </a:t>
                      </a:r>
                      <a:r>
                        <a:rPr sz="1500" spc="-10" dirty="0">
                          <a:solidFill>
                            <a:srgbClr val="1E1E1E"/>
                          </a:solidFill>
                          <a:latin typeface="Gill Sans MT"/>
                          <a:cs typeface="Gill Sans MT"/>
                        </a:rPr>
                        <a:t>trigonometry</a:t>
                      </a:r>
                      <a:endParaRPr sz="1500">
                        <a:latin typeface="Gill Sans MT"/>
                        <a:cs typeface="Gill Sans MT"/>
                      </a:endParaRPr>
                    </a:p>
                  </a:txBody>
                  <a:tcPr marL="0" marR="0" marT="33748"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marR="21590">
                        <a:lnSpc>
                          <a:spcPct val="100000"/>
                        </a:lnSpc>
                      </a:pPr>
                      <a:endParaRPr sz="1600">
                        <a:latin typeface="Times New Roman"/>
                        <a:cs typeface="Times New Roman"/>
                      </a:endParaRPr>
                    </a:p>
                  </a:txBody>
                  <a:tcPr marL="0" marR="0" marT="0" marB="0">
                    <a:solidFill>
                      <a:srgbClr val="D4EAF6"/>
                    </a:solidFill>
                  </a:tcPr>
                </a:tc>
                <a:extLst>
                  <a:ext uri="{0D108BD9-81ED-4DB2-BD59-A6C34878D82A}">
                    <a16:rowId xmlns:a16="http://schemas.microsoft.com/office/drawing/2014/main" val="10005"/>
                  </a:ext>
                </a:extLst>
              </a:tr>
              <a:tr h="317589">
                <a:tc>
                  <a:txBody>
                    <a:bodyPr/>
                    <a:lstStyle/>
                    <a:p>
                      <a:pPr marL="91440">
                        <a:lnSpc>
                          <a:spcPct val="100000"/>
                        </a:lnSpc>
                        <a:spcBef>
                          <a:spcPts val="280"/>
                        </a:spcBef>
                      </a:pPr>
                      <a:r>
                        <a:rPr sz="1500" spc="70" dirty="0">
                          <a:solidFill>
                            <a:srgbClr val="1E1E1E"/>
                          </a:solidFill>
                          <a:latin typeface="Gill Sans MT"/>
                          <a:cs typeface="Gill Sans MT"/>
                        </a:rPr>
                        <a:t>Proficiency</a:t>
                      </a:r>
                      <a:r>
                        <a:rPr sz="1500" spc="35" dirty="0">
                          <a:solidFill>
                            <a:srgbClr val="1E1E1E"/>
                          </a:solidFill>
                          <a:latin typeface="Gill Sans MT"/>
                          <a:cs typeface="Gill Sans MT"/>
                        </a:rPr>
                        <a:t> </a:t>
                      </a:r>
                      <a:r>
                        <a:rPr sz="1500" spc="55" dirty="0">
                          <a:solidFill>
                            <a:srgbClr val="1E1E1E"/>
                          </a:solidFill>
                          <a:latin typeface="Gill Sans MT"/>
                          <a:cs typeface="Gill Sans MT"/>
                        </a:rPr>
                        <a:t>in</a:t>
                      </a:r>
                      <a:r>
                        <a:rPr sz="1500" spc="5" dirty="0">
                          <a:solidFill>
                            <a:srgbClr val="1E1E1E"/>
                          </a:solidFill>
                          <a:latin typeface="Gill Sans MT"/>
                          <a:cs typeface="Gill Sans MT"/>
                        </a:rPr>
                        <a:t> </a:t>
                      </a:r>
                      <a:r>
                        <a:rPr sz="1500" spc="85" dirty="0">
                          <a:solidFill>
                            <a:srgbClr val="1E1E1E"/>
                          </a:solidFill>
                          <a:latin typeface="Gill Sans MT"/>
                          <a:cs typeface="Gill Sans MT"/>
                        </a:rPr>
                        <a:t>solving</a:t>
                      </a:r>
                      <a:r>
                        <a:rPr sz="1500" spc="45" dirty="0">
                          <a:solidFill>
                            <a:srgbClr val="1E1E1E"/>
                          </a:solidFill>
                          <a:latin typeface="Gill Sans MT"/>
                          <a:cs typeface="Gill Sans MT"/>
                        </a:rPr>
                        <a:t> </a:t>
                      </a:r>
                      <a:r>
                        <a:rPr sz="1500" dirty="0">
                          <a:solidFill>
                            <a:srgbClr val="1E1E1E"/>
                          </a:solidFill>
                          <a:latin typeface="Gill Sans MT"/>
                          <a:cs typeface="Gill Sans MT"/>
                        </a:rPr>
                        <a:t>linear</a:t>
                      </a:r>
                      <a:r>
                        <a:rPr sz="1500" spc="20" dirty="0">
                          <a:solidFill>
                            <a:srgbClr val="1E1E1E"/>
                          </a:solidFill>
                          <a:latin typeface="Gill Sans MT"/>
                          <a:cs typeface="Gill Sans MT"/>
                        </a:rPr>
                        <a:t> </a:t>
                      </a:r>
                      <a:r>
                        <a:rPr sz="1500" spc="110" dirty="0">
                          <a:solidFill>
                            <a:srgbClr val="1E1E1E"/>
                          </a:solidFill>
                          <a:latin typeface="Gill Sans MT"/>
                          <a:cs typeface="Gill Sans MT"/>
                        </a:rPr>
                        <a:t>and</a:t>
                      </a:r>
                      <a:r>
                        <a:rPr sz="1500" spc="25" dirty="0">
                          <a:solidFill>
                            <a:srgbClr val="1E1E1E"/>
                          </a:solidFill>
                          <a:latin typeface="Gill Sans MT"/>
                          <a:cs typeface="Gill Sans MT"/>
                        </a:rPr>
                        <a:t> </a:t>
                      </a:r>
                      <a:r>
                        <a:rPr sz="1500" spc="70" dirty="0">
                          <a:solidFill>
                            <a:srgbClr val="1E1E1E"/>
                          </a:solidFill>
                          <a:latin typeface="Gill Sans MT"/>
                          <a:cs typeface="Gill Sans MT"/>
                        </a:rPr>
                        <a:t>quadratic</a:t>
                      </a:r>
                      <a:r>
                        <a:rPr sz="1500" spc="45" dirty="0">
                          <a:solidFill>
                            <a:srgbClr val="1E1E1E"/>
                          </a:solidFill>
                          <a:latin typeface="Gill Sans MT"/>
                          <a:cs typeface="Gill Sans MT"/>
                        </a:rPr>
                        <a:t> </a:t>
                      </a:r>
                      <a:r>
                        <a:rPr sz="1500" spc="80" dirty="0">
                          <a:solidFill>
                            <a:srgbClr val="1E1E1E"/>
                          </a:solidFill>
                          <a:latin typeface="Gill Sans MT"/>
                          <a:cs typeface="Gill Sans MT"/>
                        </a:rPr>
                        <a:t>equations</a:t>
                      </a:r>
                      <a:r>
                        <a:rPr sz="1500" spc="45" dirty="0">
                          <a:solidFill>
                            <a:srgbClr val="1E1E1E"/>
                          </a:solidFill>
                          <a:latin typeface="Gill Sans MT"/>
                          <a:cs typeface="Gill Sans MT"/>
                        </a:rPr>
                        <a:t> </a:t>
                      </a:r>
                      <a:r>
                        <a:rPr sz="1500" spc="110" dirty="0">
                          <a:solidFill>
                            <a:srgbClr val="1E1E1E"/>
                          </a:solidFill>
                          <a:latin typeface="Gill Sans MT"/>
                          <a:cs typeface="Gill Sans MT"/>
                        </a:rPr>
                        <a:t>and</a:t>
                      </a:r>
                      <a:r>
                        <a:rPr sz="1500" spc="25" dirty="0">
                          <a:solidFill>
                            <a:srgbClr val="1E1E1E"/>
                          </a:solidFill>
                          <a:latin typeface="Gill Sans MT"/>
                          <a:cs typeface="Gill Sans MT"/>
                        </a:rPr>
                        <a:t> </a:t>
                      </a:r>
                      <a:r>
                        <a:rPr sz="1500" spc="60" dirty="0">
                          <a:solidFill>
                            <a:srgbClr val="1E1E1E"/>
                          </a:solidFill>
                          <a:latin typeface="Gill Sans MT"/>
                          <a:cs typeface="Gill Sans MT"/>
                        </a:rPr>
                        <a:t>inequalities</a:t>
                      </a:r>
                      <a:endParaRPr sz="1500">
                        <a:latin typeface="Gill Sans MT"/>
                        <a:cs typeface="Gill Sans MT"/>
                      </a:endParaRPr>
                    </a:p>
                  </a:txBody>
                  <a:tcPr marL="0" marR="0" marT="33748"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marR="21590">
                        <a:lnSpc>
                          <a:spcPct val="100000"/>
                        </a:lnSpc>
                      </a:pPr>
                      <a:endParaRPr sz="1600">
                        <a:latin typeface="Times New Roman"/>
                        <a:cs typeface="Times New Roman"/>
                      </a:endParaRPr>
                    </a:p>
                  </a:txBody>
                  <a:tcPr marL="0" marR="0" marT="0" marB="0">
                    <a:solidFill>
                      <a:srgbClr val="EBF5FA"/>
                    </a:solidFill>
                  </a:tcPr>
                </a:tc>
                <a:extLst>
                  <a:ext uri="{0D108BD9-81ED-4DB2-BD59-A6C34878D82A}">
                    <a16:rowId xmlns:a16="http://schemas.microsoft.com/office/drawing/2014/main" val="10006"/>
                  </a:ext>
                </a:extLst>
              </a:tr>
              <a:tr h="318192">
                <a:tc>
                  <a:txBody>
                    <a:bodyPr/>
                    <a:lstStyle/>
                    <a:p>
                      <a:pPr marL="91440">
                        <a:lnSpc>
                          <a:spcPct val="100000"/>
                        </a:lnSpc>
                        <a:spcBef>
                          <a:spcPts val="280"/>
                        </a:spcBef>
                      </a:pPr>
                      <a:r>
                        <a:rPr sz="1500" spc="70" dirty="0">
                          <a:solidFill>
                            <a:srgbClr val="1E1E1E"/>
                          </a:solidFill>
                          <a:latin typeface="Gill Sans MT"/>
                          <a:cs typeface="Gill Sans MT"/>
                        </a:rPr>
                        <a:t>Proficiency</a:t>
                      </a:r>
                      <a:r>
                        <a:rPr sz="1500" spc="35" dirty="0">
                          <a:solidFill>
                            <a:srgbClr val="1E1E1E"/>
                          </a:solidFill>
                          <a:latin typeface="Gill Sans MT"/>
                          <a:cs typeface="Gill Sans MT"/>
                        </a:rPr>
                        <a:t> </a:t>
                      </a:r>
                      <a:r>
                        <a:rPr sz="1500" spc="55" dirty="0">
                          <a:solidFill>
                            <a:srgbClr val="1E1E1E"/>
                          </a:solidFill>
                          <a:latin typeface="Gill Sans MT"/>
                          <a:cs typeface="Gill Sans MT"/>
                        </a:rPr>
                        <a:t>in</a:t>
                      </a:r>
                      <a:r>
                        <a:rPr sz="1500" spc="5" dirty="0">
                          <a:solidFill>
                            <a:srgbClr val="1E1E1E"/>
                          </a:solidFill>
                          <a:latin typeface="Gill Sans MT"/>
                          <a:cs typeface="Gill Sans MT"/>
                        </a:rPr>
                        <a:t> </a:t>
                      </a:r>
                      <a:r>
                        <a:rPr sz="1500" spc="90" dirty="0">
                          <a:solidFill>
                            <a:srgbClr val="1E1E1E"/>
                          </a:solidFill>
                          <a:latin typeface="Gill Sans MT"/>
                          <a:cs typeface="Gill Sans MT"/>
                        </a:rPr>
                        <a:t>algebraic</a:t>
                      </a:r>
                      <a:r>
                        <a:rPr sz="1500" spc="45" dirty="0">
                          <a:solidFill>
                            <a:srgbClr val="1E1E1E"/>
                          </a:solidFill>
                          <a:latin typeface="Gill Sans MT"/>
                          <a:cs typeface="Gill Sans MT"/>
                        </a:rPr>
                        <a:t> </a:t>
                      </a:r>
                      <a:r>
                        <a:rPr sz="1500" spc="75" dirty="0">
                          <a:solidFill>
                            <a:srgbClr val="1E1E1E"/>
                          </a:solidFill>
                          <a:latin typeface="Gill Sans MT"/>
                          <a:cs typeface="Gill Sans MT"/>
                        </a:rPr>
                        <a:t>manipulation</a:t>
                      </a:r>
                      <a:r>
                        <a:rPr sz="1500" spc="60" dirty="0">
                          <a:solidFill>
                            <a:srgbClr val="1E1E1E"/>
                          </a:solidFill>
                          <a:latin typeface="Gill Sans MT"/>
                          <a:cs typeface="Gill Sans MT"/>
                        </a:rPr>
                        <a:t> </a:t>
                      </a:r>
                      <a:r>
                        <a:rPr sz="1500" spc="85" dirty="0">
                          <a:solidFill>
                            <a:srgbClr val="1E1E1E"/>
                          </a:solidFill>
                          <a:latin typeface="Gill Sans MT"/>
                          <a:cs typeface="Gill Sans MT"/>
                        </a:rPr>
                        <a:t>of</a:t>
                      </a:r>
                      <a:r>
                        <a:rPr sz="1500" spc="10" dirty="0">
                          <a:solidFill>
                            <a:srgbClr val="1E1E1E"/>
                          </a:solidFill>
                          <a:latin typeface="Gill Sans MT"/>
                          <a:cs typeface="Gill Sans MT"/>
                        </a:rPr>
                        <a:t> </a:t>
                      </a:r>
                      <a:r>
                        <a:rPr sz="1500" dirty="0">
                          <a:solidFill>
                            <a:srgbClr val="1E1E1E"/>
                          </a:solidFill>
                          <a:latin typeface="Gill Sans MT"/>
                          <a:cs typeface="Gill Sans MT"/>
                        </a:rPr>
                        <a:t>linear</a:t>
                      </a:r>
                      <a:r>
                        <a:rPr sz="1500" spc="40" dirty="0">
                          <a:solidFill>
                            <a:srgbClr val="1E1E1E"/>
                          </a:solidFill>
                          <a:latin typeface="Gill Sans MT"/>
                          <a:cs typeface="Gill Sans MT"/>
                        </a:rPr>
                        <a:t> </a:t>
                      </a:r>
                      <a:r>
                        <a:rPr sz="1500" spc="80" dirty="0">
                          <a:solidFill>
                            <a:srgbClr val="1E1E1E"/>
                          </a:solidFill>
                          <a:latin typeface="Gill Sans MT"/>
                          <a:cs typeface="Gill Sans MT"/>
                        </a:rPr>
                        <a:t>equations</a:t>
                      </a:r>
                      <a:r>
                        <a:rPr sz="1500" spc="45" dirty="0">
                          <a:solidFill>
                            <a:srgbClr val="1E1E1E"/>
                          </a:solidFill>
                          <a:latin typeface="Gill Sans MT"/>
                          <a:cs typeface="Gill Sans MT"/>
                        </a:rPr>
                        <a:t> </a:t>
                      </a:r>
                      <a:r>
                        <a:rPr sz="1500" spc="110" dirty="0">
                          <a:solidFill>
                            <a:srgbClr val="1E1E1E"/>
                          </a:solidFill>
                          <a:latin typeface="Gill Sans MT"/>
                          <a:cs typeface="Gill Sans MT"/>
                        </a:rPr>
                        <a:t>and</a:t>
                      </a:r>
                      <a:r>
                        <a:rPr sz="1500" spc="30" dirty="0">
                          <a:solidFill>
                            <a:srgbClr val="1E1E1E"/>
                          </a:solidFill>
                          <a:latin typeface="Gill Sans MT"/>
                          <a:cs typeface="Gill Sans MT"/>
                        </a:rPr>
                        <a:t> </a:t>
                      </a:r>
                      <a:r>
                        <a:rPr sz="1500" spc="65" dirty="0">
                          <a:solidFill>
                            <a:srgbClr val="1E1E1E"/>
                          </a:solidFill>
                          <a:latin typeface="Gill Sans MT"/>
                          <a:cs typeface="Gill Sans MT"/>
                        </a:rPr>
                        <a:t>expressions</a:t>
                      </a:r>
                      <a:endParaRPr sz="1500">
                        <a:latin typeface="Gill Sans MT"/>
                        <a:cs typeface="Gill Sans MT"/>
                      </a:endParaRPr>
                    </a:p>
                  </a:txBody>
                  <a:tcPr marL="0" marR="0" marT="33748"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marR="21590">
                        <a:lnSpc>
                          <a:spcPct val="100000"/>
                        </a:lnSpc>
                      </a:pPr>
                      <a:endParaRPr sz="1600">
                        <a:latin typeface="Times New Roman"/>
                        <a:cs typeface="Times New Roman"/>
                      </a:endParaRPr>
                    </a:p>
                  </a:txBody>
                  <a:tcPr marL="0" marR="0" marT="0" marB="0">
                    <a:solidFill>
                      <a:srgbClr val="D4EAF6"/>
                    </a:solidFill>
                  </a:tcPr>
                </a:tc>
                <a:extLst>
                  <a:ext uri="{0D108BD9-81ED-4DB2-BD59-A6C34878D82A}">
                    <a16:rowId xmlns:a16="http://schemas.microsoft.com/office/drawing/2014/main" val="10007"/>
                  </a:ext>
                </a:extLst>
              </a:tr>
              <a:tr h="317589">
                <a:tc>
                  <a:txBody>
                    <a:bodyPr/>
                    <a:lstStyle/>
                    <a:p>
                      <a:pPr marL="91440">
                        <a:lnSpc>
                          <a:spcPct val="100000"/>
                        </a:lnSpc>
                        <a:spcBef>
                          <a:spcPts val="280"/>
                        </a:spcBef>
                      </a:pPr>
                      <a:r>
                        <a:rPr sz="1500" spc="70" dirty="0">
                          <a:solidFill>
                            <a:srgbClr val="1E1E1E"/>
                          </a:solidFill>
                          <a:latin typeface="Gill Sans MT"/>
                          <a:cs typeface="Gill Sans MT"/>
                        </a:rPr>
                        <a:t>Proficiency</a:t>
                      </a:r>
                      <a:r>
                        <a:rPr sz="1500" spc="10" dirty="0">
                          <a:solidFill>
                            <a:srgbClr val="1E1E1E"/>
                          </a:solidFill>
                          <a:latin typeface="Gill Sans MT"/>
                          <a:cs typeface="Gill Sans MT"/>
                        </a:rPr>
                        <a:t> </a:t>
                      </a:r>
                      <a:r>
                        <a:rPr sz="1500" spc="55" dirty="0">
                          <a:solidFill>
                            <a:srgbClr val="1E1E1E"/>
                          </a:solidFill>
                          <a:latin typeface="Gill Sans MT"/>
                          <a:cs typeface="Gill Sans MT"/>
                        </a:rPr>
                        <a:t>in</a:t>
                      </a:r>
                      <a:r>
                        <a:rPr sz="1500" spc="-15" dirty="0">
                          <a:solidFill>
                            <a:srgbClr val="1E1E1E"/>
                          </a:solidFill>
                          <a:latin typeface="Gill Sans MT"/>
                          <a:cs typeface="Gill Sans MT"/>
                        </a:rPr>
                        <a:t> </a:t>
                      </a:r>
                      <a:r>
                        <a:rPr sz="1500" spc="85" dirty="0">
                          <a:solidFill>
                            <a:srgbClr val="1E1E1E"/>
                          </a:solidFill>
                          <a:latin typeface="Gill Sans MT"/>
                          <a:cs typeface="Gill Sans MT"/>
                        </a:rPr>
                        <a:t>solving</a:t>
                      </a:r>
                      <a:r>
                        <a:rPr sz="1500" spc="20" dirty="0">
                          <a:solidFill>
                            <a:srgbClr val="1E1E1E"/>
                          </a:solidFill>
                          <a:latin typeface="Gill Sans MT"/>
                          <a:cs typeface="Gill Sans MT"/>
                        </a:rPr>
                        <a:t> </a:t>
                      </a:r>
                      <a:r>
                        <a:rPr sz="1500" spc="125" dirty="0">
                          <a:solidFill>
                            <a:srgbClr val="1E1E1E"/>
                          </a:solidFill>
                          <a:latin typeface="Gill Sans MT"/>
                          <a:cs typeface="Gill Sans MT"/>
                        </a:rPr>
                        <a:t>systems</a:t>
                      </a:r>
                      <a:r>
                        <a:rPr sz="1500" spc="-35" dirty="0">
                          <a:solidFill>
                            <a:srgbClr val="1E1E1E"/>
                          </a:solidFill>
                          <a:latin typeface="Gill Sans MT"/>
                          <a:cs typeface="Gill Sans MT"/>
                        </a:rPr>
                        <a:t> </a:t>
                      </a:r>
                      <a:r>
                        <a:rPr sz="1500" spc="85" dirty="0">
                          <a:solidFill>
                            <a:srgbClr val="1E1E1E"/>
                          </a:solidFill>
                          <a:latin typeface="Gill Sans MT"/>
                          <a:cs typeface="Gill Sans MT"/>
                        </a:rPr>
                        <a:t>of</a:t>
                      </a:r>
                      <a:r>
                        <a:rPr sz="1500" spc="-10" dirty="0">
                          <a:solidFill>
                            <a:srgbClr val="1E1E1E"/>
                          </a:solidFill>
                          <a:latin typeface="Gill Sans MT"/>
                          <a:cs typeface="Gill Sans MT"/>
                        </a:rPr>
                        <a:t> </a:t>
                      </a:r>
                      <a:r>
                        <a:rPr sz="1500" spc="80" dirty="0">
                          <a:solidFill>
                            <a:srgbClr val="1E1E1E"/>
                          </a:solidFill>
                          <a:latin typeface="Gill Sans MT"/>
                          <a:cs typeface="Gill Sans MT"/>
                        </a:rPr>
                        <a:t>equations</a:t>
                      </a:r>
                      <a:r>
                        <a:rPr sz="1500" spc="20" dirty="0">
                          <a:solidFill>
                            <a:srgbClr val="1E1E1E"/>
                          </a:solidFill>
                          <a:latin typeface="Gill Sans MT"/>
                          <a:cs typeface="Gill Sans MT"/>
                        </a:rPr>
                        <a:t> </a:t>
                      </a:r>
                      <a:r>
                        <a:rPr sz="1500" spc="55" dirty="0">
                          <a:solidFill>
                            <a:srgbClr val="1E1E1E"/>
                          </a:solidFill>
                          <a:latin typeface="Gill Sans MT"/>
                          <a:cs typeface="Gill Sans MT"/>
                        </a:rPr>
                        <a:t>in</a:t>
                      </a:r>
                      <a:r>
                        <a:rPr sz="1500" spc="-5" dirty="0">
                          <a:solidFill>
                            <a:srgbClr val="1E1E1E"/>
                          </a:solidFill>
                          <a:latin typeface="Gill Sans MT"/>
                          <a:cs typeface="Gill Sans MT"/>
                        </a:rPr>
                        <a:t> </a:t>
                      </a:r>
                      <a:r>
                        <a:rPr sz="1500" dirty="0">
                          <a:solidFill>
                            <a:srgbClr val="1E1E1E"/>
                          </a:solidFill>
                          <a:latin typeface="Gill Sans MT"/>
                          <a:cs typeface="Gill Sans MT"/>
                        </a:rPr>
                        <a:t>two</a:t>
                      </a:r>
                      <a:r>
                        <a:rPr sz="1500" spc="-20" dirty="0">
                          <a:solidFill>
                            <a:srgbClr val="1E1E1E"/>
                          </a:solidFill>
                          <a:latin typeface="Gill Sans MT"/>
                          <a:cs typeface="Gill Sans MT"/>
                        </a:rPr>
                        <a:t> </a:t>
                      </a:r>
                      <a:r>
                        <a:rPr sz="1500" spc="110" dirty="0">
                          <a:solidFill>
                            <a:srgbClr val="1E1E1E"/>
                          </a:solidFill>
                          <a:latin typeface="Gill Sans MT"/>
                          <a:cs typeface="Gill Sans MT"/>
                        </a:rPr>
                        <a:t>and</a:t>
                      </a:r>
                      <a:r>
                        <a:rPr sz="1500" dirty="0">
                          <a:solidFill>
                            <a:srgbClr val="1E1E1E"/>
                          </a:solidFill>
                          <a:latin typeface="Gill Sans MT"/>
                          <a:cs typeface="Gill Sans MT"/>
                        </a:rPr>
                        <a:t> three</a:t>
                      </a:r>
                      <a:r>
                        <a:rPr sz="1500" spc="-5" dirty="0">
                          <a:solidFill>
                            <a:srgbClr val="1E1E1E"/>
                          </a:solidFill>
                          <a:latin typeface="Gill Sans MT"/>
                          <a:cs typeface="Gill Sans MT"/>
                        </a:rPr>
                        <a:t> </a:t>
                      </a:r>
                      <a:r>
                        <a:rPr sz="1500" spc="70" dirty="0">
                          <a:solidFill>
                            <a:srgbClr val="1E1E1E"/>
                          </a:solidFill>
                          <a:latin typeface="Gill Sans MT"/>
                          <a:cs typeface="Gill Sans MT"/>
                        </a:rPr>
                        <a:t>variables</a:t>
                      </a:r>
                      <a:endParaRPr sz="1500">
                        <a:latin typeface="Gill Sans MT"/>
                        <a:cs typeface="Gill Sans MT"/>
                      </a:endParaRPr>
                    </a:p>
                  </a:txBody>
                  <a:tcPr marL="0" marR="0" marT="33748"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marR="21590">
                        <a:lnSpc>
                          <a:spcPct val="100000"/>
                        </a:lnSpc>
                      </a:pPr>
                      <a:endParaRPr sz="1600">
                        <a:latin typeface="Times New Roman"/>
                        <a:cs typeface="Times New Roman"/>
                      </a:endParaRPr>
                    </a:p>
                  </a:txBody>
                  <a:tcPr marL="0" marR="0" marT="0" marB="0">
                    <a:solidFill>
                      <a:srgbClr val="EBF5FA"/>
                    </a:solidFill>
                  </a:tcPr>
                </a:tc>
                <a:extLst>
                  <a:ext uri="{0D108BD9-81ED-4DB2-BD59-A6C34878D82A}">
                    <a16:rowId xmlns:a16="http://schemas.microsoft.com/office/drawing/2014/main" val="10008"/>
                  </a:ext>
                </a:extLst>
              </a:tr>
              <a:tr h="317589">
                <a:tc>
                  <a:txBody>
                    <a:bodyPr/>
                    <a:lstStyle/>
                    <a:p>
                      <a:pPr marL="91440">
                        <a:lnSpc>
                          <a:spcPct val="100000"/>
                        </a:lnSpc>
                        <a:spcBef>
                          <a:spcPts val="280"/>
                        </a:spcBef>
                      </a:pPr>
                      <a:r>
                        <a:rPr sz="1500" spc="60" dirty="0">
                          <a:solidFill>
                            <a:srgbClr val="1E1E1E"/>
                          </a:solidFill>
                          <a:latin typeface="Gill Sans MT"/>
                          <a:cs typeface="Gill Sans MT"/>
                        </a:rPr>
                        <a:t>Familiarity</a:t>
                      </a:r>
                      <a:r>
                        <a:rPr sz="1500" spc="55" dirty="0">
                          <a:solidFill>
                            <a:srgbClr val="1E1E1E"/>
                          </a:solidFill>
                          <a:latin typeface="Gill Sans MT"/>
                          <a:cs typeface="Gill Sans MT"/>
                        </a:rPr>
                        <a:t> </a:t>
                      </a:r>
                      <a:r>
                        <a:rPr sz="1500" dirty="0">
                          <a:solidFill>
                            <a:srgbClr val="1E1E1E"/>
                          </a:solidFill>
                          <a:latin typeface="Gill Sans MT"/>
                          <a:cs typeface="Gill Sans MT"/>
                        </a:rPr>
                        <a:t>with</a:t>
                      </a:r>
                      <a:r>
                        <a:rPr sz="1500" spc="25" dirty="0">
                          <a:solidFill>
                            <a:srgbClr val="1E1E1E"/>
                          </a:solidFill>
                          <a:latin typeface="Gill Sans MT"/>
                          <a:cs typeface="Gill Sans MT"/>
                        </a:rPr>
                        <a:t> </a:t>
                      </a:r>
                      <a:r>
                        <a:rPr sz="1500" spc="70" dirty="0">
                          <a:solidFill>
                            <a:srgbClr val="1E1E1E"/>
                          </a:solidFill>
                          <a:latin typeface="Gill Sans MT"/>
                          <a:cs typeface="Gill Sans MT"/>
                        </a:rPr>
                        <a:t>piecewise-</a:t>
                      </a:r>
                      <a:r>
                        <a:rPr sz="1500" spc="80" dirty="0">
                          <a:solidFill>
                            <a:srgbClr val="1E1E1E"/>
                          </a:solidFill>
                          <a:latin typeface="Gill Sans MT"/>
                          <a:cs typeface="Gill Sans MT"/>
                        </a:rPr>
                        <a:t>defined</a:t>
                      </a:r>
                      <a:r>
                        <a:rPr sz="1500" spc="40" dirty="0">
                          <a:solidFill>
                            <a:srgbClr val="1E1E1E"/>
                          </a:solidFill>
                          <a:latin typeface="Gill Sans MT"/>
                          <a:cs typeface="Gill Sans MT"/>
                        </a:rPr>
                        <a:t> </a:t>
                      </a:r>
                      <a:r>
                        <a:rPr sz="1500" spc="70" dirty="0">
                          <a:solidFill>
                            <a:srgbClr val="1E1E1E"/>
                          </a:solidFill>
                          <a:latin typeface="Gill Sans MT"/>
                          <a:cs typeface="Gill Sans MT"/>
                        </a:rPr>
                        <a:t>functions</a:t>
                      </a:r>
                      <a:endParaRPr sz="1500">
                        <a:latin typeface="Gill Sans MT"/>
                        <a:cs typeface="Gill Sans MT"/>
                      </a:endParaRPr>
                    </a:p>
                  </a:txBody>
                  <a:tcPr marL="0" marR="0" marT="33748"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marR="21590">
                        <a:lnSpc>
                          <a:spcPct val="100000"/>
                        </a:lnSpc>
                      </a:pPr>
                      <a:endParaRPr sz="1600">
                        <a:latin typeface="Times New Roman"/>
                        <a:cs typeface="Times New Roman"/>
                      </a:endParaRPr>
                    </a:p>
                  </a:txBody>
                  <a:tcPr marL="0" marR="0" marT="0" marB="0">
                    <a:solidFill>
                      <a:srgbClr val="D4EAF6"/>
                    </a:solidFill>
                  </a:tcPr>
                </a:tc>
                <a:extLst>
                  <a:ext uri="{0D108BD9-81ED-4DB2-BD59-A6C34878D82A}">
                    <a16:rowId xmlns:a16="http://schemas.microsoft.com/office/drawing/2014/main" val="10009"/>
                  </a:ext>
                </a:extLst>
              </a:tr>
              <a:tr h="318192">
                <a:tc>
                  <a:txBody>
                    <a:bodyPr/>
                    <a:lstStyle/>
                    <a:p>
                      <a:pPr marL="91440">
                        <a:lnSpc>
                          <a:spcPct val="100000"/>
                        </a:lnSpc>
                        <a:spcBef>
                          <a:spcPts val="280"/>
                        </a:spcBef>
                      </a:pPr>
                      <a:r>
                        <a:rPr sz="1500" spc="60" dirty="0">
                          <a:solidFill>
                            <a:srgbClr val="1E1E1E"/>
                          </a:solidFill>
                          <a:latin typeface="Gill Sans MT"/>
                          <a:cs typeface="Gill Sans MT"/>
                        </a:rPr>
                        <a:t>Familiarity</a:t>
                      </a:r>
                      <a:r>
                        <a:rPr sz="1500" spc="30" dirty="0">
                          <a:solidFill>
                            <a:srgbClr val="1E1E1E"/>
                          </a:solidFill>
                          <a:latin typeface="Gill Sans MT"/>
                          <a:cs typeface="Gill Sans MT"/>
                        </a:rPr>
                        <a:t> </a:t>
                      </a:r>
                      <a:r>
                        <a:rPr sz="1500" dirty="0">
                          <a:solidFill>
                            <a:srgbClr val="1E1E1E"/>
                          </a:solidFill>
                          <a:latin typeface="Gill Sans MT"/>
                          <a:cs typeface="Gill Sans MT"/>
                        </a:rPr>
                        <a:t>with</a:t>
                      </a:r>
                      <a:r>
                        <a:rPr sz="1500" spc="10" dirty="0">
                          <a:solidFill>
                            <a:srgbClr val="1E1E1E"/>
                          </a:solidFill>
                          <a:latin typeface="Gill Sans MT"/>
                          <a:cs typeface="Gill Sans MT"/>
                        </a:rPr>
                        <a:t> </a:t>
                      </a:r>
                      <a:r>
                        <a:rPr sz="1500" spc="55" dirty="0">
                          <a:solidFill>
                            <a:srgbClr val="1E1E1E"/>
                          </a:solidFill>
                          <a:latin typeface="Gill Sans MT"/>
                          <a:cs typeface="Gill Sans MT"/>
                        </a:rPr>
                        <a:t>exponential</a:t>
                      </a:r>
                      <a:r>
                        <a:rPr sz="1500" spc="45" dirty="0">
                          <a:solidFill>
                            <a:srgbClr val="1E1E1E"/>
                          </a:solidFill>
                          <a:latin typeface="Gill Sans MT"/>
                          <a:cs typeface="Gill Sans MT"/>
                        </a:rPr>
                        <a:t> </a:t>
                      </a:r>
                      <a:r>
                        <a:rPr sz="1500" spc="80" dirty="0">
                          <a:solidFill>
                            <a:srgbClr val="1E1E1E"/>
                          </a:solidFill>
                          <a:latin typeface="Gill Sans MT"/>
                          <a:cs typeface="Gill Sans MT"/>
                        </a:rPr>
                        <a:t>functions</a:t>
                      </a:r>
                      <a:r>
                        <a:rPr sz="1500" spc="50" dirty="0">
                          <a:solidFill>
                            <a:srgbClr val="1E1E1E"/>
                          </a:solidFill>
                          <a:latin typeface="Gill Sans MT"/>
                          <a:cs typeface="Gill Sans MT"/>
                        </a:rPr>
                        <a:t> </a:t>
                      </a:r>
                      <a:r>
                        <a:rPr sz="1500" spc="110" dirty="0">
                          <a:solidFill>
                            <a:srgbClr val="1E1E1E"/>
                          </a:solidFill>
                          <a:latin typeface="Gill Sans MT"/>
                          <a:cs typeface="Gill Sans MT"/>
                        </a:rPr>
                        <a:t>and</a:t>
                      </a:r>
                      <a:r>
                        <a:rPr sz="1500" spc="20" dirty="0">
                          <a:solidFill>
                            <a:srgbClr val="1E1E1E"/>
                          </a:solidFill>
                          <a:latin typeface="Gill Sans MT"/>
                          <a:cs typeface="Gill Sans MT"/>
                        </a:rPr>
                        <a:t> </a:t>
                      </a:r>
                      <a:r>
                        <a:rPr sz="1500" spc="55" dirty="0">
                          <a:solidFill>
                            <a:srgbClr val="1E1E1E"/>
                          </a:solidFill>
                          <a:latin typeface="Gill Sans MT"/>
                          <a:cs typeface="Gill Sans MT"/>
                        </a:rPr>
                        <a:t>rules</a:t>
                      </a:r>
                      <a:r>
                        <a:rPr sz="1500" spc="15" dirty="0">
                          <a:solidFill>
                            <a:srgbClr val="1E1E1E"/>
                          </a:solidFill>
                          <a:latin typeface="Gill Sans MT"/>
                          <a:cs typeface="Gill Sans MT"/>
                        </a:rPr>
                        <a:t> </a:t>
                      </a:r>
                      <a:r>
                        <a:rPr sz="1500" dirty="0">
                          <a:solidFill>
                            <a:srgbClr val="1E1E1E"/>
                          </a:solidFill>
                          <a:latin typeface="Gill Sans MT"/>
                          <a:cs typeface="Gill Sans MT"/>
                        </a:rPr>
                        <a:t>for</a:t>
                      </a:r>
                      <a:r>
                        <a:rPr sz="1500" spc="5" dirty="0">
                          <a:solidFill>
                            <a:srgbClr val="1E1E1E"/>
                          </a:solidFill>
                          <a:latin typeface="Gill Sans MT"/>
                          <a:cs typeface="Gill Sans MT"/>
                        </a:rPr>
                        <a:t> </a:t>
                      </a:r>
                      <a:r>
                        <a:rPr sz="1500" spc="55" dirty="0">
                          <a:solidFill>
                            <a:srgbClr val="1E1E1E"/>
                          </a:solidFill>
                          <a:latin typeface="Gill Sans MT"/>
                          <a:cs typeface="Gill Sans MT"/>
                        </a:rPr>
                        <a:t>exponents</a:t>
                      </a:r>
                      <a:endParaRPr sz="1500">
                        <a:latin typeface="Gill Sans MT"/>
                        <a:cs typeface="Gill Sans MT"/>
                      </a:endParaRPr>
                    </a:p>
                  </a:txBody>
                  <a:tcPr marL="0" marR="0" marT="33748"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marR="21590">
                        <a:lnSpc>
                          <a:spcPct val="100000"/>
                        </a:lnSpc>
                      </a:pPr>
                      <a:endParaRPr sz="1600">
                        <a:latin typeface="Times New Roman"/>
                        <a:cs typeface="Times New Roman"/>
                      </a:endParaRPr>
                    </a:p>
                  </a:txBody>
                  <a:tcPr marL="0" marR="0" marT="0" marB="0">
                    <a:solidFill>
                      <a:srgbClr val="EBF5FA"/>
                    </a:solidFill>
                  </a:tcPr>
                </a:tc>
                <a:extLst>
                  <a:ext uri="{0D108BD9-81ED-4DB2-BD59-A6C34878D82A}">
                    <a16:rowId xmlns:a16="http://schemas.microsoft.com/office/drawing/2014/main" val="10010"/>
                  </a:ext>
                </a:extLst>
              </a:tr>
              <a:tr h="318192">
                <a:tc>
                  <a:txBody>
                    <a:bodyPr/>
                    <a:lstStyle/>
                    <a:p>
                      <a:pPr marL="91440">
                        <a:lnSpc>
                          <a:spcPct val="100000"/>
                        </a:lnSpc>
                        <a:spcBef>
                          <a:spcPts val="280"/>
                        </a:spcBef>
                      </a:pPr>
                      <a:r>
                        <a:rPr sz="1500" spc="60" dirty="0">
                          <a:solidFill>
                            <a:srgbClr val="1E1E1E"/>
                          </a:solidFill>
                          <a:latin typeface="Gill Sans MT"/>
                          <a:cs typeface="Gill Sans MT"/>
                        </a:rPr>
                        <a:t>Familiarity</a:t>
                      </a:r>
                      <a:r>
                        <a:rPr sz="1500" spc="35" dirty="0">
                          <a:solidFill>
                            <a:srgbClr val="1E1E1E"/>
                          </a:solidFill>
                          <a:latin typeface="Gill Sans MT"/>
                          <a:cs typeface="Gill Sans MT"/>
                        </a:rPr>
                        <a:t> </a:t>
                      </a:r>
                      <a:r>
                        <a:rPr sz="1500" dirty="0">
                          <a:solidFill>
                            <a:srgbClr val="1E1E1E"/>
                          </a:solidFill>
                          <a:latin typeface="Gill Sans MT"/>
                          <a:cs typeface="Gill Sans MT"/>
                        </a:rPr>
                        <a:t>with</a:t>
                      </a:r>
                      <a:r>
                        <a:rPr sz="1500" spc="15" dirty="0">
                          <a:solidFill>
                            <a:srgbClr val="1E1E1E"/>
                          </a:solidFill>
                          <a:latin typeface="Gill Sans MT"/>
                          <a:cs typeface="Gill Sans MT"/>
                        </a:rPr>
                        <a:t> </a:t>
                      </a:r>
                      <a:r>
                        <a:rPr sz="1500" spc="90" dirty="0">
                          <a:solidFill>
                            <a:srgbClr val="1E1E1E"/>
                          </a:solidFill>
                          <a:latin typeface="Gill Sans MT"/>
                          <a:cs typeface="Gill Sans MT"/>
                        </a:rPr>
                        <a:t>radicals</a:t>
                      </a:r>
                      <a:r>
                        <a:rPr sz="1500" spc="25" dirty="0">
                          <a:solidFill>
                            <a:srgbClr val="1E1E1E"/>
                          </a:solidFill>
                          <a:latin typeface="Gill Sans MT"/>
                          <a:cs typeface="Gill Sans MT"/>
                        </a:rPr>
                        <a:t> </a:t>
                      </a:r>
                      <a:r>
                        <a:rPr sz="1500" spc="65" dirty="0">
                          <a:solidFill>
                            <a:srgbClr val="1E1E1E"/>
                          </a:solidFill>
                          <a:latin typeface="Gill Sans MT"/>
                          <a:cs typeface="Gill Sans MT"/>
                        </a:rPr>
                        <a:t>(e.g.,</a:t>
                      </a:r>
                      <a:r>
                        <a:rPr sz="1500" spc="10" dirty="0">
                          <a:solidFill>
                            <a:srgbClr val="1E1E1E"/>
                          </a:solidFill>
                          <a:latin typeface="Gill Sans MT"/>
                          <a:cs typeface="Gill Sans MT"/>
                        </a:rPr>
                        <a:t> </a:t>
                      </a:r>
                      <a:r>
                        <a:rPr sz="1500" spc="85" dirty="0">
                          <a:solidFill>
                            <a:srgbClr val="1E1E1E"/>
                          </a:solidFill>
                          <a:latin typeface="Gill Sans MT"/>
                          <a:cs typeface="Gill Sans MT"/>
                        </a:rPr>
                        <a:t>square</a:t>
                      </a:r>
                      <a:r>
                        <a:rPr sz="1500" spc="35" dirty="0">
                          <a:solidFill>
                            <a:srgbClr val="1E1E1E"/>
                          </a:solidFill>
                          <a:latin typeface="Gill Sans MT"/>
                          <a:cs typeface="Gill Sans MT"/>
                        </a:rPr>
                        <a:t> </a:t>
                      </a:r>
                      <a:r>
                        <a:rPr sz="1500" dirty="0">
                          <a:solidFill>
                            <a:srgbClr val="1E1E1E"/>
                          </a:solidFill>
                          <a:latin typeface="Gill Sans MT"/>
                          <a:cs typeface="Gill Sans MT"/>
                        </a:rPr>
                        <a:t>roots,</a:t>
                      </a:r>
                      <a:r>
                        <a:rPr sz="1500" spc="-5" dirty="0">
                          <a:solidFill>
                            <a:srgbClr val="1E1E1E"/>
                          </a:solidFill>
                          <a:latin typeface="Gill Sans MT"/>
                          <a:cs typeface="Gill Sans MT"/>
                        </a:rPr>
                        <a:t> </a:t>
                      </a:r>
                      <a:r>
                        <a:rPr sz="1500" spc="90" dirty="0">
                          <a:solidFill>
                            <a:srgbClr val="1E1E1E"/>
                          </a:solidFill>
                          <a:latin typeface="Gill Sans MT"/>
                          <a:cs typeface="Gill Sans MT"/>
                        </a:rPr>
                        <a:t>cube</a:t>
                      </a:r>
                      <a:r>
                        <a:rPr sz="1500" spc="15" dirty="0">
                          <a:solidFill>
                            <a:srgbClr val="1E1E1E"/>
                          </a:solidFill>
                          <a:latin typeface="Gill Sans MT"/>
                          <a:cs typeface="Gill Sans MT"/>
                        </a:rPr>
                        <a:t> </a:t>
                      </a:r>
                      <a:r>
                        <a:rPr sz="1500" spc="-10" dirty="0">
                          <a:solidFill>
                            <a:srgbClr val="1E1E1E"/>
                          </a:solidFill>
                          <a:latin typeface="Gill Sans MT"/>
                          <a:cs typeface="Gill Sans MT"/>
                        </a:rPr>
                        <a:t>roots)</a:t>
                      </a:r>
                      <a:endParaRPr sz="1500">
                        <a:latin typeface="Gill Sans MT"/>
                        <a:cs typeface="Gill Sans MT"/>
                      </a:endParaRPr>
                    </a:p>
                  </a:txBody>
                  <a:tcPr marL="0" marR="0" marT="33748"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a:lnSpc>
                          <a:spcPct val="100000"/>
                        </a:lnSpc>
                      </a:pPr>
                      <a:endParaRPr sz="1600">
                        <a:latin typeface="Times New Roman"/>
                        <a:cs typeface="Times New Roman"/>
                      </a:endParaRPr>
                    </a:p>
                  </a:txBody>
                  <a:tcPr marL="0" marR="0" marT="0" marB="0">
                    <a:solidFill>
                      <a:srgbClr val="D4EAF6"/>
                    </a:solidFill>
                  </a:tcPr>
                </a:tc>
                <a:tc>
                  <a:txBody>
                    <a:bodyPr/>
                    <a:lstStyle/>
                    <a:p>
                      <a:pPr marR="21590">
                        <a:lnSpc>
                          <a:spcPct val="100000"/>
                        </a:lnSpc>
                      </a:pPr>
                      <a:endParaRPr sz="1600">
                        <a:latin typeface="Times New Roman"/>
                        <a:cs typeface="Times New Roman"/>
                      </a:endParaRPr>
                    </a:p>
                  </a:txBody>
                  <a:tcPr marL="0" marR="0" marT="0" marB="0">
                    <a:solidFill>
                      <a:srgbClr val="D4EAF6"/>
                    </a:solidFill>
                  </a:tcPr>
                </a:tc>
                <a:extLst>
                  <a:ext uri="{0D108BD9-81ED-4DB2-BD59-A6C34878D82A}">
                    <a16:rowId xmlns:a16="http://schemas.microsoft.com/office/drawing/2014/main" val="10011"/>
                  </a:ext>
                </a:extLst>
              </a:tr>
              <a:tr h="318192">
                <a:tc>
                  <a:txBody>
                    <a:bodyPr/>
                    <a:lstStyle/>
                    <a:p>
                      <a:pPr marL="91440">
                        <a:lnSpc>
                          <a:spcPct val="100000"/>
                        </a:lnSpc>
                        <a:spcBef>
                          <a:spcPts val="280"/>
                        </a:spcBef>
                      </a:pPr>
                      <a:r>
                        <a:rPr sz="1500" spc="60" dirty="0">
                          <a:solidFill>
                            <a:srgbClr val="1E1E1E"/>
                          </a:solidFill>
                          <a:latin typeface="Gill Sans MT"/>
                          <a:cs typeface="Gill Sans MT"/>
                        </a:rPr>
                        <a:t>Familiarity</a:t>
                      </a:r>
                      <a:r>
                        <a:rPr sz="1500" spc="55" dirty="0">
                          <a:solidFill>
                            <a:srgbClr val="1E1E1E"/>
                          </a:solidFill>
                          <a:latin typeface="Gill Sans MT"/>
                          <a:cs typeface="Gill Sans MT"/>
                        </a:rPr>
                        <a:t> </a:t>
                      </a:r>
                      <a:r>
                        <a:rPr sz="1500" dirty="0">
                          <a:solidFill>
                            <a:srgbClr val="1E1E1E"/>
                          </a:solidFill>
                          <a:latin typeface="Gill Sans MT"/>
                          <a:cs typeface="Gill Sans MT"/>
                        </a:rPr>
                        <a:t>with</a:t>
                      </a:r>
                      <a:r>
                        <a:rPr sz="1500" spc="30" dirty="0">
                          <a:solidFill>
                            <a:srgbClr val="1E1E1E"/>
                          </a:solidFill>
                          <a:latin typeface="Gill Sans MT"/>
                          <a:cs typeface="Gill Sans MT"/>
                        </a:rPr>
                        <a:t> </a:t>
                      </a:r>
                      <a:r>
                        <a:rPr sz="1500" spc="70" dirty="0">
                          <a:solidFill>
                            <a:srgbClr val="1E1E1E"/>
                          </a:solidFill>
                          <a:latin typeface="Gill Sans MT"/>
                          <a:cs typeface="Gill Sans MT"/>
                        </a:rPr>
                        <a:t>complex</a:t>
                      </a:r>
                      <a:r>
                        <a:rPr sz="1500" spc="30" dirty="0">
                          <a:solidFill>
                            <a:srgbClr val="1E1E1E"/>
                          </a:solidFill>
                          <a:latin typeface="Gill Sans MT"/>
                          <a:cs typeface="Gill Sans MT"/>
                        </a:rPr>
                        <a:t> </a:t>
                      </a:r>
                      <a:r>
                        <a:rPr sz="1500" spc="70" dirty="0">
                          <a:solidFill>
                            <a:srgbClr val="1E1E1E"/>
                          </a:solidFill>
                          <a:latin typeface="Gill Sans MT"/>
                          <a:cs typeface="Gill Sans MT"/>
                        </a:rPr>
                        <a:t>numbers</a:t>
                      </a:r>
                      <a:endParaRPr sz="1500">
                        <a:latin typeface="Gill Sans MT"/>
                        <a:cs typeface="Gill Sans MT"/>
                      </a:endParaRPr>
                    </a:p>
                  </a:txBody>
                  <a:tcPr marL="0" marR="0" marT="33748"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a:lnSpc>
                          <a:spcPct val="100000"/>
                        </a:lnSpc>
                      </a:pPr>
                      <a:endParaRPr sz="1600">
                        <a:latin typeface="Times New Roman"/>
                        <a:cs typeface="Times New Roman"/>
                      </a:endParaRPr>
                    </a:p>
                  </a:txBody>
                  <a:tcPr marL="0" marR="0" marT="0" marB="0">
                    <a:solidFill>
                      <a:srgbClr val="EBF5FA"/>
                    </a:solidFill>
                  </a:tcPr>
                </a:tc>
                <a:tc>
                  <a:txBody>
                    <a:bodyPr/>
                    <a:lstStyle/>
                    <a:p>
                      <a:pPr marR="21590">
                        <a:lnSpc>
                          <a:spcPct val="100000"/>
                        </a:lnSpc>
                      </a:pPr>
                      <a:endParaRPr sz="1600">
                        <a:latin typeface="Times New Roman"/>
                        <a:cs typeface="Times New Roman"/>
                      </a:endParaRPr>
                    </a:p>
                  </a:txBody>
                  <a:tcPr marL="0" marR="0" marT="0" marB="0">
                    <a:solidFill>
                      <a:srgbClr val="EBF5FA"/>
                    </a:solidFill>
                  </a:tcPr>
                </a:tc>
                <a:extLst>
                  <a:ext uri="{0D108BD9-81ED-4DB2-BD59-A6C34878D82A}">
                    <a16:rowId xmlns:a16="http://schemas.microsoft.com/office/drawing/2014/main" val="10012"/>
                  </a:ext>
                </a:extLst>
              </a:tr>
              <a:tr h="602636">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marR="21590">
                        <a:lnSpc>
                          <a:spcPct val="100000"/>
                        </a:lnSpc>
                      </a:pPr>
                      <a:endParaRPr sz="1200" dirty="0">
                        <a:latin typeface="Times New Roman"/>
                        <a:cs typeface="Times New Roman"/>
                      </a:endParaRPr>
                    </a:p>
                    <a:p>
                      <a:pPr marR="21590">
                        <a:lnSpc>
                          <a:spcPct val="100000"/>
                        </a:lnSpc>
                        <a:spcBef>
                          <a:spcPts val="40"/>
                        </a:spcBef>
                      </a:pPr>
                      <a:endParaRPr sz="1600" dirty="0">
                        <a:latin typeface="Times New Roman"/>
                        <a:cs typeface="Times New Roman"/>
                      </a:endParaRPr>
                    </a:p>
                    <a:p>
                      <a:pPr algn="r">
                        <a:lnSpc>
                          <a:spcPts val="1355"/>
                        </a:lnSpc>
                      </a:pPr>
                      <a:r>
                        <a:rPr sz="1100" spc="-25" dirty="0">
                          <a:solidFill>
                            <a:srgbClr val="070707"/>
                          </a:solidFill>
                          <a:latin typeface="Arial"/>
                          <a:cs typeface="Arial"/>
                        </a:rPr>
                        <a:t>14</a:t>
                      </a:r>
                      <a:endParaRPr sz="1100" dirty="0">
                        <a:latin typeface="Arial"/>
                        <a:cs typeface="Arial"/>
                      </a:endParaRPr>
                    </a:p>
                  </a:txBody>
                  <a:tcPr marL="0" marR="0" marT="0" marB="0"/>
                </a:tc>
                <a:extLst>
                  <a:ext uri="{0D108BD9-81ED-4DB2-BD59-A6C34878D82A}">
                    <a16:rowId xmlns:a16="http://schemas.microsoft.com/office/drawing/2014/main" val="10013"/>
                  </a:ext>
                </a:extLst>
              </a:tr>
            </a:tbl>
          </a:graphicData>
        </a:graphic>
      </p:graphicFrame>
      <p:sp>
        <p:nvSpPr>
          <p:cNvPr id="3" name="object 3"/>
          <p:cNvSpPr/>
          <p:nvPr/>
        </p:nvSpPr>
        <p:spPr>
          <a:xfrm>
            <a:off x="359145" y="432451"/>
            <a:ext cx="11474193" cy="0"/>
          </a:xfrm>
          <a:custGeom>
            <a:avLst/>
            <a:gdLst/>
            <a:ahLst/>
            <a:cxnLst/>
            <a:rect l="l" t="t" r="r" b="b"/>
            <a:pathLst>
              <a:path w="12090400">
                <a:moveTo>
                  <a:pt x="0" y="0"/>
                </a:moveTo>
                <a:lnTo>
                  <a:pt x="12090400" y="0"/>
                </a:lnTo>
              </a:path>
            </a:pathLst>
          </a:custGeom>
          <a:ln w="66675">
            <a:solidFill>
              <a:srgbClr val="009CDE"/>
            </a:solidFill>
          </a:ln>
        </p:spPr>
        <p:txBody>
          <a:bodyPr wrap="square" lIns="0" tIns="0" rIns="0" bIns="0" rtlCol="0"/>
          <a:lstStyle/>
          <a:p>
            <a:endParaRPr sz="1708"/>
          </a:p>
        </p:txBody>
      </p:sp>
      <p:sp>
        <p:nvSpPr>
          <p:cNvPr id="4" name="object 4"/>
          <p:cNvSpPr txBox="1">
            <a:spLocks noGrp="1"/>
          </p:cNvSpPr>
          <p:nvPr>
            <p:ph type="title"/>
          </p:nvPr>
        </p:nvSpPr>
        <p:spPr>
          <a:xfrm>
            <a:off x="341642" y="510954"/>
            <a:ext cx="10894029" cy="1021820"/>
          </a:xfrm>
          <a:prstGeom prst="rect">
            <a:avLst/>
          </a:prstGeom>
        </p:spPr>
        <p:txBody>
          <a:bodyPr vert="horz" wrap="square" lIns="0" tIns="154878" rIns="0" bIns="0" numCol="1" rtlCol="0" anchor="t" anchorCtr="0" compatLnSpc="1">
            <a:prstTxWarp prst="textNoShape">
              <a:avLst/>
            </a:prstTxWarp>
            <a:spAutoFit/>
          </a:bodyPr>
          <a:lstStyle/>
          <a:p>
            <a:pPr marL="12052">
              <a:spcBef>
                <a:spcPts val="1219"/>
              </a:spcBef>
            </a:pPr>
            <a:r>
              <a:rPr dirty="0">
                <a:latin typeface="Arial"/>
                <a:cs typeface="Arial"/>
              </a:rPr>
              <a:t>All</a:t>
            </a:r>
            <a:r>
              <a:rPr spc="-5" dirty="0">
                <a:latin typeface="Arial"/>
                <a:cs typeface="Arial"/>
              </a:rPr>
              <a:t> </a:t>
            </a:r>
            <a:r>
              <a:rPr dirty="0">
                <a:latin typeface="Arial"/>
                <a:cs typeface="Arial"/>
              </a:rPr>
              <a:t>Prerequisites Are Taught in</a:t>
            </a:r>
            <a:r>
              <a:rPr spc="-5" dirty="0">
                <a:latin typeface="Arial"/>
                <a:cs typeface="Arial"/>
              </a:rPr>
              <a:t> </a:t>
            </a:r>
            <a:r>
              <a:rPr dirty="0">
                <a:latin typeface="Arial"/>
                <a:cs typeface="Arial"/>
              </a:rPr>
              <a:t>Prior </a:t>
            </a:r>
            <a:r>
              <a:rPr spc="-9" dirty="0">
                <a:latin typeface="Arial"/>
                <a:cs typeface="Arial"/>
              </a:rPr>
              <a:t>Courses</a:t>
            </a:r>
          </a:p>
          <a:p>
            <a:pPr marL="12052">
              <a:spcBef>
                <a:spcPts val="565"/>
              </a:spcBef>
            </a:pPr>
            <a:r>
              <a:rPr sz="1708" b="1" dirty="0">
                <a:solidFill>
                  <a:srgbClr val="009CDE"/>
                </a:solidFill>
                <a:latin typeface="Roboto Black"/>
                <a:cs typeface="Roboto Black"/>
              </a:rPr>
              <a:t>For</a:t>
            </a:r>
            <a:r>
              <a:rPr sz="1708" b="1" spc="-52" dirty="0">
                <a:solidFill>
                  <a:srgbClr val="009CDE"/>
                </a:solidFill>
                <a:latin typeface="Roboto Black"/>
                <a:cs typeface="Roboto Black"/>
              </a:rPr>
              <a:t> </a:t>
            </a:r>
            <a:r>
              <a:rPr sz="1708" b="1" dirty="0">
                <a:solidFill>
                  <a:srgbClr val="009CDE"/>
                </a:solidFill>
                <a:latin typeface="Roboto Black"/>
                <a:cs typeface="Roboto Black"/>
              </a:rPr>
              <a:t>Success</a:t>
            </a:r>
            <a:r>
              <a:rPr sz="1708" b="1" spc="-19" dirty="0">
                <a:solidFill>
                  <a:srgbClr val="009CDE"/>
                </a:solidFill>
                <a:latin typeface="Roboto Black"/>
                <a:cs typeface="Roboto Black"/>
              </a:rPr>
              <a:t> </a:t>
            </a:r>
            <a:r>
              <a:rPr sz="1708" b="1" dirty="0">
                <a:solidFill>
                  <a:srgbClr val="009CDE"/>
                </a:solidFill>
                <a:latin typeface="Roboto Black"/>
                <a:cs typeface="Roboto Black"/>
              </a:rPr>
              <a:t>in</a:t>
            </a:r>
            <a:r>
              <a:rPr sz="1708" b="1" spc="-47" dirty="0">
                <a:solidFill>
                  <a:srgbClr val="009CDE"/>
                </a:solidFill>
                <a:latin typeface="Roboto Black"/>
                <a:cs typeface="Roboto Black"/>
              </a:rPr>
              <a:t> </a:t>
            </a:r>
            <a:r>
              <a:rPr sz="1708" b="1" dirty="0">
                <a:solidFill>
                  <a:srgbClr val="009CDE"/>
                </a:solidFill>
                <a:latin typeface="Roboto Black"/>
                <a:cs typeface="Roboto Black"/>
              </a:rPr>
              <a:t>AP</a:t>
            </a:r>
            <a:r>
              <a:rPr sz="1708" b="1" spc="-33" dirty="0">
                <a:solidFill>
                  <a:srgbClr val="009CDE"/>
                </a:solidFill>
                <a:latin typeface="Roboto Black"/>
                <a:cs typeface="Roboto Black"/>
              </a:rPr>
              <a:t> </a:t>
            </a:r>
            <a:r>
              <a:rPr sz="1708" b="1" spc="-9" dirty="0">
                <a:solidFill>
                  <a:srgbClr val="009CDE"/>
                </a:solidFill>
                <a:latin typeface="Roboto Black"/>
                <a:cs typeface="Roboto Black"/>
              </a:rPr>
              <a:t>Precalculus</a:t>
            </a:r>
            <a:endParaRPr sz="1708" dirty="0">
              <a:latin typeface="Roboto Black"/>
              <a:cs typeface="Roboto Black"/>
            </a:endParaRPr>
          </a:p>
        </p:txBody>
      </p:sp>
      <p:sp>
        <p:nvSpPr>
          <p:cNvPr id="5" name="object 5"/>
          <p:cNvSpPr/>
          <p:nvPr/>
        </p:nvSpPr>
        <p:spPr>
          <a:xfrm>
            <a:off x="8697492" y="2496541"/>
            <a:ext cx="247683" cy="174162"/>
          </a:xfrm>
          <a:custGeom>
            <a:avLst/>
            <a:gdLst/>
            <a:ahLst/>
            <a:cxnLst/>
            <a:rect l="l" t="t" r="r" b="b"/>
            <a:pathLst>
              <a:path w="260984" h="183514">
                <a:moveTo>
                  <a:pt x="92313" y="183238"/>
                </a:moveTo>
                <a:lnTo>
                  <a:pt x="0" y="88369"/>
                </a:lnTo>
                <a:lnTo>
                  <a:pt x="23995" y="65500"/>
                </a:lnTo>
                <a:lnTo>
                  <a:pt x="93443" y="136649"/>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
        <p:nvSpPr>
          <p:cNvPr id="6" name="object 6"/>
          <p:cNvSpPr/>
          <p:nvPr/>
        </p:nvSpPr>
        <p:spPr>
          <a:xfrm>
            <a:off x="8697492" y="2816177"/>
            <a:ext cx="247683" cy="174162"/>
          </a:xfrm>
          <a:custGeom>
            <a:avLst/>
            <a:gdLst/>
            <a:ahLst/>
            <a:cxnLst/>
            <a:rect l="l" t="t" r="r" b="b"/>
            <a:pathLst>
              <a:path w="260984" h="183514">
                <a:moveTo>
                  <a:pt x="92313" y="183238"/>
                </a:moveTo>
                <a:lnTo>
                  <a:pt x="0" y="88372"/>
                </a:lnTo>
                <a:lnTo>
                  <a:pt x="23995" y="65502"/>
                </a:lnTo>
                <a:lnTo>
                  <a:pt x="93443" y="136652"/>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
        <p:nvSpPr>
          <p:cNvPr id="7" name="object 7"/>
          <p:cNvSpPr/>
          <p:nvPr/>
        </p:nvSpPr>
        <p:spPr>
          <a:xfrm>
            <a:off x="8697492" y="3135817"/>
            <a:ext cx="247683" cy="174162"/>
          </a:xfrm>
          <a:custGeom>
            <a:avLst/>
            <a:gdLst/>
            <a:ahLst/>
            <a:cxnLst/>
            <a:rect l="l" t="t" r="r" b="b"/>
            <a:pathLst>
              <a:path w="260984" h="183514">
                <a:moveTo>
                  <a:pt x="92313" y="183238"/>
                </a:moveTo>
                <a:lnTo>
                  <a:pt x="0" y="88369"/>
                </a:lnTo>
                <a:lnTo>
                  <a:pt x="23995" y="65500"/>
                </a:lnTo>
                <a:lnTo>
                  <a:pt x="93443" y="136649"/>
                </a:lnTo>
                <a:lnTo>
                  <a:pt x="237983" y="0"/>
                </a:lnTo>
                <a:lnTo>
                  <a:pt x="260850" y="23713"/>
                </a:lnTo>
                <a:lnTo>
                  <a:pt x="116592" y="160648"/>
                </a:lnTo>
                <a:lnTo>
                  <a:pt x="92313" y="183238"/>
                </a:lnTo>
                <a:close/>
              </a:path>
            </a:pathLst>
          </a:custGeom>
          <a:solidFill>
            <a:srgbClr val="000000"/>
          </a:solidFill>
        </p:spPr>
        <p:txBody>
          <a:bodyPr wrap="square" lIns="0" tIns="0" rIns="0" bIns="0" rtlCol="0"/>
          <a:lstStyle/>
          <a:p>
            <a:endParaRPr sz="1708"/>
          </a:p>
        </p:txBody>
      </p:sp>
      <p:sp>
        <p:nvSpPr>
          <p:cNvPr id="8" name="object 8"/>
          <p:cNvSpPr/>
          <p:nvPr/>
        </p:nvSpPr>
        <p:spPr>
          <a:xfrm>
            <a:off x="8697492" y="4093286"/>
            <a:ext cx="247683" cy="174162"/>
          </a:xfrm>
          <a:custGeom>
            <a:avLst/>
            <a:gdLst/>
            <a:ahLst/>
            <a:cxnLst/>
            <a:rect l="l" t="t" r="r" b="b"/>
            <a:pathLst>
              <a:path w="260984" h="183514">
                <a:moveTo>
                  <a:pt x="92313" y="183238"/>
                </a:moveTo>
                <a:lnTo>
                  <a:pt x="0" y="88369"/>
                </a:lnTo>
                <a:lnTo>
                  <a:pt x="23995" y="65500"/>
                </a:lnTo>
                <a:lnTo>
                  <a:pt x="93443" y="136649"/>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
        <p:nvSpPr>
          <p:cNvPr id="9" name="object 9"/>
          <p:cNvSpPr/>
          <p:nvPr/>
        </p:nvSpPr>
        <p:spPr>
          <a:xfrm>
            <a:off x="8697492" y="5371838"/>
            <a:ext cx="247683" cy="174162"/>
          </a:xfrm>
          <a:custGeom>
            <a:avLst/>
            <a:gdLst/>
            <a:ahLst/>
            <a:cxnLst/>
            <a:rect l="l" t="t" r="r" b="b"/>
            <a:pathLst>
              <a:path w="260984" h="183514">
                <a:moveTo>
                  <a:pt x="92313" y="183238"/>
                </a:moveTo>
                <a:lnTo>
                  <a:pt x="0" y="88372"/>
                </a:lnTo>
                <a:lnTo>
                  <a:pt x="23995" y="65502"/>
                </a:lnTo>
                <a:lnTo>
                  <a:pt x="93443" y="136652"/>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
        <p:nvSpPr>
          <p:cNvPr id="10" name="object 10"/>
          <p:cNvSpPr/>
          <p:nvPr/>
        </p:nvSpPr>
        <p:spPr>
          <a:xfrm>
            <a:off x="11140337" y="2172563"/>
            <a:ext cx="247683" cy="174162"/>
          </a:xfrm>
          <a:custGeom>
            <a:avLst/>
            <a:gdLst/>
            <a:ahLst/>
            <a:cxnLst/>
            <a:rect l="l" t="t" r="r" b="b"/>
            <a:pathLst>
              <a:path w="260984" h="183514">
                <a:moveTo>
                  <a:pt x="92316" y="183238"/>
                </a:moveTo>
                <a:lnTo>
                  <a:pt x="0" y="88369"/>
                </a:lnTo>
                <a:lnTo>
                  <a:pt x="23995" y="65502"/>
                </a:lnTo>
                <a:lnTo>
                  <a:pt x="93445" y="136652"/>
                </a:lnTo>
                <a:lnTo>
                  <a:pt x="237986" y="0"/>
                </a:lnTo>
                <a:lnTo>
                  <a:pt x="260852" y="23716"/>
                </a:lnTo>
                <a:lnTo>
                  <a:pt x="116594" y="160651"/>
                </a:lnTo>
                <a:lnTo>
                  <a:pt x="92316" y="183238"/>
                </a:lnTo>
                <a:close/>
              </a:path>
            </a:pathLst>
          </a:custGeom>
          <a:solidFill>
            <a:srgbClr val="000000"/>
          </a:solidFill>
        </p:spPr>
        <p:txBody>
          <a:bodyPr wrap="square" lIns="0" tIns="0" rIns="0" bIns="0" rtlCol="0"/>
          <a:lstStyle/>
          <a:p>
            <a:endParaRPr sz="1708"/>
          </a:p>
        </p:txBody>
      </p:sp>
      <p:sp>
        <p:nvSpPr>
          <p:cNvPr id="11" name="object 11"/>
          <p:cNvSpPr/>
          <p:nvPr/>
        </p:nvSpPr>
        <p:spPr>
          <a:xfrm>
            <a:off x="11140337" y="2492199"/>
            <a:ext cx="247683" cy="174162"/>
          </a:xfrm>
          <a:custGeom>
            <a:avLst/>
            <a:gdLst/>
            <a:ahLst/>
            <a:cxnLst/>
            <a:rect l="l" t="t" r="r" b="b"/>
            <a:pathLst>
              <a:path w="260984" h="183514">
                <a:moveTo>
                  <a:pt x="92316" y="183236"/>
                </a:moveTo>
                <a:lnTo>
                  <a:pt x="0" y="88372"/>
                </a:lnTo>
                <a:lnTo>
                  <a:pt x="23995" y="65502"/>
                </a:lnTo>
                <a:lnTo>
                  <a:pt x="93445" y="136649"/>
                </a:lnTo>
                <a:lnTo>
                  <a:pt x="237986" y="0"/>
                </a:lnTo>
                <a:lnTo>
                  <a:pt x="260852" y="23713"/>
                </a:lnTo>
                <a:lnTo>
                  <a:pt x="116594" y="160651"/>
                </a:lnTo>
                <a:lnTo>
                  <a:pt x="92316" y="183236"/>
                </a:lnTo>
                <a:close/>
              </a:path>
            </a:pathLst>
          </a:custGeom>
          <a:solidFill>
            <a:srgbClr val="000000"/>
          </a:solidFill>
        </p:spPr>
        <p:txBody>
          <a:bodyPr wrap="square" lIns="0" tIns="0" rIns="0" bIns="0" rtlCol="0"/>
          <a:lstStyle/>
          <a:p>
            <a:endParaRPr sz="1708"/>
          </a:p>
        </p:txBody>
      </p:sp>
      <p:sp>
        <p:nvSpPr>
          <p:cNvPr id="12" name="object 12"/>
          <p:cNvSpPr/>
          <p:nvPr/>
        </p:nvSpPr>
        <p:spPr>
          <a:xfrm>
            <a:off x="11140337" y="2811839"/>
            <a:ext cx="247683" cy="174162"/>
          </a:xfrm>
          <a:custGeom>
            <a:avLst/>
            <a:gdLst/>
            <a:ahLst/>
            <a:cxnLst/>
            <a:rect l="l" t="t" r="r" b="b"/>
            <a:pathLst>
              <a:path w="260984" h="183514">
                <a:moveTo>
                  <a:pt x="92316" y="183236"/>
                </a:moveTo>
                <a:lnTo>
                  <a:pt x="0" y="88372"/>
                </a:lnTo>
                <a:lnTo>
                  <a:pt x="23995" y="65502"/>
                </a:lnTo>
                <a:lnTo>
                  <a:pt x="93445" y="136652"/>
                </a:lnTo>
                <a:lnTo>
                  <a:pt x="237986" y="0"/>
                </a:lnTo>
                <a:lnTo>
                  <a:pt x="260852" y="23716"/>
                </a:lnTo>
                <a:lnTo>
                  <a:pt x="116594" y="160651"/>
                </a:lnTo>
                <a:lnTo>
                  <a:pt x="92316" y="183236"/>
                </a:lnTo>
                <a:close/>
              </a:path>
            </a:pathLst>
          </a:custGeom>
          <a:solidFill>
            <a:srgbClr val="000000"/>
          </a:solidFill>
        </p:spPr>
        <p:txBody>
          <a:bodyPr wrap="square" lIns="0" tIns="0" rIns="0" bIns="0" rtlCol="0"/>
          <a:lstStyle/>
          <a:p>
            <a:endParaRPr sz="1708"/>
          </a:p>
        </p:txBody>
      </p:sp>
      <p:sp>
        <p:nvSpPr>
          <p:cNvPr id="13" name="object 13"/>
          <p:cNvSpPr/>
          <p:nvPr/>
        </p:nvSpPr>
        <p:spPr>
          <a:xfrm>
            <a:off x="11140337" y="3131477"/>
            <a:ext cx="247683" cy="174162"/>
          </a:xfrm>
          <a:custGeom>
            <a:avLst/>
            <a:gdLst/>
            <a:ahLst/>
            <a:cxnLst/>
            <a:rect l="l" t="t" r="r" b="b"/>
            <a:pathLst>
              <a:path w="260984" h="183514">
                <a:moveTo>
                  <a:pt x="92316" y="183241"/>
                </a:moveTo>
                <a:lnTo>
                  <a:pt x="0" y="88372"/>
                </a:lnTo>
                <a:lnTo>
                  <a:pt x="23995" y="65502"/>
                </a:lnTo>
                <a:lnTo>
                  <a:pt x="93445" y="136649"/>
                </a:lnTo>
                <a:lnTo>
                  <a:pt x="237986" y="0"/>
                </a:lnTo>
                <a:lnTo>
                  <a:pt x="260852" y="23719"/>
                </a:lnTo>
                <a:lnTo>
                  <a:pt x="116594" y="160651"/>
                </a:lnTo>
                <a:lnTo>
                  <a:pt x="92316" y="183241"/>
                </a:lnTo>
                <a:close/>
              </a:path>
            </a:pathLst>
          </a:custGeom>
          <a:solidFill>
            <a:srgbClr val="000000"/>
          </a:solidFill>
        </p:spPr>
        <p:txBody>
          <a:bodyPr wrap="square" lIns="0" tIns="0" rIns="0" bIns="0" rtlCol="0"/>
          <a:lstStyle/>
          <a:p>
            <a:endParaRPr sz="1708"/>
          </a:p>
        </p:txBody>
      </p:sp>
      <p:sp>
        <p:nvSpPr>
          <p:cNvPr id="14" name="object 14"/>
          <p:cNvSpPr/>
          <p:nvPr/>
        </p:nvSpPr>
        <p:spPr>
          <a:xfrm>
            <a:off x="11140337" y="3451115"/>
            <a:ext cx="247683" cy="174162"/>
          </a:xfrm>
          <a:custGeom>
            <a:avLst/>
            <a:gdLst/>
            <a:ahLst/>
            <a:cxnLst/>
            <a:rect l="l" t="t" r="r" b="b"/>
            <a:pathLst>
              <a:path w="260984" h="183514">
                <a:moveTo>
                  <a:pt x="92316" y="183236"/>
                </a:moveTo>
                <a:lnTo>
                  <a:pt x="0" y="88372"/>
                </a:lnTo>
                <a:lnTo>
                  <a:pt x="23995" y="65502"/>
                </a:lnTo>
                <a:lnTo>
                  <a:pt x="93445" y="136652"/>
                </a:lnTo>
                <a:lnTo>
                  <a:pt x="237986" y="0"/>
                </a:lnTo>
                <a:lnTo>
                  <a:pt x="260852" y="23713"/>
                </a:lnTo>
                <a:lnTo>
                  <a:pt x="116594" y="160651"/>
                </a:lnTo>
                <a:lnTo>
                  <a:pt x="92316" y="183236"/>
                </a:lnTo>
                <a:close/>
              </a:path>
            </a:pathLst>
          </a:custGeom>
          <a:solidFill>
            <a:srgbClr val="000000"/>
          </a:solidFill>
        </p:spPr>
        <p:txBody>
          <a:bodyPr wrap="square" lIns="0" tIns="0" rIns="0" bIns="0" rtlCol="0"/>
          <a:lstStyle/>
          <a:p>
            <a:endParaRPr sz="1708"/>
          </a:p>
        </p:txBody>
      </p:sp>
      <p:sp>
        <p:nvSpPr>
          <p:cNvPr id="15" name="object 15"/>
          <p:cNvSpPr/>
          <p:nvPr/>
        </p:nvSpPr>
        <p:spPr>
          <a:xfrm>
            <a:off x="11140337" y="3770755"/>
            <a:ext cx="247683" cy="174162"/>
          </a:xfrm>
          <a:custGeom>
            <a:avLst/>
            <a:gdLst/>
            <a:ahLst/>
            <a:cxnLst/>
            <a:rect l="l" t="t" r="r" b="b"/>
            <a:pathLst>
              <a:path w="260984" h="183514">
                <a:moveTo>
                  <a:pt x="92316" y="183238"/>
                </a:moveTo>
                <a:lnTo>
                  <a:pt x="0" y="88369"/>
                </a:lnTo>
                <a:lnTo>
                  <a:pt x="23995" y="65500"/>
                </a:lnTo>
                <a:lnTo>
                  <a:pt x="93445" y="136652"/>
                </a:lnTo>
                <a:lnTo>
                  <a:pt x="237986" y="0"/>
                </a:lnTo>
                <a:lnTo>
                  <a:pt x="260852" y="23716"/>
                </a:lnTo>
                <a:lnTo>
                  <a:pt x="116594" y="160651"/>
                </a:lnTo>
                <a:lnTo>
                  <a:pt x="92316" y="183238"/>
                </a:lnTo>
                <a:close/>
              </a:path>
            </a:pathLst>
          </a:custGeom>
          <a:solidFill>
            <a:srgbClr val="000000"/>
          </a:solidFill>
        </p:spPr>
        <p:txBody>
          <a:bodyPr wrap="square" lIns="0" tIns="0" rIns="0" bIns="0" rtlCol="0"/>
          <a:lstStyle/>
          <a:p>
            <a:endParaRPr sz="1708"/>
          </a:p>
        </p:txBody>
      </p:sp>
      <p:sp>
        <p:nvSpPr>
          <p:cNvPr id="16" name="object 16"/>
          <p:cNvSpPr/>
          <p:nvPr/>
        </p:nvSpPr>
        <p:spPr>
          <a:xfrm>
            <a:off x="11140337" y="4410030"/>
            <a:ext cx="247683" cy="174162"/>
          </a:xfrm>
          <a:custGeom>
            <a:avLst/>
            <a:gdLst/>
            <a:ahLst/>
            <a:cxnLst/>
            <a:rect l="l" t="t" r="r" b="b"/>
            <a:pathLst>
              <a:path w="260984" h="183514">
                <a:moveTo>
                  <a:pt x="92316" y="183238"/>
                </a:moveTo>
                <a:lnTo>
                  <a:pt x="0" y="88369"/>
                </a:lnTo>
                <a:lnTo>
                  <a:pt x="23995" y="65502"/>
                </a:lnTo>
                <a:lnTo>
                  <a:pt x="93445" y="136652"/>
                </a:lnTo>
                <a:lnTo>
                  <a:pt x="237986" y="0"/>
                </a:lnTo>
                <a:lnTo>
                  <a:pt x="260852" y="23716"/>
                </a:lnTo>
                <a:lnTo>
                  <a:pt x="116594" y="160651"/>
                </a:lnTo>
                <a:lnTo>
                  <a:pt x="92316" y="183238"/>
                </a:lnTo>
                <a:close/>
              </a:path>
            </a:pathLst>
          </a:custGeom>
          <a:solidFill>
            <a:srgbClr val="000000"/>
          </a:solidFill>
        </p:spPr>
        <p:txBody>
          <a:bodyPr wrap="square" lIns="0" tIns="0" rIns="0" bIns="0" rtlCol="0"/>
          <a:lstStyle/>
          <a:p>
            <a:endParaRPr sz="1708"/>
          </a:p>
        </p:txBody>
      </p:sp>
      <p:sp>
        <p:nvSpPr>
          <p:cNvPr id="17" name="object 17"/>
          <p:cNvSpPr/>
          <p:nvPr/>
        </p:nvSpPr>
        <p:spPr>
          <a:xfrm>
            <a:off x="11140337" y="4728224"/>
            <a:ext cx="247683" cy="174162"/>
          </a:xfrm>
          <a:custGeom>
            <a:avLst/>
            <a:gdLst/>
            <a:ahLst/>
            <a:cxnLst/>
            <a:rect l="l" t="t" r="r" b="b"/>
            <a:pathLst>
              <a:path w="260984" h="183514">
                <a:moveTo>
                  <a:pt x="92316" y="183238"/>
                </a:moveTo>
                <a:lnTo>
                  <a:pt x="0" y="88369"/>
                </a:lnTo>
                <a:lnTo>
                  <a:pt x="23995" y="65500"/>
                </a:lnTo>
                <a:lnTo>
                  <a:pt x="93445" y="136652"/>
                </a:lnTo>
                <a:lnTo>
                  <a:pt x="237986" y="0"/>
                </a:lnTo>
                <a:lnTo>
                  <a:pt x="260852" y="23716"/>
                </a:lnTo>
                <a:lnTo>
                  <a:pt x="116594" y="160648"/>
                </a:lnTo>
                <a:lnTo>
                  <a:pt x="92316" y="183238"/>
                </a:lnTo>
                <a:close/>
              </a:path>
            </a:pathLst>
          </a:custGeom>
          <a:solidFill>
            <a:srgbClr val="000000"/>
          </a:solidFill>
        </p:spPr>
        <p:txBody>
          <a:bodyPr wrap="square" lIns="0" tIns="0" rIns="0" bIns="0" rtlCol="0"/>
          <a:lstStyle/>
          <a:p>
            <a:endParaRPr sz="1708"/>
          </a:p>
        </p:txBody>
      </p:sp>
      <p:sp>
        <p:nvSpPr>
          <p:cNvPr id="18" name="object 18"/>
          <p:cNvSpPr/>
          <p:nvPr/>
        </p:nvSpPr>
        <p:spPr>
          <a:xfrm>
            <a:off x="11140337" y="5047861"/>
            <a:ext cx="247683" cy="174162"/>
          </a:xfrm>
          <a:custGeom>
            <a:avLst/>
            <a:gdLst/>
            <a:ahLst/>
            <a:cxnLst/>
            <a:rect l="l" t="t" r="r" b="b"/>
            <a:pathLst>
              <a:path w="260984" h="183514">
                <a:moveTo>
                  <a:pt x="92316" y="183238"/>
                </a:moveTo>
                <a:lnTo>
                  <a:pt x="0" y="88372"/>
                </a:lnTo>
                <a:lnTo>
                  <a:pt x="23995" y="65502"/>
                </a:lnTo>
                <a:lnTo>
                  <a:pt x="93445" y="136652"/>
                </a:lnTo>
                <a:lnTo>
                  <a:pt x="237986" y="0"/>
                </a:lnTo>
                <a:lnTo>
                  <a:pt x="260852" y="23716"/>
                </a:lnTo>
                <a:lnTo>
                  <a:pt x="116594" y="160651"/>
                </a:lnTo>
                <a:lnTo>
                  <a:pt x="92316" y="183238"/>
                </a:lnTo>
                <a:close/>
              </a:path>
            </a:pathLst>
          </a:custGeom>
          <a:solidFill>
            <a:srgbClr val="000000"/>
          </a:solidFill>
        </p:spPr>
        <p:txBody>
          <a:bodyPr wrap="square" lIns="0" tIns="0" rIns="0" bIns="0" rtlCol="0"/>
          <a:lstStyle/>
          <a:p>
            <a:endParaRPr sz="1708"/>
          </a:p>
        </p:txBody>
      </p:sp>
      <p:sp>
        <p:nvSpPr>
          <p:cNvPr id="19" name="object 19"/>
          <p:cNvSpPr/>
          <p:nvPr/>
        </p:nvSpPr>
        <p:spPr>
          <a:xfrm>
            <a:off x="11140337" y="5687137"/>
            <a:ext cx="247683" cy="174162"/>
          </a:xfrm>
          <a:custGeom>
            <a:avLst/>
            <a:gdLst/>
            <a:ahLst/>
            <a:cxnLst/>
            <a:rect l="l" t="t" r="r" b="b"/>
            <a:pathLst>
              <a:path w="260984" h="183514">
                <a:moveTo>
                  <a:pt x="92316" y="183238"/>
                </a:moveTo>
                <a:lnTo>
                  <a:pt x="0" y="88372"/>
                </a:lnTo>
                <a:lnTo>
                  <a:pt x="23995" y="65502"/>
                </a:lnTo>
                <a:lnTo>
                  <a:pt x="93445" y="136652"/>
                </a:lnTo>
                <a:lnTo>
                  <a:pt x="237986" y="0"/>
                </a:lnTo>
                <a:lnTo>
                  <a:pt x="260852" y="23716"/>
                </a:lnTo>
                <a:lnTo>
                  <a:pt x="116594" y="160651"/>
                </a:lnTo>
                <a:lnTo>
                  <a:pt x="92316" y="183238"/>
                </a:lnTo>
                <a:close/>
              </a:path>
            </a:pathLst>
          </a:custGeom>
          <a:solidFill>
            <a:srgbClr val="000000"/>
          </a:solidFill>
        </p:spPr>
        <p:txBody>
          <a:bodyPr wrap="square" lIns="0" tIns="0" rIns="0" bIns="0" rtlCol="0"/>
          <a:lstStyle/>
          <a:p>
            <a:endParaRPr sz="1708"/>
          </a:p>
        </p:txBody>
      </p:sp>
      <p:sp>
        <p:nvSpPr>
          <p:cNvPr id="20" name="object 20"/>
          <p:cNvSpPr/>
          <p:nvPr/>
        </p:nvSpPr>
        <p:spPr>
          <a:xfrm>
            <a:off x="9919639" y="2172561"/>
            <a:ext cx="247683" cy="174162"/>
          </a:xfrm>
          <a:custGeom>
            <a:avLst/>
            <a:gdLst/>
            <a:ahLst/>
            <a:cxnLst/>
            <a:rect l="l" t="t" r="r" b="b"/>
            <a:pathLst>
              <a:path w="260984" h="183514">
                <a:moveTo>
                  <a:pt x="92310" y="183238"/>
                </a:moveTo>
                <a:lnTo>
                  <a:pt x="0" y="88372"/>
                </a:lnTo>
                <a:lnTo>
                  <a:pt x="23995" y="65502"/>
                </a:lnTo>
                <a:lnTo>
                  <a:pt x="93440" y="136655"/>
                </a:lnTo>
                <a:lnTo>
                  <a:pt x="237980" y="0"/>
                </a:lnTo>
                <a:lnTo>
                  <a:pt x="260847" y="23716"/>
                </a:lnTo>
                <a:lnTo>
                  <a:pt x="116592" y="160651"/>
                </a:lnTo>
                <a:lnTo>
                  <a:pt x="92310" y="183238"/>
                </a:lnTo>
                <a:close/>
              </a:path>
            </a:pathLst>
          </a:custGeom>
          <a:solidFill>
            <a:srgbClr val="000000"/>
          </a:solidFill>
        </p:spPr>
        <p:txBody>
          <a:bodyPr wrap="square" lIns="0" tIns="0" rIns="0" bIns="0" rtlCol="0"/>
          <a:lstStyle/>
          <a:p>
            <a:endParaRPr sz="1708"/>
          </a:p>
        </p:txBody>
      </p:sp>
      <p:sp>
        <p:nvSpPr>
          <p:cNvPr id="21" name="object 21"/>
          <p:cNvSpPr/>
          <p:nvPr/>
        </p:nvSpPr>
        <p:spPr>
          <a:xfrm>
            <a:off x="9919639" y="4090389"/>
            <a:ext cx="247683" cy="174162"/>
          </a:xfrm>
          <a:custGeom>
            <a:avLst/>
            <a:gdLst/>
            <a:ahLst/>
            <a:cxnLst/>
            <a:rect l="l" t="t" r="r" b="b"/>
            <a:pathLst>
              <a:path w="260984" h="183514">
                <a:moveTo>
                  <a:pt x="92310" y="183238"/>
                </a:moveTo>
                <a:lnTo>
                  <a:pt x="0" y="88375"/>
                </a:lnTo>
                <a:lnTo>
                  <a:pt x="23995" y="65502"/>
                </a:lnTo>
                <a:lnTo>
                  <a:pt x="93440" y="136655"/>
                </a:lnTo>
                <a:lnTo>
                  <a:pt x="237980" y="0"/>
                </a:lnTo>
                <a:lnTo>
                  <a:pt x="260847" y="23716"/>
                </a:lnTo>
                <a:lnTo>
                  <a:pt x="116592" y="160654"/>
                </a:lnTo>
                <a:lnTo>
                  <a:pt x="92310" y="183238"/>
                </a:lnTo>
                <a:close/>
              </a:path>
            </a:pathLst>
          </a:custGeom>
          <a:solidFill>
            <a:srgbClr val="000000"/>
          </a:solidFill>
        </p:spPr>
        <p:txBody>
          <a:bodyPr wrap="square" lIns="0" tIns="0" rIns="0" bIns="0" rtlCol="0"/>
          <a:lstStyle/>
          <a:p>
            <a:endParaRPr sz="1708"/>
          </a:p>
        </p:txBody>
      </p:sp>
      <p:sp>
        <p:nvSpPr>
          <p:cNvPr id="22" name="object 22"/>
          <p:cNvSpPr/>
          <p:nvPr/>
        </p:nvSpPr>
        <p:spPr>
          <a:xfrm>
            <a:off x="9919639" y="5368944"/>
            <a:ext cx="247683" cy="174162"/>
          </a:xfrm>
          <a:custGeom>
            <a:avLst/>
            <a:gdLst/>
            <a:ahLst/>
            <a:cxnLst/>
            <a:rect l="l" t="t" r="r" b="b"/>
            <a:pathLst>
              <a:path w="260984" h="183514">
                <a:moveTo>
                  <a:pt x="92310" y="183238"/>
                </a:moveTo>
                <a:lnTo>
                  <a:pt x="0" y="88372"/>
                </a:lnTo>
                <a:lnTo>
                  <a:pt x="23995" y="65502"/>
                </a:lnTo>
                <a:lnTo>
                  <a:pt x="93440" y="136652"/>
                </a:lnTo>
                <a:lnTo>
                  <a:pt x="237980" y="0"/>
                </a:lnTo>
                <a:lnTo>
                  <a:pt x="260847" y="23716"/>
                </a:lnTo>
                <a:lnTo>
                  <a:pt x="116592" y="160654"/>
                </a:lnTo>
                <a:lnTo>
                  <a:pt x="92310" y="183238"/>
                </a:lnTo>
                <a:close/>
              </a:path>
            </a:pathLst>
          </a:custGeom>
          <a:solidFill>
            <a:srgbClr val="000000"/>
          </a:solidFill>
        </p:spPr>
        <p:txBody>
          <a:bodyPr wrap="square" lIns="0" tIns="0" rIns="0" bIns="0" rtlCol="0"/>
          <a:lstStyle/>
          <a:p>
            <a:endParaRPr sz="1708"/>
          </a:p>
        </p:txBody>
      </p:sp>
      <p:sp>
        <p:nvSpPr>
          <p:cNvPr id="23" name="object 23"/>
          <p:cNvSpPr/>
          <p:nvPr/>
        </p:nvSpPr>
        <p:spPr>
          <a:xfrm>
            <a:off x="9919639" y="3448220"/>
            <a:ext cx="247683" cy="174162"/>
          </a:xfrm>
          <a:custGeom>
            <a:avLst/>
            <a:gdLst/>
            <a:ahLst/>
            <a:cxnLst/>
            <a:rect l="l" t="t" r="r" b="b"/>
            <a:pathLst>
              <a:path w="260984" h="183514">
                <a:moveTo>
                  <a:pt x="92310" y="183238"/>
                </a:moveTo>
                <a:lnTo>
                  <a:pt x="0" y="88372"/>
                </a:lnTo>
                <a:lnTo>
                  <a:pt x="23995" y="65502"/>
                </a:lnTo>
                <a:lnTo>
                  <a:pt x="93440" y="136655"/>
                </a:lnTo>
                <a:lnTo>
                  <a:pt x="237980" y="0"/>
                </a:lnTo>
                <a:lnTo>
                  <a:pt x="260847" y="23716"/>
                </a:lnTo>
                <a:lnTo>
                  <a:pt x="116592" y="160651"/>
                </a:lnTo>
                <a:lnTo>
                  <a:pt x="92310" y="183238"/>
                </a:lnTo>
                <a:close/>
              </a:path>
            </a:pathLst>
          </a:custGeom>
          <a:solidFill>
            <a:srgbClr val="000000"/>
          </a:solidFill>
        </p:spPr>
        <p:txBody>
          <a:bodyPr wrap="square" lIns="0" tIns="0" rIns="0" bIns="0" rtlCol="0"/>
          <a:lstStyle/>
          <a:p>
            <a:endParaRPr sz="1708"/>
          </a:p>
        </p:txBody>
      </p:sp>
      <p:sp>
        <p:nvSpPr>
          <p:cNvPr id="24" name="object 24"/>
          <p:cNvSpPr/>
          <p:nvPr/>
        </p:nvSpPr>
        <p:spPr>
          <a:xfrm>
            <a:off x="8694597" y="3767860"/>
            <a:ext cx="247683" cy="174162"/>
          </a:xfrm>
          <a:custGeom>
            <a:avLst/>
            <a:gdLst/>
            <a:ahLst/>
            <a:cxnLst/>
            <a:rect l="l" t="t" r="r" b="b"/>
            <a:pathLst>
              <a:path w="260984" h="183514">
                <a:moveTo>
                  <a:pt x="92313" y="183238"/>
                </a:moveTo>
                <a:lnTo>
                  <a:pt x="0" y="88372"/>
                </a:lnTo>
                <a:lnTo>
                  <a:pt x="23995" y="65502"/>
                </a:lnTo>
                <a:lnTo>
                  <a:pt x="93443" y="136652"/>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
        <p:nvSpPr>
          <p:cNvPr id="25" name="object 25"/>
          <p:cNvSpPr/>
          <p:nvPr/>
        </p:nvSpPr>
        <p:spPr>
          <a:xfrm>
            <a:off x="8691708" y="4410030"/>
            <a:ext cx="247683" cy="174162"/>
          </a:xfrm>
          <a:custGeom>
            <a:avLst/>
            <a:gdLst/>
            <a:ahLst/>
            <a:cxnLst/>
            <a:rect l="l" t="t" r="r" b="b"/>
            <a:pathLst>
              <a:path w="260984" h="183514">
                <a:moveTo>
                  <a:pt x="92313" y="183238"/>
                </a:moveTo>
                <a:lnTo>
                  <a:pt x="0" y="88369"/>
                </a:lnTo>
                <a:lnTo>
                  <a:pt x="23995" y="65500"/>
                </a:lnTo>
                <a:lnTo>
                  <a:pt x="93443" y="136649"/>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
        <p:nvSpPr>
          <p:cNvPr id="26" name="object 26"/>
          <p:cNvSpPr/>
          <p:nvPr/>
        </p:nvSpPr>
        <p:spPr>
          <a:xfrm>
            <a:off x="8698939" y="4729668"/>
            <a:ext cx="247683" cy="174162"/>
          </a:xfrm>
          <a:custGeom>
            <a:avLst/>
            <a:gdLst/>
            <a:ahLst/>
            <a:cxnLst/>
            <a:rect l="l" t="t" r="r" b="b"/>
            <a:pathLst>
              <a:path w="260984" h="183514">
                <a:moveTo>
                  <a:pt x="92313" y="183238"/>
                </a:moveTo>
                <a:lnTo>
                  <a:pt x="0" y="88372"/>
                </a:lnTo>
                <a:lnTo>
                  <a:pt x="23995" y="65502"/>
                </a:lnTo>
                <a:lnTo>
                  <a:pt x="93440" y="136652"/>
                </a:lnTo>
                <a:lnTo>
                  <a:pt x="237983" y="0"/>
                </a:lnTo>
                <a:lnTo>
                  <a:pt x="260847" y="23716"/>
                </a:lnTo>
                <a:lnTo>
                  <a:pt x="116592" y="160651"/>
                </a:lnTo>
                <a:lnTo>
                  <a:pt x="92313" y="183238"/>
                </a:lnTo>
                <a:close/>
              </a:path>
            </a:pathLst>
          </a:custGeom>
          <a:solidFill>
            <a:srgbClr val="000000"/>
          </a:solidFill>
        </p:spPr>
        <p:txBody>
          <a:bodyPr wrap="square" lIns="0" tIns="0" rIns="0" bIns="0" rtlCol="0"/>
          <a:lstStyle/>
          <a:p>
            <a:endParaRPr sz="1708"/>
          </a:p>
        </p:txBody>
      </p:sp>
      <p:sp>
        <p:nvSpPr>
          <p:cNvPr id="27" name="object 27"/>
          <p:cNvSpPr/>
          <p:nvPr/>
        </p:nvSpPr>
        <p:spPr>
          <a:xfrm>
            <a:off x="8696044" y="5047861"/>
            <a:ext cx="247683" cy="174162"/>
          </a:xfrm>
          <a:custGeom>
            <a:avLst/>
            <a:gdLst/>
            <a:ahLst/>
            <a:cxnLst/>
            <a:rect l="l" t="t" r="r" b="b"/>
            <a:pathLst>
              <a:path w="260984" h="183514">
                <a:moveTo>
                  <a:pt x="92313" y="183238"/>
                </a:moveTo>
                <a:lnTo>
                  <a:pt x="0" y="88372"/>
                </a:lnTo>
                <a:lnTo>
                  <a:pt x="23995" y="65502"/>
                </a:lnTo>
                <a:lnTo>
                  <a:pt x="93443" y="136652"/>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
        <p:nvSpPr>
          <p:cNvPr id="28" name="object 28"/>
          <p:cNvSpPr/>
          <p:nvPr/>
        </p:nvSpPr>
        <p:spPr>
          <a:xfrm>
            <a:off x="8697492" y="2176901"/>
            <a:ext cx="247683" cy="174162"/>
          </a:xfrm>
          <a:custGeom>
            <a:avLst/>
            <a:gdLst/>
            <a:ahLst/>
            <a:cxnLst/>
            <a:rect l="l" t="t" r="r" b="b"/>
            <a:pathLst>
              <a:path w="260984" h="183514">
                <a:moveTo>
                  <a:pt x="92313" y="183238"/>
                </a:moveTo>
                <a:lnTo>
                  <a:pt x="0" y="88372"/>
                </a:lnTo>
                <a:lnTo>
                  <a:pt x="23995" y="65502"/>
                </a:lnTo>
                <a:lnTo>
                  <a:pt x="93443" y="136652"/>
                </a:lnTo>
                <a:lnTo>
                  <a:pt x="237983" y="0"/>
                </a:lnTo>
                <a:lnTo>
                  <a:pt x="260850" y="23713"/>
                </a:lnTo>
                <a:lnTo>
                  <a:pt x="116592" y="160651"/>
                </a:lnTo>
                <a:lnTo>
                  <a:pt x="92313" y="183238"/>
                </a:lnTo>
                <a:close/>
              </a:path>
            </a:pathLst>
          </a:custGeom>
          <a:solidFill>
            <a:srgbClr val="000000"/>
          </a:solidFill>
        </p:spPr>
        <p:txBody>
          <a:bodyPr wrap="square" lIns="0" tIns="0" rIns="0" bIns="0" rtlCol="0"/>
          <a:lstStyle/>
          <a:p>
            <a:endParaRPr sz="1708"/>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78E4BA-E329-16A3-2793-05FB0A3A04BC}"/>
              </a:ext>
              <a:ext uri="{C183D7F6-B498-43B3-948B-1728B52AA6E4}">
                <adec:decorative xmlns:adec="http://schemas.microsoft.com/office/drawing/2017/decorative" val="1"/>
              </a:ext>
            </a:extLst>
          </p:cNvPr>
          <p:cNvSpPr/>
          <p:nvPr/>
        </p:nvSpPr>
        <p:spPr>
          <a:xfrm>
            <a:off x="6867703" y="1760925"/>
            <a:ext cx="4284091" cy="4009041"/>
          </a:xfrm>
          <a:prstGeom prst="rect">
            <a:avLst/>
          </a:prstGeom>
          <a:solidFill>
            <a:schemeClr val="accent3">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defTabSz="868131">
              <a:defRPr/>
            </a:pPr>
            <a:endParaRPr lang="en-US" sz="2800" b="1" dirty="0">
              <a:solidFill>
                <a:srgbClr val="FFFFFF"/>
              </a:solidFill>
              <a:latin typeface="Roboto Slab"/>
            </a:endParaRPr>
          </a:p>
        </p:txBody>
      </p:sp>
      <p:sp>
        <p:nvSpPr>
          <p:cNvPr id="2" name="Title 1">
            <a:extLst>
              <a:ext uri="{FF2B5EF4-FFF2-40B4-BE49-F238E27FC236}">
                <a16:creationId xmlns:a16="http://schemas.microsoft.com/office/drawing/2014/main" id="{7CC5B068-C893-134A-BF4B-587328D6ED4C}"/>
              </a:ext>
            </a:extLst>
          </p:cNvPr>
          <p:cNvSpPr>
            <a:spLocks noGrp="1"/>
          </p:cNvSpPr>
          <p:nvPr>
            <p:ph type="title"/>
          </p:nvPr>
        </p:nvSpPr>
        <p:spPr>
          <a:xfrm>
            <a:off x="356460" y="538434"/>
            <a:ext cx="11459787" cy="413170"/>
          </a:xfrm>
        </p:spPr>
        <p:txBody>
          <a:bodyPr/>
          <a:lstStyle/>
          <a:p>
            <a:r>
              <a:rPr lang="en-US" dirty="0">
                <a:cs typeface="Arial" panose="020B0604020202020204" pitchFamily="34" charset="0"/>
              </a:rPr>
              <a:t>About the Advanced Placement Program</a:t>
            </a:r>
          </a:p>
        </p:txBody>
      </p:sp>
      <p:sp>
        <p:nvSpPr>
          <p:cNvPr id="6" name="Subtitle 5">
            <a:extLst>
              <a:ext uri="{FF2B5EF4-FFF2-40B4-BE49-F238E27FC236}">
                <a16:creationId xmlns:a16="http://schemas.microsoft.com/office/drawing/2014/main" id="{42E6398E-69D1-9547-B6DC-29B59BD1E022}"/>
              </a:ext>
            </a:extLst>
          </p:cNvPr>
          <p:cNvSpPr>
            <a:spLocks noGrp="1"/>
          </p:cNvSpPr>
          <p:nvPr>
            <p:ph type="subTitle" idx="1"/>
          </p:nvPr>
        </p:nvSpPr>
        <p:spPr/>
        <p:txBody>
          <a:bodyPr/>
          <a:lstStyle/>
          <a:p>
            <a:r>
              <a:rPr lang="en-US" dirty="0">
                <a:cs typeface="Arial" panose="020B0604020202020204" pitchFamily="34" charset="0"/>
              </a:rPr>
              <a:t>Excellence in Education Since 1955</a:t>
            </a:r>
          </a:p>
        </p:txBody>
      </p:sp>
      <p:sp>
        <p:nvSpPr>
          <p:cNvPr id="4" name="TextBox 3">
            <a:extLst>
              <a:ext uri="{FF2B5EF4-FFF2-40B4-BE49-F238E27FC236}">
                <a16:creationId xmlns:a16="http://schemas.microsoft.com/office/drawing/2014/main" id="{372557FC-30BF-1263-E27F-70E67D8F5AD1}"/>
              </a:ext>
            </a:extLst>
          </p:cNvPr>
          <p:cNvSpPr txBox="1"/>
          <p:nvPr/>
        </p:nvSpPr>
        <p:spPr>
          <a:xfrm>
            <a:off x="356461" y="2021475"/>
            <a:ext cx="5739540" cy="4014338"/>
          </a:xfrm>
          <a:prstGeom prst="rect">
            <a:avLst/>
          </a:prstGeom>
          <a:noFill/>
        </p:spPr>
        <p:txBody>
          <a:bodyPr wrap="square" lIns="34180" tIns="34180" rIns="34180" bIns="34180" rtlCol="0">
            <a:spAutoFit/>
          </a:bodyPr>
          <a:lstStyle/>
          <a:p>
            <a:pPr marL="325549" indent="-325549" defTabSz="868131">
              <a:buClr>
                <a:srgbClr val="006298"/>
              </a:buClr>
              <a:buFont typeface="Arial" panose="020B0604020202020204" pitchFamily="34" charset="0"/>
              <a:buChar char="•"/>
              <a:defRPr/>
            </a:pPr>
            <a:r>
              <a:rPr lang="en-US" sz="1709" dirty="0">
                <a:solidFill>
                  <a:srgbClr val="1E1E1E"/>
                </a:solidFill>
                <a:latin typeface="Roboto"/>
                <a:cs typeface="Arial" panose="020B0604020202020204" pitchFamily="34" charset="0"/>
              </a:rPr>
              <a:t>There are 38 AP</a:t>
            </a:r>
            <a:r>
              <a:rPr lang="en-US" sz="1709" baseline="30000" dirty="0">
                <a:solidFill>
                  <a:srgbClr val="1E1E1E"/>
                </a:solidFill>
                <a:latin typeface="Roboto"/>
                <a:cs typeface="Times New Roman" panose="02020603050405020304" pitchFamily="18" charset="0"/>
              </a:rPr>
              <a:t>®</a:t>
            </a:r>
            <a:r>
              <a:rPr lang="en-US" sz="1709" dirty="0">
                <a:solidFill>
                  <a:srgbClr val="1E1E1E"/>
                </a:solidFill>
                <a:latin typeface="Roboto"/>
                <a:cs typeface="Arial" panose="020B0604020202020204" pitchFamily="34" charset="0"/>
              </a:rPr>
              <a:t> courses in seven subject categories.</a:t>
            </a:r>
          </a:p>
          <a:p>
            <a:pPr defTabSz="868131">
              <a:defRPr/>
            </a:pPr>
            <a:endParaRPr lang="en-US" sz="1709" dirty="0">
              <a:solidFill>
                <a:srgbClr val="1E1E1E"/>
              </a:solidFill>
              <a:latin typeface="Roboto"/>
              <a:cs typeface="Arial" panose="020B0604020202020204" pitchFamily="34" charset="0"/>
            </a:endParaRPr>
          </a:p>
          <a:p>
            <a:pPr marL="325549" indent="-325549" defTabSz="868131">
              <a:buClr>
                <a:srgbClr val="006298"/>
              </a:buClr>
              <a:buFont typeface="Arial" panose="020B0604020202020204" pitchFamily="34" charset="0"/>
              <a:buChar char="•"/>
              <a:defRPr/>
            </a:pPr>
            <a:r>
              <a:rPr lang="en-US" sz="1709" dirty="0">
                <a:solidFill>
                  <a:srgbClr val="1E1E1E"/>
                </a:solidFill>
                <a:latin typeface="Roboto"/>
                <a:cs typeface="Arial" panose="020B0604020202020204" pitchFamily="34" charset="0"/>
              </a:rPr>
              <a:t>Financial assistance for the AP Exam fee is available for students who need it.</a:t>
            </a:r>
          </a:p>
          <a:p>
            <a:pPr marL="325549" indent="-325549" defTabSz="868131">
              <a:buFont typeface="Arial" panose="020B0604020202020204" pitchFamily="34" charset="0"/>
              <a:buChar char="•"/>
              <a:defRPr/>
            </a:pPr>
            <a:endParaRPr lang="en-US" sz="1709" dirty="0">
              <a:solidFill>
                <a:srgbClr val="1E1E1E"/>
              </a:solidFill>
              <a:latin typeface="Roboto"/>
              <a:cs typeface="Arial" panose="020B0604020202020204" pitchFamily="34" charset="0"/>
            </a:endParaRPr>
          </a:p>
          <a:p>
            <a:pPr marL="325549" indent="-325549" defTabSz="868131">
              <a:buClr>
                <a:srgbClr val="006298"/>
              </a:buClr>
              <a:buFont typeface="Arial" panose="020B0604020202020204" pitchFamily="34" charset="0"/>
              <a:buChar char="•"/>
              <a:defRPr/>
            </a:pPr>
            <a:r>
              <a:rPr lang="en-US" sz="1709" dirty="0">
                <a:solidFill>
                  <a:srgbClr val="1E1E1E"/>
                </a:solidFill>
                <a:latin typeface="Roboto"/>
                <a:cs typeface="Arial" panose="020B0604020202020204" pitchFamily="34" charset="0"/>
              </a:rPr>
              <a:t>No matter their score, taking an AP course and exam helps students stand out to colleges. </a:t>
            </a:r>
          </a:p>
          <a:p>
            <a:pPr defTabSz="868131">
              <a:defRPr/>
            </a:pPr>
            <a:endParaRPr lang="en-US" sz="1709" dirty="0">
              <a:solidFill>
                <a:srgbClr val="1E1E1E"/>
              </a:solidFill>
              <a:latin typeface="Roboto"/>
              <a:cs typeface="Arial" panose="020B0604020202020204" pitchFamily="34" charset="0"/>
            </a:endParaRPr>
          </a:p>
          <a:p>
            <a:pPr marL="325549" indent="-325549" defTabSz="868131">
              <a:buClr>
                <a:srgbClr val="006298"/>
              </a:buClr>
              <a:buFont typeface="Arial" panose="020B0604020202020204" pitchFamily="34" charset="0"/>
              <a:buChar char="•"/>
              <a:defRPr/>
            </a:pPr>
            <a:r>
              <a:rPr lang="en-US" sz="1709" dirty="0">
                <a:solidFill>
                  <a:srgbClr val="1E1E1E"/>
                </a:solidFill>
                <a:latin typeface="Roboto"/>
                <a:cs typeface="Arial" panose="020B0604020202020204" pitchFamily="34" charset="0"/>
              </a:rPr>
              <a:t>More schools than ever before are accepting AP scores for credit and placement. Students should take advantage of their </a:t>
            </a:r>
            <a:r>
              <a:rPr lang="en-US" sz="1709" b="1" dirty="0">
                <a:solidFill>
                  <a:srgbClr val="1E1E1E"/>
                </a:solidFill>
                <a:latin typeface="Roboto"/>
                <a:cs typeface="Arial" panose="020B0604020202020204" pitchFamily="34" charset="0"/>
              </a:rPr>
              <a:t>free score sends </a:t>
            </a:r>
            <a:r>
              <a:rPr lang="en-US" sz="1709" dirty="0">
                <a:solidFill>
                  <a:srgbClr val="1E1E1E"/>
                </a:solidFill>
                <a:latin typeface="Roboto"/>
                <a:cs typeface="Arial" panose="020B0604020202020204" pitchFamily="34" charset="0"/>
              </a:rPr>
              <a:t>following the exam administration. </a:t>
            </a:r>
          </a:p>
          <a:p>
            <a:pPr marL="325549" indent="-325549" defTabSz="868131">
              <a:buFont typeface="Arial" panose="020B0604020202020204" pitchFamily="34" charset="0"/>
              <a:buChar char="•"/>
              <a:defRPr/>
            </a:pPr>
            <a:endParaRPr lang="en-US" sz="1709" dirty="0">
              <a:solidFill>
                <a:srgbClr val="1E1E1E"/>
              </a:solidFill>
              <a:latin typeface="Roboto"/>
              <a:cs typeface="Arial" panose="020B0604020202020204" pitchFamily="34" charset="0"/>
            </a:endParaRPr>
          </a:p>
          <a:p>
            <a:pPr marL="325549" indent="-325549" defTabSz="868131">
              <a:buClr>
                <a:srgbClr val="006298"/>
              </a:buClr>
              <a:buFont typeface="Arial" panose="020B0604020202020204" pitchFamily="34" charset="0"/>
              <a:buChar char="•"/>
              <a:defRPr/>
            </a:pPr>
            <a:r>
              <a:rPr lang="en-US" sz="1709" dirty="0">
                <a:solidFill>
                  <a:srgbClr val="1E1E1E"/>
                </a:solidFill>
                <a:latin typeface="Roboto"/>
                <a:cs typeface="Arial" panose="020B0604020202020204" pitchFamily="34" charset="0"/>
              </a:rPr>
              <a:t>Nearly all colleges offer credit for qualifying scores for the most popular AP courses. </a:t>
            </a:r>
          </a:p>
        </p:txBody>
      </p:sp>
      <p:sp>
        <p:nvSpPr>
          <p:cNvPr id="3" name="TextBox 2">
            <a:extLst>
              <a:ext uri="{FF2B5EF4-FFF2-40B4-BE49-F238E27FC236}">
                <a16:creationId xmlns:a16="http://schemas.microsoft.com/office/drawing/2014/main" id="{65744B59-1D6B-DF8E-AEDF-D4096F474F64}"/>
              </a:ext>
            </a:extLst>
          </p:cNvPr>
          <p:cNvSpPr txBox="1"/>
          <p:nvPr/>
        </p:nvSpPr>
        <p:spPr>
          <a:xfrm>
            <a:off x="7276055" y="2390076"/>
            <a:ext cx="3482999" cy="2640629"/>
          </a:xfrm>
          <a:prstGeom prst="rect">
            <a:avLst/>
          </a:prstGeom>
          <a:noFill/>
        </p:spPr>
        <p:txBody>
          <a:bodyPr wrap="square" lIns="34180" tIns="34180" rIns="34180" bIns="34180" rtlCol="0">
            <a:spAutoFit/>
          </a:bodyPr>
          <a:lstStyle/>
          <a:p>
            <a:pPr algn="ctr" defTabSz="868131">
              <a:defRPr/>
            </a:pPr>
            <a:r>
              <a:rPr lang="en-US" sz="2658" b="1" dirty="0">
                <a:solidFill>
                  <a:srgbClr val="006298"/>
                </a:solidFill>
                <a:latin typeface="Roboto Black" panose="02000000000000000000" pitchFamily="2" charset="0"/>
                <a:ea typeface="Roboto Black" panose="02000000000000000000" pitchFamily="2" charset="0"/>
                <a:cs typeface="Arial Black" panose="020B0604020202020204" pitchFamily="34" charset="0"/>
              </a:rPr>
              <a:t>3 out of 4</a:t>
            </a:r>
          </a:p>
          <a:p>
            <a:pPr algn="ctr" defTabSz="868131">
              <a:defRPr/>
            </a:pPr>
            <a:r>
              <a:rPr lang="en-US" sz="2658" b="1" dirty="0">
                <a:solidFill>
                  <a:srgbClr val="006298"/>
                </a:solidFill>
                <a:latin typeface="Roboto Black" panose="02000000000000000000" pitchFamily="2" charset="0"/>
                <a:ea typeface="Roboto Black" panose="02000000000000000000" pitchFamily="2" charset="0"/>
                <a:cs typeface="Arial Black" panose="020B0604020202020204" pitchFamily="34" charset="0"/>
              </a:rPr>
              <a:t>AP Students</a:t>
            </a:r>
          </a:p>
          <a:p>
            <a:pPr algn="ctr" defTabSz="868131">
              <a:defRPr/>
            </a:pPr>
            <a:endParaRPr lang="en-US" sz="1899" dirty="0">
              <a:solidFill>
                <a:srgbClr val="1E1E1E"/>
              </a:solidFill>
              <a:latin typeface="Arial" panose="020B0604020202020204" pitchFamily="34" charset="0"/>
              <a:cs typeface="Arial" panose="020B0604020202020204" pitchFamily="34" charset="0"/>
            </a:endParaRPr>
          </a:p>
          <a:p>
            <a:pPr algn="ctr" defTabSz="868131">
              <a:defRPr/>
            </a:pPr>
            <a:r>
              <a:rPr lang="en-US" sz="1899" dirty="0">
                <a:solidFill>
                  <a:srgbClr val="1E1E1E"/>
                </a:solidFill>
                <a:latin typeface="Roboto"/>
                <a:cs typeface="Arial" panose="020B0604020202020204" pitchFamily="34" charset="0"/>
              </a:rPr>
              <a:t>enrolled in </a:t>
            </a:r>
          </a:p>
          <a:p>
            <a:pPr algn="ctr" defTabSz="868131">
              <a:defRPr/>
            </a:pPr>
            <a:r>
              <a:rPr lang="en-US" sz="1899" dirty="0">
                <a:solidFill>
                  <a:srgbClr val="1E1E1E"/>
                </a:solidFill>
                <a:latin typeface="Roboto"/>
                <a:cs typeface="Arial" panose="020B0604020202020204" pitchFamily="34" charset="0"/>
              </a:rPr>
              <a:t>a four-year college </a:t>
            </a:r>
          </a:p>
          <a:p>
            <a:pPr algn="ctr" defTabSz="868131">
              <a:defRPr/>
            </a:pPr>
            <a:r>
              <a:rPr lang="en-US" sz="1899" dirty="0">
                <a:solidFill>
                  <a:srgbClr val="1E1E1E"/>
                </a:solidFill>
                <a:latin typeface="Roboto"/>
                <a:cs typeface="Arial" panose="020B0604020202020204" pitchFamily="34" charset="0"/>
              </a:rPr>
              <a:t>start school with </a:t>
            </a:r>
          </a:p>
          <a:p>
            <a:pPr algn="ctr" defTabSz="868131">
              <a:defRPr/>
            </a:pPr>
            <a:r>
              <a:rPr lang="en-US" sz="1899" dirty="0">
                <a:solidFill>
                  <a:srgbClr val="1E1E1E"/>
                </a:solidFill>
                <a:latin typeface="Roboto"/>
                <a:cs typeface="Arial" panose="020B0604020202020204" pitchFamily="34" charset="0"/>
              </a:rPr>
              <a:t>some</a:t>
            </a:r>
            <a:r>
              <a:rPr lang="en-US" sz="1899" b="1" dirty="0">
                <a:solidFill>
                  <a:srgbClr val="1E1E1E"/>
                </a:solidFill>
                <a:latin typeface="Roboto"/>
                <a:cs typeface="Arial" panose="020B0604020202020204" pitchFamily="34" charset="0"/>
              </a:rPr>
              <a:t> AP credit</a:t>
            </a:r>
          </a:p>
          <a:p>
            <a:pPr algn="ctr" defTabSz="868131">
              <a:defRPr/>
            </a:pPr>
            <a:endParaRPr lang="en-US" sz="1899" dirty="0">
              <a:solidFill>
                <a:srgbClr val="1E1E1E"/>
              </a:solidFill>
              <a:latin typeface="Roboto"/>
            </a:endParaRPr>
          </a:p>
        </p:txBody>
      </p:sp>
    </p:spTree>
    <p:extLst>
      <p:ext uri="{BB962C8B-B14F-4D97-AF65-F5344CB8AC3E}">
        <p14:creationId xmlns:p14="http://schemas.microsoft.com/office/powerpoint/2010/main" val="364529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DC2D768-7610-708F-CCFB-E97246DA3512}"/>
              </a:ext>
              <a:ext uri="{C183D7F6-B498-43B3-948B-1728B52AA6E4}">
                <adec:decorative xmlns:adec="http://schemas.microsoft.com/office/drawing/2017/decorative" val="1"/>
              </a:ext>
            </a:extLst>
          </p:cNvPr>
          <p:cNvSpPr/>
          <p:nvPr/>
        </p:nvSpPr>
        <p:spPr>
          <a:xfrm>
            <a:off x="356540" y="1965498"/>
            <a:ext cx="11459630" cy="3171173"/>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052">
              <a:defRPr/>
            </a:pPr>
            <a:endParaRPr lang="en-US" sz="1899" b="1">
              <a:solidFill>
                <a:srgbClr val="FFFFFF"/>
              </a:solidFill>
              <a:latin typeface="Roboto Slab"/>
            </a:endParaRPr>
          </a:p>
        </p:txBody>
      </p:sp>
      <p:sp>
        <p:nvSpPr>
          <p:cNvPr id="2" name="Title 1">
            <a:extLst>
              <a:ext uri="{FF2B5EF4-FFF2-40B4-BE49-F238E27FC236}">
                <a16:creationId xmlns:a16="http://schemas.microsoft.com/office/drawing/2014/main" id="{143065FE-ED69-F83A-3446-35945D92BC46}"/>
              </a:ext>
            </a:extLst>
          </p:cNvPr>
          <p:cNvSpPr>
            <a:spLocks noGrp="1"/>
          </p:cNvSpPr>
          <p:nvPr>
            <p:ph type="title"/>
          </p:nvPr>
        </p:nvSpPr>
        <p:spPr/>
        <p:txBody>
          <a:bodyPr/>
          <a:lstStyle/>
          <a:p>
            <a:r>
              <a:rPr lang="en-US" sz="3038">
                <a:latin typeface="Arial"/>
                <a:cs typeface="Arial"/>
              </a:rPr>
              <a:t>Any Precalculus Student Can Be an AP Precalculus Student</a:t>
            </a:r>
          </a:p>
        </p:txBody>
      </p:sp>
      <p:sp>
        <p:nvSpPr>
          <p:cNvPr id="4" name="Subtitle 3">
            <a:extLst>
              <a:ext uri="{FF2B5EF4-FFF2-40B4-BE49-F238E27FC236}">
                <a16:creationId xmlns:a16="http://schemas.microsoft.com/office/drawing/2014/main" id="{BB2A4214-AF76-FEA7-7C11-299F47F917D9}"/>
              </a:ext>
            </a:extLst>
          </p:cNvPr>
          <p:cNvSpPr>
            <a:spLocks noGrp="1"/>
          </p:cNvSpPr>
          <p:nvPr>
            <p:ph type="subTitle" idx="1"/>
          </p:nvPr>
        </p:nvSpPr>
        <p:spPr/>
        <p:txBody>
          <a:bodyPr/>
          <a:lstStyle/>
          <a:p>
            <a:r>
              <a:rPr lang="en-US">
                <a:latin typeface="Arial" panose="020B0604020202020204" pitchFamily="34" charset="0"/>
              </a:rPr>
              <a:t>No Matter When They Take Algebra 1</a:t>
            </a:r>
          </a:p>
        </p:txBody>
      </p:sp>
      <p:sp>
        <p:nvSpPr>
          <p:cNvPr id="6" name="TextBox 5">
            <a:extLst>
              <a:ext uri="{FF2B5EF4-FFF2-40B4-BE49-F238E27FC236}">
                <a16:creationId xmlns:a16="http://schemas.microsoft.com/office/drawing/2014/main" id="{D64FACC9-5AC1-B7D8-B7BD-C31C8BD6640D}"/>
              </a:ext>
            </a:extLst>
          </p:cNvPr>
          <p:cNvSpPr txBox="1"/>
          <p:nvPr/>
        </p:nvSpPr>
        <p:spPr>
          <a:xfrm>
            <a:off x="1369385" y="2324508"/>
            <a:ext cx="1688077" cy="302810"/>
          </a:xfrm>
          <a:prstGeom prst="rect">
            <a:avLst/>
          </a:prstGeom>
          <a:noFill/>
        </p:spPr>
        <p:txBody>
          <a:bodyPr wrap="square" lIns="34180" tIns="34180" rIns="34180" bIns="34180" rtlCol="0">
            <a:spAutoFit/>
          </a:bodyPr>
          <a:lstStyle/>
          <a:p>
            <a:pPr algn="ctr" defTabSz="868052">
              <a:defRPr/>
            </a:pPr>
            <a:r>
              <a:rPr lang="en-US" sz="1519" b="1">
                <a:solidFill>
                  <a:srgbClr val="1E1E1E"/>
                </a:solidFill>
                <a:latin typeface="Arial" panose="020B0604020202020204" pitchFamily="34" charset="0"/>
                <a:cs typeface="Arial" panose="020B0604020202020204" pitchFamily="34" charset="0"/>
              </a:rPr>
              <a:t>Grade 8</a:t>
            </a:r>
          </a:p>
        </p:txBody>
      </p:sp>
      <p:sp>
        <p:nvSpPr>
          <p:cNvPr id="15" name="TextBox 14">
            <a:extLst>
              <a:ext uri="{FF2B5EF4-FFF2-40B4-BE49-F238E27FC236}">
                <a16:creationId xmlns:a16="http://schemas.microsoft.com/office/drawing/2014/main" id="{5C662352-45C1-C8C8-2F01-9BB0833E9F6D}"/>
              </a:ext>
            </a:extLst>
          </p:cNvPr>
          <p:cNvSpPr txBox="1"/>
          <p:nvPr/>
        </p:nvSpPr>
        <p:spPr>
          <a:xfrm>
            <a:off x="1385776" y="2986308"/>
            <a:ext cx="1688077"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Algebra 1</a:t>
            </a:r>
          </a:p>
        </p:txBody>
      </p:sp>
      <p:sp>
        <p:nvSpPr>
          <p:cNvPr id="7" name="TextBox 6">
            <a:extLst>
              <a:ext uri="{FF2B5EF4-FFF2-40B4-BE49-F238E27FC236}">
                <a16:creationId xmlns:a16="http://schemas.microsoft.com/office/drawing/2014/main" id="{6510BA8A-6A6A-3E91-9982-F1EE3C29544E}"/>
              </a:ext>
            </a:extLst>
          </p:cNvPr>
          <p:cNvSpPr txBox="1"/>
          <p:nvPr/>
        </p:nvSpPr>
        <p:spPr>
          <a:xfrm>
            <a:off x="3220805" y="2324508"/>
            <a:ext cx="1688077" cy="302810"/>
          </a:xfrm>
          <a:prstGeom prst="rect">
            <a:avLst/>
          </a:prstGeom>
          <a:noFill/>
        </p:spPr>
        <p:txBody>
          <a:bodyPr wrap="square" lIns="34180" tIns="34180" rIns="34180" bIns="34180" rtlCol="0">
            <a:spAutoFit/>
          </a:bodyPr>
          <a:lstStyle/>
          <a:p>
            <a:pPr algn="ctr" defTabSz="868052">
              <a:defRPr/>
            </a:pPr>
            <a:r>
              <a:rPr lang="en-US" sz="1519" b="1">
                <a:solidFill>
                  <a:srgbClr val="1E1E1E"/>
                </a:solidFill>
                <a:latin typeface="Arial" panose="020B0604020202020204" pitchFamily="34" charset="0"/>
                <a:cs typeface="Arial" panose="020B0604020202020204" pitchFamily="34" charset="0"/>
              </a:rPr>
              <a:t>Grade 9</a:t>
            </a:r>
          </a:p>
        </p:txBody>
      </p:sp>
      <p:sp>
        <p:nvSpPr>
          <p:cNvPr id="16" name="TextBox 15">
            <a:extLst>
              <a:ext uri="{FF2B5EF4-FFF2-40B4-BE49-F238E27FC236}">
                <a16:creationId xmlns:a16="http://schemas.microsoft.com/office/drawing/2014/main" id="{7DA63106-893F-56B2-33A7-846338B14E1A}"/>
              </a:ext>
            </a:extLst>
          </p:cNvPr>
          <p:cNvSpPr txBox="1"/>
          <p:nvPr/>
        </p:nvSpPr>
        <p:spPr>
          <a:xfrm>
            <a:off x="3237196" y="2986308"/>
            <a:ext cx="1688077"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Geometry</a:t>
            </a:r>
          </a:p>
        </p:txBody>
      </p:sp>
      <p:sp>
        <p:nvSpPr>
          <p:cNvPr id="27" name="TextBox 26">
            <a:extLst>
              <a:ext uri="{FF2B5EF4-FFF2-40B4-BE49-F238E27FC236}">
                <a16:creationId xmlns:a16="http://schemas.microsoft.com/office/drawing/2014/main" id="{22EE8D8D-4A25-CFF3-28EC-A954AB950E65}"/>
              </a:ext>
            </a:extLst>
          </p:cNvPr>
          <p:cNvSpPr txBox="1"/>
          <p:nvPr/>
        </p:nvSpPr>
        <p:spPr>
          <a:xfrm>
            <a:off x="3237196" y="4050285"/>
            <a:ext cx="1688077"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Algebra 1</a:t>
            </a:r>
          </a:p>
        </p:txBody>
      </p:sp>
      <p:sp>
        <p:nvSpPr>
          <p:cNvPr id="9" name="TextBox 8">
            <a:extLst>
              <a:ext uri="{FF2B5EF4-FFF2-40B4-BE49-F238E27FC236}">
                <a16:creationId xmlns:a16="http://schemas.microsoft.com/office/drawing/2014/main" id="{C38E081A-3CF5-2FD4-96D7-AD386CC00E64}"/>
              </a:ext>
            </a:extLst>
          </p:cNvPr>
          <p:cNvSpPr txBox="1"/>
          <p:nvPr/>
        </p:nvSpPr>
        <p:spPr>
          <a:xfrm>
            <a:off x="5072226" y="2324508"/>
            <a:ext cx="1688077" cy="302810"/>
          </a:xfrm>
          <a:prstGeom prst="rect">
            <a:avLst/>
          </a:prstGeom>
          <a:noFill/>
        </p:spPr>
        <p:txBody>
          <a:bodyPr wrap="square" lIns="34180" tIns="34180" rIns="34180" bIns="34180" rtlCol="0">
            <a:spAutoFit/>
          </a:bodyPr>
          <a:lstStyle/>
          <a:p>
            <a:pPr algn="ctr" defTabSz="868052">
              <a:defRPr/>
            </a:pPr>
            <a:r>
              <a:rPr lang="en-US" sz="1519" b="1">
                <a:solidFill>
                  <a:srgbClr val="1E1E1E"/>
                </a:solidFill>
                <a:latin typeface="Arial" panose="020B0604020202020204" pitchFamily="34" charset="0"/>
                <a:cs typeface="Arial" panose="020B0604020202020204" pitchFamily="34" charset="0"/>
              </a:rPr>
              <a:t>Grade 10</a:t>
            </a:r>
          </a:p>
        </p:txBody>
      </p:sp>
      <p:sp>
        <p:nvSpPr>
          <p:cNvPr id="19" name="TextBox 18">
            <a:extLst>
              <a:ext uri="{FF2B5EF4-FFF2-40B4-BE49-F238E27FC236}">
                <a16:creationId xmlns:a16="http://schemas.microsoft.com/office/drawing/2014/main" id="{7534FC3D-F756-1B7C-F4DD-99B53F2B8D88}"/>
              </a:ext>
            </a:extLst>
          </p:cNvPr>
          <p:cNvSpPr txBox="1"/>
          <p:nvPr/>
        </p:nvSpPr>
        <p:spPr>
          <a:xfrm>
            <a:off x="5088616" y="2986308"/>
            <a:ext cx="1688077"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Algebra 2</a:t>
            </a:r>
          </a:p>
        </p:txBody>
      </p:sp>
      <p:sp>
        <p:nvSpPr>
          <p:cNvPr id="28" name="TextBox 27">
            <a:extLst>
              <a:ext uri="{FF2B5EF4-FFF2-40B4-BE49-F238E27FC236}">
                <a16:creationId xmlns:a16="http://schemas.microsoft.com/office/drawing/2014/main" id="{5E06A959-FB33-D5D6-8697-D4FA48DAA197}"/>
              </a:ext>
            </a:extLst>
          </p:cNvPr>
          <p:cNvSpPr txBox="1"/>
          <p:nvPr/>
        </p:nvSpPr>
        <p:spPr>
          <a:xfrm>
            <a:off x="5072226" y="4050285"/>
            <a:ext cx="1688077"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Geometry</a:t>
            </a:r>
          </a:p>
        </p:txBody>
      </p:sp>
      <p:sp>
        <p:nvSpPr>
          <p:cNvPr id="10" name="TextBox 9">
            <a:extLst>
              <a:ext uri="{FF2B5EF4-FFF2-40B4-BE49-F238E27FC236}">
                <a16:creationId xmlns:a16="http://schemas.microsoft.com/office/drawing/2014/main" id="{60010CF2-C6D0-353F-2C8A-2FC1DF072CEA}"/>
              </a:ext>
            </a:extLst>
          </p:cNvPr>
          <p:cNvSpPr txBox="1"/>
          <p:nvPr/>
        </p:nvSpPr>
        <p:spPr>
          <a:xfrm>
            <a:off x="6923647" y="2324508"/>
            <a:ext cx="1688077" cy="302810"/>
          </a:xfrm>
          <a:prstGeom prst="rect">
            <a:avLst/>
          </a:prstGeom>
          <a:noFill/>
        </p:spPr>
        <p:txBody>
          <a:bodyPr wrap="square" lIns="34180" tIns="34180" rIns="34180" bIns="34180" rtlCol="0">
            <a:spAutoFit/>
          </a:bodyPr>
          <a:lstStyle/>
          <a:p>
            <a:pPr algn="ctr" defTabSz="868052">
              <a:defRPr/>
            </a:pPr>
            <a:r>
              <a:rPr lang="en-US" sz="1519" b="1">
                <a:solidFill>
                  <a:srgbClr val="1E1E1E"/>
                </a:solidFill>
                <a:latin typeface="Arial" panose="020B0604020202020204" pitchFamily="34" charset="0"/>
                <a:cs typeface="Arial" panose="020B0604020202020204" pitchFamily="34" charset="0"/>
              </a:rPr>
              <a:t>Grade 11</a:t>
            </a:r>
          </a:p>
        </p:txBody>
      </p:sp>
      <p:sp>
        <p:nvSpPr>
          <p:cNvPr id="22" name="TextBox 21">
            <a:extLst>
              <a:ext uri="{FF2B5EF4-FFF2-40B4-BE49-F238E27FC236}">
                <a16:creationId xmlns:a16="http://schemas.microsoft.com/office/drawing/2014/main" id="{5170D877-A7AA-30A5-97D4-A6D6B0D6C9E1}"/>
              </a:ext>
            </a:extLst>
          </p:cNvPr>
          <p:cNvSpPr txBox="1"/>
          <p:nvPr/>
        </p:nvSpPr>
        <p:spPr>
          <a:xfrm>
            <a:off x="6940038" y="2986308"/>
            <a:ext cx="1688077" cy="302810"/>
          </a:xfrm>
          <a:prstGeom prst="rect">
            <a:avLst/>
          </a:prstGeom>
          <a:solidFill>
            <a:srgbClr val="006298"/>
          </a:solidFill>
          <a:ln w="28575">
            <a:solidFill>
              <a:schemeClr val="tx2"/>
            </a:solidFill>
          </a:ln>
        </p:spPr>
        <p:txBody>
          <a:bodyPr wrap="square" lIns="34180" tIns="34180" rIns="34180" bIns="34180" rtlCol="0">
            <a:spAutoFit/>
          </a:bodyPr>
          <a:lstStyle/>
          <a:p>
            <a:pPr algn="ctr" defTabSz="868052">
              <a:defRPr/>
            </a:pPr>
            <a:r>
              <a:rPr lang="en-US" sz="1519" dirty="0">
                <a:solidFill>
                  <a:srgbClr val="FFFFFF"/>
                </a:solidFill>
                <a:latin typeface="Arial" panose="020B0604020202020204" pitchFamily="34" charset="0"/>
                <a:cs typeface="Arial" panose="020B0604020202020204" pitchFamily="34" charset="0"/>
              </a:rPr>
              <a:t>AP Precalculus</a:t>
            </a:r>
          </a:p>
        </p:txBody>
      </p:sp>
      <p:sp>
        <p:nvSpPr>
          <p:cNvPr id="29" name="TextBox 28">
            <a:extLst>
              <a:ext uri="{FF2B5EF4-FFF2-40B4-BE49-F238E27FC236}">
                <a16:creationId xmlns:a16="http://schemas.microsoft.com/office/drawing/2014/main" id="{44637E74-566C-6678-1FA5-887D53C8EF9F}"/>
              </a:ext>
            </a:extLst>
          </p:cNvPr>
          <p:cNvSpPr txBox="1"/>
          <p:nvPr/>
        </p:nvSpPr>
        <p:spPr>
          <a:xfrm>
            <a:off x="6940038" y="4050972"/>
            <a:ext cx="1688077"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Algebra 2</a:t>
            </a:r>
          </a:p>
        </p:txBody>
      </p:sp>
      <p:sp>
        <p:nvSpPr>
          <p:cNvPr id="11" name="TextBox 10">
            <a:extLst>
              <a:ext uri="{FF2B5EF4-FFF2-40B4-BE49-F238E27FC236}">
                <a16:creationId xmlns:a16="http://schemas.microsoft.com/office/drawing/2014/main" id="{B9425E1E-7A3E-97F5-0A14-FA3D64AF9E91}"/>
              </a:ext>
            </a:extLst>
          </p:cNvPr>
          <p:cNvSpPr txBox="1"/>
          <p:nvPr/>
        </p:nvSpPr>
        <p:spPr>
          <a:xfrm>
            <a:off x="8775068" y="2324508"/>
            <a:ext cx="1688077" cy="302810"/>
          </a:xfrm>
          <a:prstGeom prst="rect">
            <a:avLst/>
          </a:prstGeom>
          <a:noFill/>
        </p:spPr>
        <p:txBody>
          <a:bodyPr wrap="square" lIns="34180" tIns="34180" rIns="34180" bIns="34180" rtlCol="0">
            <a:spAutoFit/>
          </a:bodyPr>
          <a:lstStyle/>
          <a:p>
            <a:pPr algn="ctr" defTabSz="868052">
              <a:defRPr/>
            </a:pPr>
            <a:r>
              <a:rPr lang="en-US" sz="1519" b="1">
                <a:solidFill>
                  <a:srgbClr val="1E1E1E"/>
                </a:solidFill>
                <a:latin typeface="Arial" panose="020B0604020202020204" pitchFamily="34" charset="0"/>
                <a:cs typeface="Arial" panose="020B0604020202020204" pitchFamily="34" charset="0"/>
              </a:rPr>
              <a:t>Grade 12</a:t>
            </a:r>
          </a:p>
        </p:txBody>
      </p:sp>
      <p:sp>
        <p:nvSpPr>
          <p:cNvPr id="25" name="TextBox 24">
            <a:extLst>
              <a:ext uri="{FF2B5EF4-FFF2-40B4-BE49-F238E27FC236}">
                <a16:creationId xmlns:a16="http://schemas.microsoft.com/office/drawing/2014/main" id="{47890880-AE5A-C4A5-3BF2-0612036CD1F1}"/>
              </a:ext>
            </a:extLst>
          </p:cNvPr>
          <p:cNvSpPr txBox="1"/>
          <p:nvPr/>
        </p:nvSpPr>
        <p:spPr>
          <a:xfrm>
            <a:off x="8791459" y="2986308"/>
            <a:ext cx="1688078"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AP Calculus AB </a:t>
            </a:r>
          </a:p>
        </p:txBody>
      </p:sp>
      <p:sp>
        <p:nvSpPr>
          <p:cNvPr id="31" name="TextBox 30">
            <a:extLst>
              <a:ext uri="{FF2B5EF4-FFF2-40B4-BE49-F238E27FC236}">
                <a16:creationId xmlns:a16="http://schemas.microsoft.com/office/drawing/2014/main" id="{0E9E11C7-1DF6-450D-3161-F77CDECCEABD}"/>
              </a:ext>
            </a:extLst>
          </p:cNvPr>
          <p:cNvSpPr txBox="1"/>
          <p:nvPr/>
        </p:nvSpPr>
        <p:spPr>
          <a:xfrm>
            <a:off x="8791459" y="3378886"/>
            <a:ext cx="1688078" cy="302810"/>
          </a:xfrm>
          <a:prstGeom prst="rect">
            <a:avLst/>
          </a:prstGeom>
          <a:solidFill>
            <a:srgbClr val="C6EDFF"/>
          </a:solidFill>
          <a:ln w="28575">
            <a:solidFill>
              <a:schemeClr val="tx2"/>
            </a:solidFill>
          </a:ln>
        </p:spPr>
        <p:txBody>
          <a:bodyPr wrap="square" lIns="34180" tIns="34180" rIns="34180" bIns="34180" rtlCol="0">
            <a:spAutoFit/>
          </a:bodyPr>
          <a:lstStyle/>
          <a:p>
            <a:pPr algn="ctr" defTabSz="868052">
              <a:defRPr/>
            </a:pPr>
            <a:r>
              <a:rPr lang="en-US" sz="1519">
                <a:solidFill>
                  <a:srgbClr val="1E1E1E"/>
                </a:solidFill>
                <a:latin typeface="Arial" panose="020B0604020202020204" pitchFamily="34" charset="0"/>
                <a:cs typeface="Arial" panose="020B0604020202020204" pitchFamily="34" charset="0"/>
              </a:rPr>
              <a:t>AP Calculus BC </a:t>
            </a:r>
          </a:p>
        </p:txBody>
      </p:sp>
      <p:sp>
        <p:nvSpPr>
          <p:cNvPr id="30" name="TextBox 29">
            <a:extLst>
              <a:ext uri="{FF2B5EF4-FFF2-40B4-BE49-F238E27FC236}">
                <a16:creationId xmlns:a16="http://schemas.microsoft.com/office/drawing/2014/main" id="{8242EF2C-9CD9-4A30-8549-D04657841CA0}"/>
              </a:ext>
            </a:extLst>
          </p:cNvPr>
          <p:cNvSpPr txBox="1"/>
          <p:nvPr/>
        </p:nvSpPr>
        <p:spPr>
          <a:xfrm>
            <a:off x="8775068" y="4050285"/>
            <a:ext cx="1688077" cy="302810"/>
          </a:xfrm>
          <a:prstGeom prst="rect">
            <a:avLst/>
          </a:prstGeom>
          <a:solidFill>
            <a:srgbClr val="006298"/>
          </a:solidFill>
          <a:ln w="28575">
            <a:solidFill>
              <a:schemeClr val="tx2"/>
            </a:solidFill>
          </a:ln>
        </p:spPr>
        <p:txBody>
          <a:bodyPr wrap="square" lIns="34180" tIns="34180" rIns="34180" bIns="34180" rtlCol="0">
            <a:spAutoFit/>
          </a:bodyPr>
          <a:lstStyle/>
          <a:p>
            <a:pPr algn="ctr" defTabSz="868052">
              <a:defRPr/>
            </a:pPr>
            <a:r>
              <a:rPr lang="en-US" sz="1519" dirty="0">
                <a:solidFill>
                  <a:srgbClr val="FFFFFF"/>
                </a:solidFill>
                <a:latin typeface="Arial" panose="020B0604020202020204" pitchFamily="34" charset="0"/>
                <a:cs typeface="Arial" panose="020B0604020202020204" pitchFamily="34" charset="0"/>
              </a:rPr>
              <a:t>AP Precalculus</a:t>
            </a:r>
          </a:p>
        </p:txBody>
      </p:sp>
      <p:sp>
        <p:nvSpPr>
          <p:cNvPr id="5" name="TextBox 4">
            <a:extLst>
              <a:ext uri="{FF2B5EF4-FFF2-40B4-BE49-F238E27FC236}">
                <a16:creationId xmlns:a16="http://schemas.microsoft.com/office/drawing/2014/main" id="{019A792F-FEB1-2EDE-2480-4307C9FF91EF}"/>
              </a:ext>
            </a:extLst>
          </p:cNvPr>
          <p:cNvSpPr txBox="1"/>
          <p:nvPr/>
        </p:nvSpPr>
        <p:spPr>
          <a:xfrm>
            <a:off x="505981" y="5284212"/>
            <a:ext cx="11180042" cy="881395"/>
          </a:xfrm>
          <a:prstGeom prst="rect">
            <a:avLst/>
          </a:prstGeom>
          <a:noFill/>
        </p:spPr>
        <p:txBody>
          <a:bodyPr wrap="square">
            <a:spAutoFit/>
          </a:bodyPr>
          <a:lstStyle/>
          <a:p>
            <a:pPr marL="271266" indent="-271266" defTabSz="868052">
              <a:buFont typeface="Arial" panose="020B0604020202020204" pitchFamily="34" charset="0"/>
              <a:buChar char="•"/>
              <a:defRPr/>
            </a:pPr>
            <a:r>
              <a:rPr lang="en-US" sz="1709">
                <a:solidFill>
                  <a:srgbClr val="000000"/>
                </a:solidFill>
                <a:latin typeface="Arial" panose="020B0604020202020204" pitchFamily="34" charset="0"/>
              </a:rPr>
              <a:t>AP Precalculus is designed for students who’ve taken Algebra 1, Geometry, and Algebra 2. </a:t>
            </a:r>
          </a:p>
          <a:p>
            <a:pPr marL="271266" indent="-271266" defTabSz="868052">
              <a:buFont typeface="Arial" panose="020B0604020202020204" pitchFamily="34" charset="0"/>
              <a:buChar char="•"/>
              <a:defRPr/>
            </a:pPr>
            <a:r>
              <a:rPr lang="en-US" sz="1709">
                <a:solidFill>
                  <a:srgbClr val="000000"/>
                </a:solidFill>
                <a:latin typeface="Arial" panose="020B0604020202020204" pitchFamily="34" charset="0"/>
              </a:rPr>
              <a:t>That means </a:t>
            </a:r>
            <a:r>
              <a:rPr lang="en-US" sz="1709" b="1">
                <a:solidFill>
                  <a:srgbClr val="000000"/>
                </a:solidFill>
                <a:latin typeface="Arial" panose="020B0604020202020204" pitchFamily="34" charset="0"/>
              </a:rPr>
              <a:t>any precalculus student can be an AP Precalculus student</a:t>
            </a:r>
            <a:r>
              <a:rPr lang="en-US" sz="1709">
                <a:solidFill>
                  <a:srgbClr val="000000"/>
                </a:solidFill>
                <a:latin typeface="Arial" panose="020B0604020202020204" pitchFamily="34" charset="0"/>
              </a:rPr>
              <a:t>, no matter if they’re finishing high school with AP Precalculus or using AP Precalculus to prepare for AP Calculus AB or BC.</a:t>
            </a:r>
            <a:endParaRPr lang="en-US" sz="1709">
              <a:solidFill>
                <a:srgbClr val="1E1E1E"/>
              </a:solidFill>
              <a:latin typeface="Roboto"/>
            </a:endParaRPr>
          </a:p>
        </p:txBody>
      </p:sp>
    </p:spTree>
    <p:extLst>
      <p:ext uri="{BB962C8B-B14F-4D97-AF65-F5344CB8AC3E}">
        <p14:creationId xmlns:p14="http://schemas.microsoft.com/office/powerpoint/2010/main" val="984228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C1B8-8C52-2CA6-CB23-1D424095183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AP Precalculus: More Time, Incentives, and Supports</a:t>
            </a:r>
          </a:p>
        </p:txBody>
      </p:sp>
      <p:graphicFrame>
        <p:nvGraphicFramePr>
          <p:cNvPr id="5" name="Table 6">
            <a:extLst>
              <a:ext uri="{FF2B5EF4-FFF2-40B4-BE49-F238E27FC236}">
                <a16:creationId xmlns:a16="http://schemas.microsoft.com/office/drawing/2014/main" id="{B14EE1E3-F3B0-D6C4-4428-4B1E6AFEDAB6}"/>
              </a:ext>
            </a:extLst>
          </p:cNvPr>
          <p:cNvGraphicFramePr>
            <a:graphicFrameLocks noGrp="1"/>
          </p:cNvGraphicFramePr>
          <p:nvPr/>
        </p:nvGraphicFramePr>
        <p:xfrm>
          <a:off x="356537" y="1553343"/>
          <a:ext cx="11439440" cy="4215778"/>
        </p:xfrm>
        <a:graphic>
          <a:graphicData uri="http://schemas.openxmlformats.org/drawingml/2006/table">
            <a:tbl>
              <a:tblPr firstRow="1" bandRow="1">
                <a:tableStyleId>{5C22544A-7EE6-4342-B048-85BDC9FD1C3A}</a:tableStyleId>
              </a:tblPr>
              <a:tblGrid>
                <a:gridCol w="2859860">
                  <a:extLst>
                    <a:ext uri="{9D8B030D-6E8A-4147-A177-3AD203B41FA5}">
                      <a16:colId xmlns:a16="http://schemas.microsoft.com/office/drawing/2014/main" val="3386336481"/>
                    </a:ext>
                  </a:extLst>
                </a:gridCol>
                <a:gridCol w="2859860">
                  <a:extLst>
                    <a:ext uri="{9D8B030D-6E8A-4147-A177-3AD203B41FA5}">
                      <a16:colId xmlns:a16="http://schemas.microsoft.com/office/drawing/2014/main" val="4035752334"/>
                    </a:ext>
                  </a:extLst>
                </a:gridCol>
                <a:gridCol w="2859860">
                  <a:extLst>
                    <a:ext uri="{9D8B030D-6E8A-4147-A177-3AD203B41FA5}">
                      <a16:colId xmlns:a16="http://schemas.microsoft.com/office/drawing/2014/main" val="200600467"/>
                    </a:ext>
                  </a:extLst>
                </a:gridCol>
                <a:gridCol w="2859860">
                  <a:extLst>
                    <a:ext uri="{9D8B030D-6E8A-4147-A177-3AD203B41FA5}">
                      <a16:colId xmlns:a16="http://schemas.microsoft.com/office/drawing/2014/main" val="2674033275"/>
                    </a:ext>
                  </a:extLst>
                </a:gridCol>
              </a:tblGrid>
              <a:tr h="376203">
                <a:tc>
                  <a:txBody>
                    <a:bodyPr/>
                    <a:lstStyle/>
                    <a:p>
                      <a:endParaRPr lang="en-US" sz="1300" dirty="0">
                        <a:solidFill>
                          <a:schemeClr val="tx2"/>
                        </a:solidFill>
                        <a:latin typeface="Arial" panose="020B0604020202020204" pitchFamily="34" charset="0"/>
                        <a:cs typeface="Arial" panose="020B0604020202020204" pitchFamily="34" charset="0"/>
                      </a:endParaRPr>
                    </a:p>
                  </a:txBody>
                  <a:tcPr marL="86816" marR="86816" marT="86816" marB="8681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298"/>
                    </a:solidFill>
                  </a:tcPr>
                </a:tc>
                <a:tc>
                  <a:txBody>
                    <a:bodyPr/>
                    <a:lstStyle/>
                    <a:p>
                      <a:r>
                        <a:rPr lang="en-US" sz="1300">
                          <a:solidFill>
                            <a:schemeClr val="tx2"/>
                          </a:solidFill>
                          <a:latin typeface="Arial" panose="020B0604020202020204" pitchFamily="34" charset="0"/>
                          <a:cs typeface="Arial" panose="020B0604020202020204" pitchFamily="34" charset="0"/>
                        </a:rPr>
                        <a:t>High School </a:t>
                      </a:r>
                      <a:r>
                        <a:rPr lang="en-US" sz="1300" b="0">
                          <a:solidFill>
                            <a:schemeClr val="tx2"/>
                          </a:solidFill>
                          <a:latin typeface="Arial" panose="020B0604020202020204" pitchFamily="34" charset="0"/>
                          <a:cs typeface="Arial" panose="020B0604020202020204" pitchFamily="34" charset="0"/>
                        </a:rPr>
                        <a:t>Precalculus</a:t>
                      </a:r>
                    </a:p>
                  </a:txBody>
                  <a:tcPr marL="86816" marR="86816" marT="86816" marB="8681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298"/>
                    </a:solidFill>
                  </a:tcPr>
                </a:tc>
                <a:tc>
                  <a:txBody>
                    <a:bodyPr/>
                    <a:lstStyle/>
                    <a:p>
                      <a:r>
                        <a:rPr lang="en-US" sz="1300">
                          <a:solidFill>
                            <a:schemeClr val="tx2"/>
                          </a:solidFill>
                          <a:latin typeface="Arial" panose="020B0604020202020204" pitchFamily="34" charset="0"/>
                          <a:cs typeface="Arial" panose="020B0604020202020204" pitchFamily="34" charset="0"/>
                        </a:rPr>
                        <a:t>College </a:t>
                      </a:r>
                      <a:r>
                        <a:rPr lang="en-US" sz="1300" b="0">
                          <a:solidFill>
                            <a:schemeClr val="tx2"/>
                          </a:solidFill>
                          <a:latin typeface="Arial" panose="020B0604020202020204" pitchFamily="34" charset="0"/>
                          <a:cs typeface="Arial" panose="020B0604020202020204" pitchFamily="34" charset="0"/>
                        </a:rPr>
                        <a:t>Precalculus</a:t>
                      </a:r>
                    </a:p>
                  </a:txBody>
                  <a:tcPr marL="86816" marR="86816" marT="86816" marB="8681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298"/>
                    </a:solidFill>
                  </a:tcPr>
                </a:tc>
                <a:tc>
                  <a:txBody>
                    <a:bodyPr/>
                    <a:lstStyle/>
                    <a:p>
                      <a:r>
                        <a:rPr lang="en-US" sz="1300">
                          <a:solidFill>
                            <a:schemeClr val="tx2"/>
                          </a:solidFill>
                          <a:latin typeface="Arial" panose="020B0604020202020204" pitchFamily="34" charset="0"/>
                          <a:cs typeface="Arial" panose="020B0604020202020204" pitchFamily="34" charset="0"/>
                        </a:rPr>
                        <a:t>AP Precalculus</a:t>
                      </a:r>
                    </a:p>
                  </a:txBody>
                  <a:tcPr marL="86816" marR="86816" marT="86816" marB="8681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298"/>
                    </a:solidFill>
                  </a:tcPr>
                </a:tc>
                <a:extLst>
                  <a:ext uri="{0D108BD9-81ED-4DB2-BD59-A6C34878D82A}">
                    <a16:rowId xmlns:a16="http://schemas.microsoft.com/office/drawing/2014/main" val="2524634091"/>
                  </a:ext>
                </a:extLst>
              </a:tr>
              <a:tr h="351546">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Functions Studied:</a:t>
                      </a:r>
                    </a:p>
                  </a:txBody>
                  <a:tcPr marL="86816" marR="86816" marT="60772" marB="60772">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Polynomial / Rational</a:t>
                      </a:r>
                    </a:p>
                  </a:txBody>
                  <a:tcPr marL="86816" marR="86816" marT="60772" marB="60772">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Polynomial / Rational</a:t>
                      </a:r>
                    </a:p>
                  </a:txBody>
                  <a:tcPr marL="86816" marR="86816" marT="60772" marB="60772">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Polynomial / Rational</a:t>
                      </a:r>
                    </a:p>
                  </a:txBody>
                  <a:tcPr marL="86816" marR="86816" marT="60772" marB="60772">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717859823"/>
                  </a:ext>
                </a:extLst>
              </a:tr>
              <a:tr h="351546">
                <a:tc>
                  <a:txBody>
                    <a:bodyPr/>
                    <a:lstStyle/>
                    <a:p>
                      <a:r>
                        <a:rPr lang="en-US" sz="1300" b="0">
                          <a:solidFill>
                            <a:schemeClr val="tx1"/>
                          </a:solidFill>
                          <a:latin typeface="Arial" panose="020B0604020202020204" pitchFamily="34" charset="0"/>
                          <a:cs typeface="Arial" panose="020B0604020202020204" pitchFamily="34" charset="0"/>
                        </a:rPr>
                        <a:t>Functions Studied:</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300" b="0">
                          <a:solidFill>
                            <a:schemeClr val="tx1"/>
                          </a:solidFill>
                          <a:latin typeface="Arial" panose="020B0604020202020204" pitchFamily="34" charset="0"/>
                          <a:cs typeface="Arial" panose="020B0604020202020204" pitchFamily="34" charset="0"/>
                        </a:rPr>
                        <a:t>Exponential / Logarithmic</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Exponential / Logarithmic</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Exponential / Logarithmic </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66337711"/>
                  </a:ext>
                </a:extLst>
              </a:tr>
              <a:tr h="351546">
                <a:tc>
                  <a:txBody>
                    <a:bodyPr/>
                    <a:lstStyle/>
                    <a:p>
                      <a:r>
                        <a:rPr lang="en-US" sz="1300" b="0">
                          <a:solidFill>
                            <a:schemeClr val="tx1"/>
                          </a:solidFill>
                          <a:latin typeface="Arial" panose="020B0604020202020204" pitchFamily="34" charset="0"/>
                          <a:cs typeface="Arial" panose="020B0604020202020204" pitchFamily="34" charset="0"/>
                        </a:rPr>
                        <a:t>Functions Studied:</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300" b="0">
                          <a:solidFill>
                            <a:schemeClr val="tx1"/>
                          </a:solidFill>
                          <a:latin typeface="Arial" panose="020B0604020202020204" pitchFamily="34" charset="0"/>
                          <a:cs typeface="Arial" panose="020B0604020202020204" pitchFamily="34" charset="0"/>
                        </a:rPr>
                        <a:t>Trigonometric / Polar</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Trigonometric / Polar</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Trigonometric / Polar</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696040113"/>
                  </a:ext>
                </a:extLst>
              </a:tr>
              <a:tr h="324115">
                <a:tc>
                  <a:txBody>
                    <a:bodyPr/>
                    <a:lstStyle/>
                    <a:p>
                      <a:r>
                        <a:rPr lang="en-US" sz="1300" b="0">
                          <a:solidFill>
                            <a:schemeClr val="tx1"/>
                          </a:solidFill>
                          <a:latin typeface="Arial" panose="020B0604020202020204" pitchFamily="34" charset="0"/>
                          <a:cs typeface="Arial" panose="020B0604020202020204" pitchFamily="34" charset="0"/>
                        </a:rPr>
                        <a:t>Functions Studied:</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300" b="0">
                          <a:solidFill>
                            <a:schemeClr val="tx1"/>
                          </a:solidFill>
                          <a:latin typeface="Arial" panose="020B0604020202020204" pitchFamily="34" charset="0"/>
                          <a:cs typeface="Arial" panose="020B0604020202020204" pitchFamily="34" charset="0"/>
                        </a:rPr>
                        <a:t>Parameters / Vectors / Matrices*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Parameters / Vectors / Matrices*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Parameters / Vectors / Matrices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212535478"/>
                  </a:ext>
                </a:extLst>
              </a:tr>
              <a:tr h="351546">
                <a:tc>
                  <a:txBody>
                    <a:bodyPr/>
                    <a:lstStyle/>
                    <a:p>
                      <a:r>
                        <a:rPr lang="en-US" sz="1300" b="1">
                          <a:solidFill>
                            <a:schemeClr val="tx1"/>
                          </a:solidFill>
                          <a:latin typeface="Arial" panose="020B0604020202020204" pitchFamily="34" charset="0"/>
                          <a:cs typeface="Arial" panose="020B0604020202020204" pitchFamily="34" charset="0"/>
                        </a:rPr>
                        <a:t>Hours of Instruction:</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300" b="0">
                          <a:solidFill>
                            <a:schemeClr val="tx1"/>
                          </a:solidFill>
                          <a:latin typeface="Arial" panose="020B0604020202020204" pitchFamily="34" charset="0"/>
                          <a:cs typeface="Arial" panose="020B0604020202020204" pitchFamily="34" charset="0"/>
                        </a:rPr>
                        <a:t>140 hours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300" b="0">
                          <a:solidFill>
                            <a:schemeClr val="tx1"/>
                          </a:solidFill>
                          <a:latin typeface="Arial" panose="020B0604020202020204" pitchFamily="34" charset="0"/>
                          <a:cs typeface="Arial" panose="020B0604020202020204" pitchFamily="34" charset="0"/>
                        </a:rPr>
                        <a:t>48 hours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300" b="0">
                          <a:solidFill>
                            <a:schemeClr val="tx1"/>
                          </a:solidFill>
                          <a:latin typeface="Arial" panose="020B0604020202020204" pitchFamily="34" charset="0"/>
                          <a:cs typeface="Arial" panose="020B0604020202020204" pitchFamily="34" charset="0"/>
                        </a:rPr>
                        <a:t>140 hours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4219106924"/>
                  </a:ext>
                </a:extLst>
              </a:tr>
              <a:tr h="351546">
                <a:tc>
                  <a:txBody>
                    <a:bodyPr/>
                    <a:lstStyle/>
                    <a:p>
                      <a:r>
                        <a:rPr lang="en-US" sz="1300" b="1" dirty="0">
                          <a:solidFill>
                            <a:schemeClr val="tx1"/>
                          </a:solidFill>
                          <a:latin typeface="Arial" panose="020B0604020202020204" pitchFamily="34" charset="0"/>
                          <a:cs typeface="Arial" panose="020B0604020202020204" pitchFamily="34" charset="0"/>
                        </a:rPr>
                        <a:t>Class Size:</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300" b="0" dirty="0">
                          <a:solidFill>
                            <a:schemeClr val="tx1"/>
                          </a:solidFill>
                          <a:latin typeface="Arial" panose="020B0604020202020204" pitchFamily="34" charset="0"/>
                          <a:cs typeface="Arial" panose="020B0604020202020204" pitchFamily="34" charset="0"/>
                        </a:rPr>
                        <a:t>Small classroom</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300" b="0" dirty="0">
                          <a:solidFill>
                            <a:schemeClr val="tx1"/>
                          </a:solidFill>
                          <a:latin typeface="Arial" panose="020B0604020202020204" pitchFamily="34" charset="0"/>
                          <a:cs typeface="Arial" panose="020B0604020202020204" pitchFamily="34" charset="0"/>
                        </a:rPr>
                        <a:t>Large lecture hall</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panose="020B0604020202020204" pitchFamily="34" charset="0"/>
                          <a:cs typeface="Arial" panose="020B0604020202020204" pitchFamily="34" charset="0"/>
                        </a:rPr>
                        <a:t>Small classroom</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51178636"/>
                  </a:ext>
                </a:extLst>
              </a:tr>
              <a:tr h="351546">
                <a:tc>
                  <a:txBody>
                    <a:bodyPr/>
                    <a:lstStyle/>
                    <a:p>
                      <a:r>
                        <a:rPr lang="en-US" sz="1300" b="1" dirty="0">
                          <a:solidFill>
                            <a:schemeClr val="tx1"/>
                          </a:solidFill>
                          <a:latin typeface="Arial" panose="020B0604020202020204" pitchFamily="34" charset="0"/>
                          <a:cs typeface="Arial" panose="020B0604020202020204" pitchFamily="34" charset="0"/>
                        </a:rPr>
                        <a:t>Incentives: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300" b="0" dirty="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300" b="0" dirty="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panose="020B0604020202020204" pitchFamily="34" charset="0"/>
                          <a:cs typeface="Arial" panose="020B0604020202020204" pitchFamily="34" charset="0"/>
                        </a:rPr>
                        <a:t>GPA bonus points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546502740"/>
                  </a:ext>
                </a:extLst>
              </a:tr>
              <a:tr h="351546">
                <a:tc>
                  <a:txBody>
                    <a:bodyPr/>
                    <a:lstStyle/>
                    <a:p>
                      <a:r>
                        <a:rPr lang="en-US" sz="1300" b="1">
                          <a:solidFill>
                            <a:schemeClr val="tx1"/>
                          </a:solidFill>
                          <a:latin typeface="Arial" panose="020B0604020202020204" pitchFamily="34" charset="0"/>
                          <a:cs typeface="Arial" panose="020B0604020202020204" pitchFamily="34" charset="0"/>
                        </a:rPr>
                        <a:t>Incentives: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College credit opportunity</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1312198"/>
                  </a:ext>
                </a:extLst>
              </a:tr>
              <a:tr h="351546">
                <a:tc>
                  <a:txBody>
                    <a:bodyPr/>
                    <a:lstStyle/>
                    <a:p>
                      <a:r>
                        <a:rPr lang="en-US" sz="1300" b="1">
                          <a:solidFill>
                            <a:schemeClr val="tx1"/>
                          </a:solidFill>
                          <a:latin typeface="Arial" panose="020B0604020202020204" pitchFamily="34" charset="0"/>
                          <a:cs typeface="Arial" panose="020B0604020202020204" pitchFamily="34" charset="0"/>
                        </a:rPr>
                        <a:t>Supports: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AP Daily Videos </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40709187"/>
                  </a:ext>
                </a:extLst>
              </a:tr>
              <a:tr h="351546">
                <a:tc>
                  <a:txBody>
                    <a:bodyPr/>
                    <a:lstStyle/>
                    <a:p>
                      <a:r>
                        <a:rPr lang="en-US" sz="1300" b="1">
                          <a:solidFill>
                            <a:schemeClr val="tx1"/>
                          </a:solidFill>
                          <a:latin typeface="Arial" panose="020B0604020202020204" pitchFamily="34" charset="0"/>
                          <a:cs typeface="Arial" panose="020B0604020202020204" pitchFamily="34" charset="0"/>
                        </a:rPr>
                        <a:t>Supports: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a:solidFill>
                            <a:schemeClr val="tx1"/>
                          </a:solidFill>
                          <a:latin typeface="Arial" panose="020B0604020202020204" pitchFamily="34" charset="0"/>
                          <a:cs typeface="Arial" panose="020B0604020202020204" pitchFamily="34" charset="0"/>
                        </a:rPr>
                        <a:t>Free AP Online Practice</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25330375"/>
                  </a:ext>
                </a:extLst>
              </a:tr>
              <a:tr h="351546">
                <a:tc>
                  <a:txBody>
                    <a:bodyPr/>
                    <a:lstStyle/>
                    <a:p>
                      <a:r>
                        <a:rPr lang="en-US" sz="1300" b="1">
                          <a:solidFill>
                            <a:schemeClr val="tx1"/>
                          </a:solidFill>
                          <a:latin typeface="Arial" panose="020B0604020202020204" pitchFamily="34" charset="0"/>
                          <a:cs typeface="Arial" panose="020B0604020202020204" pitchFamily="34" charset="0"/>
                        </a:rPr>
                        <a:t>Supports: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300" b="0">
                        <a:solidFill>
                          <a:schemeClr val="tx1"/>
                        </a:solidFill>
                        <a:latin typeface="Arial" panose="020B0604020202020204" pitchFamily="34" charset="0"/>
                        <a:cs typeface="Arial" panose="020B0604020202020204" pitchFamily="34" charset="0"/>
                      </a:endParaRP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panose="020B0604020202020204" pitchFamily="34" charset="0"/>
                          <a:cs typeface="Arial" panose="020B0604020202020204" pitchFamily="34" charset="0"/>
                        </a:rPr>
                        <a:t>AP Teacher Workshops</a:t>
                      </a:r>
                    </a:p>
                  </a:txBody>
                  <a:tcPr marL="86816" marR="86816" marT="60772" marB="607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54909256"/>
                  </a:ext>
                </a:extLst>
              </a:tr>
            </a:tbl>
          </a:graphicData>
        </a:graphic>
      </p:graphicFrame>
      <p:sp>
        <p:nvSpPr>
          <p:cNvPr id="3" name="Rectangle 2" descr="Red rectangle highlighting AP Precalculus features">
            <a:extLst>
              <a:ext uri="{FF2B5EF4-FFF2-40B4-BE49-F238E27FC236}">
                <a16:creationId xmlns:a16="http://schemas.microsoft.com/office/drawing/2014/main" id="{739ACD25-691D-9076-C8C1-CAF0B26B4F55}"/>
              </a:ext>
            </a:extLst>
          </p:cNvPr>
          <p:cNvSpPr/>
          <p:nvPr/>
        </p:nvSpPr>
        <p:spPr>
          <a:xfrm>
            <a:off x="8792665" y="3234394"/>
            <a:ext cx="3003312" cy="2699861"/>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defTabSz="868052">
              <a:defRPr/>
            </a:pPr>
            <a:endParaRPr lang="en-US" sz="1899" b="1">
              <a:solidFill>
                <a:srgbClr val="FFFFFF"/>
              </a:solidFill>
              <a:latin typeface="Roboto Slab"/>
            </a:endParaRPr>
          </a:p>
        </p:txBody>
      </p:sp>
      <p:sp>
        <p:nvSpPr>
          <p:cNvPr id="4" name="TextBox 3">
            <a:extLst>
              <a:ext uri="{FF2B5EF4-FFF2-40B4-BE49-F238E27FC236}">
                <a16:creationId xmlns:a16="http://schemas.microsoft.com/office/drawing/2014/main" id="{C6F54186-1849-65B7-4D5C-38664066829B}"/>
              </a:ext>
            </a:extLst>
          </p:cNvPr>
          <p:cNvSpPr txBox="1"/>
          <p:nvPr/>
        </p:nvSpPr>
        <p:spPr>
          <a:xfrm>
            <a:off x="356539" y="5900210"/>
            <a:ext cx="3801644" cy="229713"/>
          </a:xfrm>
          <a:prstGeom prst="rect">
            <a:avLst/>
          </a:prstGeom>
          <a:noFill/>
        </p:spPr>
        <p:txBody>
          <a:bodyPr wrap="square" lIns="34180" tIns="34180" rIns="34180" bIns="34180" rtlCol="0">
            <a:spAutoFit/>
          </a:bodyPr>
          <a:lstStyle/>
          <a:p>
            <a:pPr defTabSz="868052">
              <a:defRPr/>
            </a:pPr>
            <a:r>
              <a:rPr lang="en-US" sz="1044" dirty="0">
                <a:solidFill>
                  <a:srgbClr val="1E1E1E"/>
                </a:solidFill>
                <a:latin typeface="Arial" panose="020B0604020202020204" pitchFamily="34" charset="0"/>
                <a:cs typeface="Arial" panose="020B0604020202020204" pitchFamily="34" charset="0"/>
              </a:rPr>
              <a:t>* </a:t>
            </a:r>
            <a:r>
              <a:rPr lang="en-US" sz="1044" i="1" dirty="0">
                <a:solidFill>
                  <a:srgbClr val="1E1E1E"/>
                </a:solidFill>
                <a:latin typeface="Arial" panose="020B0604020202020204" pitchFamily="34" charset="0"/>
                <a:cs typeface="Arial" panose="020B0604020202020204" pitchFamily="34" charset="0"/>
              </a:rPr>
              <a:t>In Most Courses</a:t>
            </a:r>
            <a:endParaRPr lang="en-US" sz="1044" dirty="0">
              <a:solidFill>
                <a:srgbClr val="1E1E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82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48" y="0"/>
            <a:ext cx="12187112" cy="6855589"/>
            <a:chOff x="0" y="0"/>
            <a:chExt cx="12841605" cy="7223759"/>
          </a:xfrm>
        </p:grpSpPr>
        <p:pic>
          <p:nvPicPr>
            <p:cNvPr id="3" name="object 3"/>
            <p:cNvPicPr/>
            <p:nvPr/>
          </p:nvPicPr>
          <p:blipFill>
            <a:blip r:embed="rId3" cstate="print"/>
            <a:stretch>
              <a:fillRect/>
            </a:stretch>
          </p:blipFill>
          <p:spPr>
            <a:xfrm>
              <a:off x="0" y="0"/>
              <a:ext cx="12841223" cy="7223759"/>
            </a:xfrm>
            <a:prstGeom prst="rect">
              <a:avLst/>
            </a:prstGeom>
          </p:spPr>
        </p:pic>
        <p:sp>
          <p:nvSpPr>
            <p:cNvPr id="4" name="object 4"/>
            <p:cNvSpPr/>
            <p:nvPr/>
          </p:nvSpPr>
          <p:spPr>
            <a:xfrm>
              <a:off x="0" y="4727447"/>
              <a:ext cx="12841605" cy="1245235"/>
            </a:xfrm>
            <a:custGeom>
              <a:avLst/>
              <a:gdLst/>
              <a:ahLst/>
              <a:cxnLst/>
              <a:rect l="l" t="t" r="r" b="b"/>
              <a:pathLst>
                <a:path w="12841605" h="1245235">
                  <a:moveTo>
                    <a:pt x="12841224" y="0"/>
                  </a:moveTo>
                  <a:lnTo>
                    <a:pt x="0" y="0"/>
                  </a:lnTo>
                  <a:lnTo>
                    <a:pt x="0" y="1245108"/>
                  </a:lnTo>
                  <a:lnTo>
                    <a:pt x="12841224" y="1245108"/>
                  </a:lnTo>
                  <a:lnTo>
                    <a:pt x="12841224" y="0"/>
                  </a:lnTo>
                  <a:close/>
                </a:path>
              </a:pathLst>
            </a:custGeom>
            <a:solidFill>
              <a:srgbClr val="009CDE">
                <a:alpha val="65098"/>
              </a:srgbClr>
            </a:solidFill>
          </p:spPr>
          <p:txBody>
            <a:bodyPr wrap="square" lIns="0" tIns="0" rIns="0" bIns="0" rtlCol="0"/>
            <a:lstStyle/>
            <a:p>
              <a:endParaRPr sz="1708"/>
            </a:p>
          </p:txBody>
        </p:sp>
      </p:grpSp>
      <p:sp>
        <p:nvSpPr>
          <p:cNvPr id="5" name="object 5"/>
          <p:cNvSpPr txBox="1">
            <a:spLocks noGrp="1"/>
          </p:cNvSpPr>
          <p:nvPr>
            <p:ph type="title"/>
          </p:nvPr>
        </p:nvSpPr>
        <p:spPr>
          <a:xfrm>
            <a:off x="1452461" y="4751692"/>
            <a:ext cx="8911182" cy="595696"/>
          </a:xfrm>
          <a:prstGeom prst="rect">
            <a:avLst/>
          </a:prstGeom>
        </p:spPr>
        <p:txBody>
          <a:bodyPr vert="horz" wrap="square" lIns="0" tIns="11450" rIns="0" bIns="0" numCol="1" rtlCol="0" anchor="t" anchorCtr="0" compatLnSpc="1">
            <a:prstTxWarp prst="textNoShape">
              <a:avLst/>
            </a:prstTxWarp>
            <a:spAutoFit/>
          </a:bodyPr>
          <a:lstStyle/>
          <a:p>
            <a:pPr marL="12052">
              <a:spcBef>
                <a:spcPts val="90"/>
              </a:spcBef>
              <a:tabLst>
                <a:tab pos="2982944" algn="l"/>
              </a:tabLst>
            </a:pPr>
            <a:r>
              <a:rPr sz="3796" dirty="0">
                <a:solidFill>
                  <a:srgbClr val="FFFFFF"/>
                </a:solidFill>
                <a:latin typeface="Arial"/>
                <a:cs typeface="Arial"/>
              </a:rPr>
              <a:t>AP</a:t>
            </a:r>
            <a:r>
              <a:rPr sz="3796" spc="-57" dirty="0">
                <a:solidFill>
                  <a:srgbClr val="FFFFFF"/>
                </a:solidFill>
                <a:latin typeface="Arial"/>
                <a:cs typeface="Arial"/>
              </a:rPr>
              <a:t> </a:t>
            </a:r>
            <a:r>
              <a:rPr sz="3796" spc="-9" dirty="0">
                <a:solidFill>
                  <a:srgbClr val="FFFFFF"/>
                </a:solidFill>
                <a:latin typeface="Arial"/>
                <a:cs typeface="Arial"/>
              </a:rPr>
              <a:t>Seminar:</a:t>
            </a:r>
            <a:r>
              <a:rPr sz="3796" dirty="0">
                <a:solidFill>
                  <a:srgbClr val="FFFFFF"/>
                </a:solidFill>
                <a:latin typeface="Arial"/>
                <a:cs typeface="Arial"/>
              </a:rPr>
              <a:t>	</a:t>
            </a:r>
            <a:r>
              <a:rPr sz="3796" spc="-9" dirty="0">
                <a:solidFill>
                  <a:srgbClr val="FFFFFF"/>
                </a:solidFill>
                <a:latin typeface="Arial"/>
                <a:cs typeface="Arial"/>
              </a:rPr>
              <a:t>Replacement</a:t>
            </a:r>
            <a:r>
              <a:rPr sz="3796" spc="-119" dirty="0">
                <a:solidFill>
                  <a:srgbClr val="FFFFFF"/>
                </a:solidFill>
                <a:latin typeface="Arial"/>
                <a:cs typeface="Arial"/>
              </a:rPr>
              <a:t> </a:t>
            </a:r>
            <a:r>
              <a:rPr sz="3796" dirty="0">
                <a:solidFill>
                  <a:srgbClr val="FFFFFF"/>
                </a:solidFill>
                <a:latin typeface="Arial"/>
                <a:cs typeface="Arial"/>
              </a:rPr>
              <a:t>for</a:t>
            </a:r>
            <a:r>
              <a:rPr sz="3796" spc="-114" dirty="0">
                <a:solidFill>
                  <a:srgbClr val="FFFFFF"/>
                </a:solidFill>
                <a:latin typeface="Arial"/>
                <a:cs typeface="Arial"/>
              </a:rPr>
              <a:t> </a:t>
            </a:r>
            <a:r>
              <a:rPr sz="3796" dirty="0">
                <a:solidFill>
                  <a:srgbClr val="FFFFFF"/>
                </a:solidFill>
                <a:latin typeface="Arial"/>
                <a:cs typeface="Arial"/>
              </a:rPr>
              <a:t>English</a:t>
            </a:r>
            <a:r>
              <a:rPr sz="3796" spc="-114" dirty="0">
                <a:solidFill>
                  <a:srgbClr val="FFFFFF"/>
                </a:solidFill>
                <a:latin typeface="Arial"/>
                <a:cs typeface="Arial"/>
              </a:rPr>
              <a:t> </a:t>
            </a:r>
            <a:r>
              <a:rPr sz="3796" spc="-24" dirty="0">
                <a:solidFill>
                  <a:srgbClr val="FFFFFF"/>
                </a:solidFill>
                <a:latin typeface="Arial"/>
                <a:cs typeface="Arial"/>
              </a:rPr>
              <a:t>10</a:t>
            </a:r>
            <a:endParaRPr sz="3796"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59145" y="432451"/>
            <a:ext cx="11474193" cy="0"/>
          </a:xfrm>
          <a:custGeom>
            <a:avLst/>
            <a:gdLst/>
            <a:ahLst/>
            <a:cxnLst/>
            <a:rect l="l" t="t" r="r" b="b"/>
            <a:pathLst>
              <a:path w="12090400">
                <a:moveTo>
                  <a:pt x="0" y="0"/>
                </a:moveTo>
                <a:lnTo>
                  <a:pt x="12090400" y="0"/>
                </a:lnTo>
              </a:path>
            </a:pathLst>
          </a:custGeom>
          <a:ln w="66675">
            <a:solidFill>
              <a:srgbClr val="009CDE"/>
            </a:solidFill>
          </a:ln>
        </p:spPr>
        <p:txBody>
          <a:bodyPr wrap="square" lIns="0" tIns="0" rIns="0" bIns="0" rtlCol="0"/>
          <a:lstStyle/>
          <a:p>
            <a:endParaRPr sz="1708"/>
          </a:p>
        </p:txBody>
      </p:sp>
      <p:sp>
        <p:nvSpPr>
          <p:cNvPr id="4" name="object 4"/>
          <p:cNvSpPr/>
          <p:nvPr/>
        </p:nvSpPr>
        <p:spPr>
          <a:xfrm>
            <a:off x="359144" y="2623636"/>
            <a:ext cx="11454909" cy="3316910"/>
          </a:xfrm>
          <a:custGeom>
            <a:avLst/>
            <a:gdLst/>
            <a:ahLst/>
            <a:cxnLst/>
            <a:rect l="l" t="t" r="r" b="b"/>
            <a:pathLst>
              <a:path w="12070080" h="3495040">
                <a:moveTo>
                  <a:pt x="12070080" y="0"/>
                </a:moveTo>
                <a:lnTo>
                  <a:pt x="0" y="0"/>
                </a:lnTo>
                <a:lnTo>
                  <a:pt x="0" y="3494532"/>
                </a:lnTo>
                <a:lnTo>
                  <a:pt x="12070080" y="3494532"/>
                </a:lnTo>
                <a:lnTo>
                  <a:pt x="12070080" y="0"/>
                </a:lnTo>
                <a:close/>
              </a:path>
            </a:pathLst>
          </a:custGeom>
          <a:solidFill>
            <a:srgbClr val="009CDE"/>
          </a:solidFill>
        </p:spPr>
        <p:txBody>
          <a:bodyPr wrap="square" lIns="0" tIns="0" rIns="0" bIns="0" rtlCol="0"/>
          <a:lstStyle/>
          <a:p>
            <a:endParaRPr sz="1708"/>
          </a:p>
        </p:txBody>
      </p:sp>
      <p:sp>
        <p:nvSpPr>
          <p:cNvPr id="5" name="object 5"/>
          <p:cNvSpPr txBox="1">
            <a:spLocks noGrp="1"/>
          </p:cNvSpPr>
          <p:nvPr>
            <p:ph type="title"/>
          </p:nvPr>
        </p:nvSpPr>
        <p:spPr>
          <a:xfrm>
            <a:off x="347604" y="505856"/>
            <a:ext cx="4402196" cy="537827"/>
          </a:xfrm>
          <a:prstGeom prst="rect">
            <a:avLst/>
          </a:prstGeom>
        </p:spPr>
        <p:txBody>
          <a:bodyPr vert="horz" wrap="square" lIns="0" tIns="12053" rIns="0" bIns="0" numCol="1" rtlCol="0" anchor="t" anchorCtr="0" compatLnSpc="1">
            <a:prstTxWarp prst="textNoShape">
              <a:avLst/>
            </a:prstTxWarp>
            <a:spAutoFit/>
          </a:bodyPr>
          <a:lstStyle/>
          <a:p>
            <a:pPr marL="12052">
              <a:spcBef>
                <a:spcPts val="95"/>
              </a:spcBef>
              <a:tabLst>
                <a:tab pos="1550528" algn="l"/>
              </a:tabLst>
            </a:pPr>
            <a:r>
              <a:rPr spc="-9" dirty="0">
                <a:latin typeface="+mj-lt"/>
                <a:cs typeface="Arial" panose="020B0604020202020204" pitchFamily="34" charset="0"/>
              </a:rPr>
              <a:t>What’s</a:t>
            </a:r>
            <a:r>
              <a:rPr lang="en-US" spc="-9" dirty="0">
                <a:latin typeface="+mj-lt"/>
                <a:cs typeface="Arial" panose="020B0604020202020204" pitchFamily="34" charset="0"/>
              </a:rPr>
              <a:t> </a:t>
            </a:r>
            <a:r>
              <a:rPr b="1" dirty="0">
                <a:latin typeface="+mj-lt"/>
                <a:cs typeface="Arial" panose="020B0604020202020204" pitchFamily="34" charset="0"/>
              </a:rPr>
              <a:t>AP</a:t>
            </a:r>
            <a:r>
              <a:rPr b="1" spc="-133" dirty="0">
                <a:latin typeface="+mj-lt"/>
                <a:cs typeface="Arial" panose="020B0604020202020204" pitchFamily="34" charset="0"/>
              </a:rPr>
              <a:t> </a:t>
            </a:r>
            <a:r>
              <a:rPr spc="119" dirty="0">
                <a:latin typeface="+mj-lt"/>
                <a:cs typeface="Arial" panose="020B0604020202020204" pitchFamily="34" charset="0"/>
              </a:rPr>
              <a:t>Sem</a:t>
            </a:r>
            <a:r>
              <a:rPr spc="71" dirty="0">
                <a:latin typeface="+mj-lt"/>
                <a:cs typeface="Arial" panose="020B0604020202020204" pitchFamily="34" charset="0"/>
              </a:rPr>
              <a:t>in</a:t>
            </a:r>
            <a:r>
              <a:rPr spc="194" dirty="0">
                <a:latin typeface="+mj-lt"/>
                <a:cs typeface="Arial" panose="020B0604020202020204" pitchFamily="34" charset="0"/>
              </a:rPr>
              <a:t>ar?</a:t>
            </a:r>
          </a:p>
        </p:txBody>
      </p:sp>
      <p:sp>
        <p:nvSpPr>
          <p:cNvPr id="6" name="object 6"/>
          <p:cNvSpPr txBox="1"/>
          <p:nvPr/>
        </p:nvSpPr>
        <p:spPr>
          <a:xfrm>
            <a:off x="347602" y="1294103"/>
            <a:ext cx="9266134" cy="627724"/>
          </a:xfrm>
          <a:prstGeom prst="rect">
            <a:avLst/>
          </a:prstGeom>
        </p:spPr>
        <p:txBody>
          <a:bodyPr vert="horz" wrap="square" lIns="0" tIns="12053" rIns="0" bIns="0" rtlCol="0">
            <a:spAutoFit/>
          </a:bodyPr>
          <a:lstStyle/>
          <a:p>
            <a:pPr marL="12052">
              <a:spcBef>
                <a:spcPts val="95"/>
              </a:spcBef>
            </a:pPr>
            <a:r>
              <a:rPr sz="2000" dirty="0">
                <a:solidFill>
                  <a:srgbClr val="1E1E1E"/>
                </a:solidFill>
                <a:latin typeface="Arial" panose="020B0604020202020204" pitchFamily="34" charset="0"/>
                <a:cs typeface="Arial" panose="020B0604020202020204" pitchFamily="34" charset="0"/>
              </a:rPr>
              <a:t>A</a:t>
            </a:r>
            <a:r>
              <a:rPr sz="2000" spc="-85" dirty="0">
                <a:solidFill>
                  <a:srgbClr val="1E1E1E"/>
                </a:solidFill>
                <a:latin typeface="Arial" panose="020B0604020202020204" pitchFamily="34" charset="0"/>
                <a:cs typeface="Arial" panose="020B0604020202020204" pitchFamily="34" charset="0"/>
              </a:rPr>
              <a:t> </a:t>
            </a:r>
            <a:r>
              <a:rPr sz="2000" spc="108" dirty="0">
                <a:solidFill>
                  <a:srgbClr val="1E1E1E"/>
                </a:solidFill>
                <a:latin typeface="Arial" panose="020B0604020202020204" pitchFamily="34" charset="0"/>
                <a:cs typeface="Arial" panose="020B0604020202020204" pitchFamily="34" charset="0"/>
              </a:rPr>
              <a:t>foundational</a:t>
            </a:r>
            <a:r>
              <a:rPr sz="2000" spc="-62" dirty="0">
                <a:solidFill>
                  <a:srgbClr val="1E1E1E"/>
                </a:solidFill>
                <a:latin typeface="Arial" panose="020B0604020202020204" pitchFamily="34" charset="0"/>
                <a:cs typeface="Arial" panose="020B0604020202020204" pitchFamily="34" charset="0"/>
              </a:rPr>
              <a:t> </a:t>
            </a:r>
            <a:r>
              <a:rPr sz="2000" spc="90" dirty="0">
                <a:solidFill>
                  <a:srgbClr val="1E1E1E"/>
                </a:solidFill>
                <a:latin typeface="Arial" panose="020B0604020202020204" pitchFamily="34" charset="0"/>
                <a:cs typeface="Arial" panose="020B0604020202020204" pitchFamily="34" charset="0"/>
              </a:rPr>
              <a:t>course:</a:t>
            </a:r>
            <a:r>
              <a:rPr sz="2000" spc="-57" dirty="0">
                <a:solidFill>
                  <a:srgbClr val="1E1E1E"/>
                </a:solidFill>
                <a:latin typeface="Arial" panose="020B0604020202020204" pitchFamily="34" charset="0"/>
                <a:cs typeface="Arial" panose="020B0604020202020204" pitchFamily="34" charset="0"/>
              </a:rPr>
              <a:t> </a:t>
            </a:r>
            <a:r>
              <a:rPr sz="2000" spc="119" dirty="0">
                <a:solidFill>
                  <a:srgbClr val="1E1E1E"/>
                </a:solidFill>
                <a:latin typeface="Arial" panose="020B0604020202020204" pitchFamily="34" charset="0"/>
                <a:cs typeface="Arial" panose="020B0604020202020204" pitchFamily="34" charset="0"/>
              </a:rPr>
              <a:t>Students</a:t>
            </a:r>
            <a:r>
              <a:rPr sz="2000" spc="-57" dirty="0">
                <a:solidFill>
                  <a:srgbClr val="1E1E1E"/>
                </a:solidFill>
                <a:latin typeface="Arial" panose="020B0604020202020204" pitchFamily="34" charset="0"/>
                <a:cs typeface="Arial" panose="020B0604020202020204" pitchFamily="34" charset="0"/>
              </a:rPr>
              <a:t> </a:t>
            </a:r>
            <a:r>
              <a:rPr sz="2000" spc="194" dirty="0">
                <a:solidFill>
                  <a:srgbClr val="1E1E1E"/>
                </a:solidFill>
                <a:latin typeface="Arial" panose="020B0604020202020204" pitchFamily="34" charset="0"/>
                <a:cs typeface="Arial" panose="020B0604020202020204" pitchFamily="34" charset="0"/>
              </a:rPr>
              <a:t>engage</a:t>
            </a:r>
            <a:r>
              <a:rPr sz="2000" spc="-66" dirty="0">
                <a:solidFill>
                  <a:srgbClr val="1E1E1E"/>
                </a:solidFill>
                <a:latin typeface="Arial" panose="020B0604020202020204" pitchFamily="34" charset="0"/>
                <a:cs typeface="Arial" panose="020B0604020202020204" pitchFamily="34" charset="0"/>
              </a:rPr>
              <a:t> </a:t>
            </a:r>
            <a:r>
              <a:rPr sz="2000" spc="81" dirty="0">
                <a:solidFill>
                  <a:srgbClr val="1E1E1E"/>
                </a:solidFill>
                <a:latin typeface="Arial" panose="020B0604020202020204" pitchFamily="34" charset="0"/>
                <a:cs typeface="Arial" panose="020B0604020202020204" pitchFamily="34" charset="0"/>
              </a:rPr>
              <a:t>in</a:t>
            </a:r>
            <a:r>
              <a:rPr sz="2000" spc="-76" dirty="0">
                <a:solidFill>
                  <a:srgbClr val="1E1E1E"/>
                </a:solidFill>
                <a:latin typeface="Arial" panose="020B0604020202020204" pitchFamily="34" charset="0"/>
                <a:cs typeface="Arial" panose="020B0604020202020204" pitchFamily="34" charset="0"/>
              </a:rPr>
              <a:t> </a:t>
            </a:r>
            <a:r>
              <a:rPr sz="2000" b="1" dirty="0">
                <a:solidFill>
                  <a:srgbClr val="1E1E1E"/>
                </a:solidFill>
                <a:latin typeface="Arial" panose="020B0604020202020204" pitchFamily="34" charset="0"/>
                <a:cs typeface="Arial" panose="020B0604020202020204" pitchFamily="34" charset="0"/>
              </a:rPr>
              <a:t>academic </a:t>
            </a:r>
            <a:r>
              <a:rPr sz="2000" b="1" spc="-9" dirty="0">
                <a:solidFill>
                  <a:srgbClr val="1E1E1E"/>
                </a:solidFill>
                <a:latin typeface="Arial" panose="020B0604020202020204" pitchFamily="34" charset="0"/>
                <a:cs typeface="Arial" panose="020B0604020202020204" pitchFamily="34" charset="0"/>
              </a:rPr>
              <a:t>conversations</a:t>
            </a:r>
            <a:r>
              <a:rPr sz="2000" b="1" spc="-5" dirty="0">
                <a:solidFill>
                  <a:srgbClr val="1E1E1E"/>
                </a:solidFill>
                <a:latin typeface="Arial" panose="020B0604020202020204" pitchFamily="34" charset="0"/>
                <a:cs typeface="Arial" panose="020B0604020202020204" pitchFamily="34" charset="0"/>
              </a:rPr>
              <a:t> </a:t>
            </a:r>
            <a:r>
              <a:rPr sz="2000" spc="138" dirty="0">
                <a:solidFill>
                  <a:srgbClr val="1E1E1E"/>
                </a:solidFill>
                <a:latin typeface="Arial" panose="020B0604020202020204" pitchFamily="34" charset="0"/>
                <a:cs typeface="Arial" panose="020B0604020202020204" pitchFamily="34" charset="0"/>
              </a:rPr>
              <a:t>and</a:t>
            </a:r>
            <a:endParaRPr sz="2000" dirty="0">
              <a:latin typeface="Arial" panose="020B0604020202020204" pitchFamily="34" charset="0"/>
              <a:cs typeface="Arial" panose="020B0604020202020204" pitchFamily="34" charset="0"/>
            </a:endParaRPr>
          </a:p>
          <a:p>
            <a:pPr marL="12052"/>
            <a:r>
              <a:rPr sz="2000" b="1" dirty="0">
                <a:solidFill>
                  <a:srgbClr val="1E1E1E"/>
                </a:solidFill>
                <a:latin typeface="Arial" panose="020B0604020202020204" pitchFamily="34" charset="0"/>
                <a:cs typeface="Arial" panose="020B0604020202020204" pitchFamily="34" charset="0"/>
              </a:rPr>
              <a:t>analyze</a:t>
            </a:r>
            <a:r>
              <a:rPr sz="2000" b="1" spc="57" dirty="0">
                <a:solidFill>
                  <a:srgbClr val="1E1E1E"/>
                </a:solidFill>
                <a:latin typeface="Arial" panose="020B0604020202020204" pitchFamily="34" charset="0"/>
                <a:cs typeface="Arial" panose="020B0604020202020204" pitchFamily="34" charset="0"/>
              </a:rPr>
              <a:t> </a:t>
            </a:r>
            <a:r>
              <a:rPr sz="2000" b="1" spc="-9" dirty="0">
                <a:solidFill>
                  <a:srgbClr val="1E1E1E"/>
                </a:solidFill>
                <a:latin typeface="Arial" panose="020B0604020202020204" pitchFamily="34" charset="0"/>
                <a:cs typeface="Arial" panose="020B0604020202020204" pitchFamily="34" charset="0"/>
              </a:rPr>
              <a:t>divergent</a:t>
            </a:r>
            <a:r>
              <a:rPr sz="2000" b="1" spc="47" dirty="0">
                <a:solidFill>
                  <a:srgbClr val="1E1E1E"/>
                </a:solidFill>
                <a:latin typeface="Arial" panose="020B0604020202020204" pitchFamily="34" charset="0"/>
                <a:cs typeface="Arial" panose="020B0604020202020204" pitchFamily="34" charset="0"/>
              </a:rPr>
              <a:t> </a:t>
            </a:r>
            <a:r>
              <a:rPr sz="2000" b="1" spc="-9" dirty="0">
                <a:solidFill>
                  <a:srgbClr val="1E1E1E"/>
                </a:solidFill>
                <a:latin typeface="Arial" panose="020B0604020202020204" pitchFamily="34" charset="0"/>
                <a:cs typeface="Arial" panose="020B0604020202020204" pitchFamily="34" charset="0"/>
              </a:rPr>
              <a:t>perspectives</a:t>
            </a:r>
            <a:r>
              <a:rPr sz="2000" b="1" spc="33" dirty="0">
                <a:solidFill>
                  <a:srgbClr val="1E1E1E"/>
                </a:solidFill>
                <a:latin typeface="Arial" panose="020B0604020202020204" pitchFamily="34" charset="0"/>
                <a:cs typeface="Arial" panose="020B0604020202020204" pitchFamily="34" charset="0"/>
              </a:rPr>
              <a:t> </a:t>
            </a:r>
            <a:r>
              <a:rPr sz="2000" spc="81" dirty="0">
                <a:solidFill>
                  <a:srgbClr val="1E1E1E"/>
                </a:solidFill>
                <a:latin typeface="Arial" panose="020B0604020202020204" pitchFamily="34" charset="0"/>
                <a:cs typeface="Arial" panose="020B0604020202020204" pitchFamily="34" charset="0"/>
              </a:rPr>
              <a:t>that</a:t>
            </a:r>
            <a:r>
              <a:rPr sz="2000" spc="-19" dirty="0">
                <a:solidFill>
                  <a:srgbClr val="1E1E1E"/>
                </a:solidFill>
                <a:latin typeface="Arial" panose="020B0604020202020204" pitchFamily="34" charset="0"/>
                <a:cs typeface="Arial" panose="020B0604020202020204" pitchFamily="34" charset="0"/>
              </a:rPr>
              <a:t> </a:t>
            </a:r>
            <a:r>
              <a:rPr sz="2000" dirty="0">
                <a:solidFill>
                  <a:srgbClr val="1E1E1E"/>
                </a:solidFill>
                <a:latin typeface="Arial" panose="020B0604020202020204" pitchFamily="34" charset="0"/>
                <a:cs typeface="Arial" panose="020B0604020202020204" pitchFamily="34" charset="0"/>
              </a:rPr>
              <a:t>explore</a:t>
            </a:r>
            <a:r>
              <a:rPr sz="2000" spc="-24" dirty="0">
                <a:solidFill>
                  <a:srgbClr val="1E1E1E"/>
                </a:solidFill>
                <a:latin typeface="Arial" panose="020B0604020202020204" pitchFamily="34" charset="0"/>
                <a:cs typeface="Arial" panose="020B0604020202020204" pitchFamily="34" charset="0"/>
              </a:rPr>
              <a:t> </a:t>
            </a:r>
            <a:r>
              <a:rPr sz="2000" spc="81" dirty="0">
                <a:solidFill>
                  <a:srgbClr val="1E1E1E"/>
                </a:solidFill>
                <a:latin typeface="Arial" panose="020B0604020202020204" pitchFamily="34" charset="0"/>
                <a:cs typeface="Arial" panose="020B0604020202020204" pitchFamily="34" charset="0"/>
              </a:rPr>
              <a:t>complex,</a:t>
            </a:r>
            <a:r>
              <a:rPr sz="2000" spc="-14" dirty="0">
                <a:solidFill>
                  <a:srgbClr val="1E1E1E"/>
                </a:solidFill>
                <a:latin typeface="Arial" panose="020B0604020202020204" pitchFamily="34" charset="0"/>
                <a:cs typeface="Arial" panose="020B0604020202020204" pitchFamily="34" charset="0"/>
              </a:rPr>
              <a:t> </a:t>
            </a:r>
            <a:r>
              <a:rPr sz="2000" dirty="0">
                <a:solidFill>
                  <a:srgbClr val="1E1E1E"/>
                </a:solidFill>
                <a:latin typeface="Arial" panose="020B0604020202020204" pitchFamily="34" charset="0"/>
                <a:cs typeface="Arial" panose="020B0604020202020204" pitchFamily="34" charset="0"/>
              </a:rPr>
              <a:t>real-world</a:t>
            </a:r>
            <a:r>
              <a:rPr sz="2000" spc="-43" dirty="0">
                <a:solidFill>
                  <a:srgbClr val="1E1E1E"/>
                </a:solidFill>
                <a:latin typeface="Arial" panose="020B0604020202020204" pitchFamily="34" charset="0"/>
                <a:cs typeface="Arial" panose="020B0604020202020204" pitchFamily="34" charset="0"/>
              </a:rPr>
              <a:t> </a:t>
            </a:r>
            <a:r>
              <a:rPr sz="2000" spc="100" dirty="0">
                <a:solidFill>
                  <a:srgbClr val="1E1E1E"/>
                </a:solidFill>
                <a:latin typeface="Arial" panose="020B0604020202020204" pitchFamily="34" charset="0"/>
                <a:cs typeface="Arial" panose="020B0604020202020204" pitchFamily="34" charset="0"/>
              </a:rPr>
              <a:t>topics.</a:t>
            </a:r>
            <a:endParaRPr sz="2000" dirty="0">
              <a:latin typeface="Arial" panose="020B0604020202020204" pitchFamily="34" charset="0"/>
              <a:cs typeface="Arial" panose="020B0604020202020204" pitchFamily="34" charset="0"/>
            </a:endParaRPr>
          </a:p>
        </p:txBody>
      </p:sp>
      <p:sp>
        <p:nvSpPr>
          <p:cNvPr id="7" name="object 7"/>
          <p:cNvSpPr txBox="1"/>
          <p:nvPr/>
        </p:nvSpPr>
        <p:spPr>
          <a:xfrm>
            <a:off x="359144" y="2623637"/>
            <a:ext cx="11454909" cy="514689"/>
          </a:xfrm>
          <a:prstGeom prst="rect">
            <a:avLst/>
          </a:prstGeom>
        </p:spPr>
        <p:txBody>
          <a:bodyPr vert="horz" wrap="square" lIns="0" tIns="3616" rIns="0" bIns="0" rtlCol="0">
            <a:spAutoFit/>
          </a:bodyPr>
          <a:lstStyle/>
          <a:p>
            <a:pPr>
              <a:spcBef>
                <a:spcPts val="28"/>
              </a:spcBef>
            </a:pPr>
            <a:endParaRPr sz="1613" dirty="0">
              <a:latin typeface="Times New Roman"/>
              <a:cs typeface="Times New Roman"/>
            </a:endParaRPr>
          </a:p>
          <a:p>
            <a:pPr marL="186208"/>
            <a:r>
              <a:rPr sz="1708" b="1" dirty="0">
                <a:solidFill>
                  <a:srgbClr val="FFFFFF"/>
                </a:solidFill>
                <a:latin typeface="Roboto Black"/>
                <a:cs typeface="Roboto Black"/>
              </a:rPr>
              <a:t>Why</a:t>
            </a:r>
            <a:r>
              <a:rPr sz="1708" b="1" spc="-52" dirty="0">
                <a:solidFill>
                  <a:srgbClr val="FFFFFF"/>
                </a:solidFill>
                <a:latin typeface="Roboto Black"/>
                <a:cs typeface="Roboto Black"/>
              </a:rPr>
              <a:t> </a:t>
            </a:r>
            <a:r>
              <a:rPr sz="1708" b="1" dirty="0">
                <a:solidFill>
                  <a:srgbClr val="FFFFFF"/>
                </a:solidFill>
                <a:latin typeface="Roboto Black"/>
                <a:cs typeface="Roboto Black"/>
              </a:rPr>
              <a:t>is</a:t>
            </a:r>
            <a:r>
              <a:rPr sz="1708" b="1" spc="-52" dirty="0">
                <a:solidFill>
                  <a:srgbClr val="FFFFFF"/>
                </a:solidFill>
                <a:latin typeface="Roboto Black"/>
                <a:cs typeface="Roboto Black"/>
              </a:rPr>
              <a:t> </a:t>
            </a:r>
            <a:r>
              <a:rPr sz="1708" b="1" dirty="0">
                <a:solidFill>
                  <a:srgbClr val="FFFFFF"/>
                </a:solidFill>
                <a:latin typeface="Roboto Black"/>
                <a:cs typeface="Roboto Black"/>
              </a:rPr>
              <a:t>AP</a:t>
            </a:r>
            <a:r>
              <a:rPr sz="1708" b="1" spc="-38" dirty="0">
                <a:solidFill>
                  <a:srgbClr val="FFFFFF"/>
                </a:solidFill>
                <a:latin typeface="Roboto Black"/>
                <a:cs typeface="Roboto Black"/>
              </a:rPr>
              <a:t> </a:t>
            </a:r>
            <a:r>
              <a:rPr sz="1708" b="1" dirty="0">
                <a:solidFill>
                  <a:srgbClr val="FFFFFF"/>
                </a:solidFill>
                <a:latin typeface="Roboto Black"/>
                <a:cs typeface="Roboto Black"/>
              </a:rPr>
              <a:t>Seminar</a:t>
            </a:r>
            <a:r>
              <a:rPr sz="1708" b="1" spc="-33" dirty="0">
                <a:solidFill>
                  <a:srgbClr val="FFFFFF"/>
                </a:solidFill>
                <a:latin typeface="Roboto Black"/>
                <a:cs typeface="Roboto Black"/>
              </a:rPr>
              <a:t> </a:t>
            </a:r>
            <a:r>
              <a:rPr sz="1708" b="1" dirty="0">
                <a:solidFill>
                  <a:srgbClr val="FFFFFF"/>
                </a:solidFill>
                <a:latin typeface="Roboto Black"/>
                <a:cs typeface="Roboto Black"/>
              </a:rPr>
              <a:t>a</a:t>
            </a:r>
            <a:r>
              <a:rPr sz="1708" b="1" spc="-57" dirty="0">
                <a:solidFill>
                  <a:srgbClr val="FFFFFF"/>
                </a:solidFill>
                <a:latin typeface="Roboto Black"/>
                <a:cs typeface="Roboto Black"/>
              </a:rPr>
              <a:t> </a:t>
            </a:r>
            <a:r>
              <a:rPr sz="1708" b="1" dirty="0">
                <a:solidFill>
                  <a:srgbClr val="FFFFFF"/>
                </a:solidFill>
                <a:latin typeface="Roboto Black"/>
                <a:cs typeface="Roboto Black"/>
              </a:rPr>
              <a:t>great</a:t>
            </a:r>
            <a:r>
              <a:rPr sz="1708" b="1" spc="-43" dirty="0">
                <a:solidFill>
                  <a:srgbClr val="FFFFFF"/>
                </a:solidFill>
                <a:latin typeface="Roboto Black"/>
                <a:cs typeface="Roboto Black"/>
              </a:rPr>
              <a:t> </a:t>
            </a:r>
            <a:r>
              <a:rPr sz="1708" b="1" dirty="0">
                <a:solidFill>
                  <a:srgbClr val="FFFFFF"/>
                </a:solidFill>
                <a:latin typeface="Roboto Black"/>
                <a:cs typeface="Roboto Black"/>
              </a:rPr>
              <a:t>fit</a:t>
            </a:r>
            <a:r>
              <a:rPr sz="1708" b="1" spc="-52" dirty="0">
                <a:solidFill>
                  <a:srgbClr val="FFFFFF"/>
                </a:solidFill>
                <a:latin typeface="Roboto Black"/>
                <a:cs typeface="Roboto Black"/>
              </a:rPr>
              <a:t> </a:t>
            </a:r>
            <a:r>
              <a:rPr sz="1708" b="1" dirty="0">
                <a:solidFill>
                  <a:srgbClr val="FFFFFF"/>
                </a:solidFill>
                <a:latin typeface="Roboto Black"/>
                <a:cs typeface="Roboto Black"/>
              </a:rPr>
              <a:t>for</a:t>
            </a:r>
            <a:r>
              <a:rPr sz="1708" b="1" spc="-43" dirty="0">
                <a:solidFill>
                  <a:srgbClr val="FFFFFF"/>
                </a:solidFill>
                <a:latin typeface="Roboto Black"/>
                <a:cs typeface="Roboto Black"/>
              </a:rPr>
              <a:t> </a:t>
            </a:r>
            <a:r>
              <a:rPr sz="1708" b="1" dirty="0">
                <a:solidFill>
                  <a:srgbClr val="FFFFFF"/>
                </a:solidFill>
                <a:latin typeface="Roboto Black"/>
                <a:cs typeface="Roboto Black"/>
              </a:rPr>
              <a:t>English</a:t>
            </a:r>
            <a:r>
              <a:rPr sz="1708" b="1" spc="-52" dirty="0">
                <a:solidFill>
                  <a:srgbClr val="FFFFFF"/>
                </a:solidFill>
                <a:latin typeface="Roboto Black"/>
                <a:cs typeface="Roboto Black"/>
              </a:rPr>
              <a:t> </a:t>
            </a:r>
            <a:r>
              <a:rPr sz="1708" b="1" spc="-24" dirty="0">
                <a:solidFill>
                  <a:srgbClr val="FFFFFF"/>
                </a:solidFill>
                <a:latin typeface="Roboto Black"/>
                <a:cs typeface="Roboto Black"/>
              </a:rPr>
              <a:t>10?</a:t>
            </a:r>
            <a:endParaRPr sz="1708" dirty="0">
              <a:latin typeface="Roboto Black"/>
              <a:cs typeface="Roboto Black"/>
            </a:endParaRPr>
          </a:p>
        </p:txBody>
      </p:sp>
      <p:sp>
        <p:nvSpPr>
          <p:cNvPr id="8" name="object 8"/>
          <p:cNvSpPr/>
          <p:nvPr/>
        </p:nvSpPr>
        <p:spPr>
          <a:xfrm>
            <a:off x="546444" y="3390913"/>
            <a:ext cx="2691976" cy="2323163"/>
          </a:xfrm>
          <a:custGeom>
            <a:avLst/>
            <a:gdLst/>
            <a:ahLst/>
            <a:cxnLst/>
            <a:rect l="l" t="t" r="r" b="b"/>
            <a:pathLst>
              <a:path w="2836545" h="2447925">
                <a:moveTo>
                  <a:pt x="2836164" y="0"/>
                </a:moveTo>
                <a:lnTo>
                  <a:pt x="0" y="0"/>
                </a:lnTo>
                <a:lnTo>
                  <a:pt x="0" y="2447544"/>
                </a:lnTo>
                <a:lnTo>
                  <a:pt x="2836164" y="2447544"/>
                </a:lnTo>
                <a:lnTo>
                  <a:pt x="2836164" y="0"/>
                </a:lnTo>
                <a:close/>
              </a:path>
            </a:pathLst>
          </a:custGeom>
          <a:solidFill>
            <a:srgbClr val="CCEBFC"/>
          </a:solidFill>
        </p:spPr>
        <p:txBody>
          <a:bodyPr wrap="square" lIns="0" tIns="0" rIns="0" bIns="0" rtlCol="0"/>
          <a:lstStyle/>
          <a:p>
            <a:endParaRPr sz="1708"/>
          </a:p>
        </p:txBody>
      </p:sp>
      <p:sp>
        <p:nvSpPr>
          <p:cNvPr id="9" name="object 9"/>
          <p:cNvSpPr txBox="1"/>
          <p:nvPr/>
        </p:nvSpPr>
        <p:spPr>
          <a:xfrm>
            <a:off x="546444" y="3390913"/>
            <a:ext cx="2691976" cy="2087778"/>
          </a:xfrm>
          <a:prstGeom prst="rect">
            <a:avLst/>
          </a:prstGeom>
          <a:ln w="19050">
            <a:noFill/>
          </a:ln>
        </p:spPr>
        <p:txBody>
          <a:bodyPr vert="horz" wrap="square" lIns="0" tIns="4218" rIns="0" bIns="0" rtlCol="0">
            <a:spAutoFit/>
          </a:bodyPr>
          <a:lstStyle/>
          <a:p>
            <a:pPr>
              <a:spcBef>
                <a:spcPts val="33"/>
              </a:spcBef>
            </a:pPr>
            <a:endParaRPr sz="1186" dirty="0">
              <a:latin typeface="Times New Roman"/>
              <a:cs typeface="Times New Roman"/>
            </a:endParaRPr>
          </a:p>
          <a:p>
            <a:pPr algn="ctr">
              <a:lnSpc>
                <a:spcPct val="100000"/>
              </a:lnSpc>
            </a:pPr>
            <a:r>
              <a:rPr sz="1329" b="1" spc="-9" dirty="0">
                <a:solidFill>
                  <a:srgbClr val="006097"/>
                </a:solidFill>
                <a:latin typeface="Roboto Black"/>
                <a:cs typeface="Roboto Black"/>
              </a:rPr>
              <a:t>READING</a:t>
            </a:r>
            <a:endParaRPr sz="1329" dirty="0">
              <a:latin typeface="Roboto Black"/>
              <a:cs typeface="Roboto Black"/>
            </a:endParaRPr>
          </a:p>
          <a:p>
            <a:pPr>
              <a:spcBef>
                <a:spcPts val="47"/>
              </a:spcBef>
            </a:pPr>
            <a:endParaRPr sz="1424" dirty="0">
              <a:latin typeface="Roboto Black"/>
              <a:cs typeface="Roboto Black"/>
            </a:endParaRPr>
          </a:p>
          <a:p>
            <a:pPr marL="376032" marR="386275"/>
            <a:r>
              <a:rPr sz="1200" spc="57" dirty="0">
                <a:solidFill>
                  <a:srgbClr val="1E1E1E"/>
                </a:solidFill>
                <a:latin typeface="Arial" panose="020B0604020202020204" pitchFamily="34" charset="0"/>
                <a:cs typeface="Arial" panose="020B0604020202020204" pitchFamily="34" charset="0"/>
              </a:rPr>
              <a:t>Students</a:t>
            </a:r>
            <a:r>
              <a:rPr sz="1200" spc="-5" dirty="0">
                <a:solidFill>
                  <a:srgbClr val="1E1E1E"/>
                </a:solidFill>
                <a:latin typeface="Arial" panose="020B0604020202020204" pitchFamily="34" charset="0"/>
                <a:cs typeface="Arial" panose="020B0604020202020204" pitchFamily="34" charset="0"/>
              </a:rPr>
              <a:t> </a:t>
            </a:r>
            <a:r>
              <a:rPr sz="1200" spc="43" dirty="0">
                <a:solidFill>
                  <a:srgbClr val="1E1E1E"/>
                </a:solidFill>
                <a:latin typeface="Arial" panose="020B0604020202020204" pitchFamily="34" charset="0"/>
                <a:cs typeface="Arial" panose="020B0604020202020204" pitchFamily="34" charset="0"/>
              </a:rPr>
              <a:t>practice</a:t>
            </a:r>
            <a:r>
              <a:rPr sz="1200" spc="-5" dirty="0">
                <a:solidFill>
                  <a:srgbClr val="1E1E1E"/>
                </a:solidFill>
                <a:latin typeface="Arial" panose="020B0604020202020204" pitchFamily="34" charset="0"/>
                <a:cs typeface="Arial" panose="020B0604020202020204" pitchFamily="34" charset="0"/>
              </a:rPr>
              <a:t> </a:t>
            </a:r>
            <a:r>
              <a:rPr sz="1200" spc="52" dirty="0">
                <a:solidFill>
                  <a:srgbClr val="1E1E1E"/>
                </a:solidFill>
                <a:latin typeface="Arial" panose="020B0604020202020204" pitchFamily="34" charset="0"/>
                <a:cs typeface="Arial" panose="020B0604020202020204" pitchFamily="34" charset="0"/>
              </a:rPr>
              <a:t>reading</a:t>
            </a:r>
            <a:r>
              <a:rPr sz="1200" spc="14" dirty="0">
                <a:solidFill>
                  <a:srgbClr val="1E1E1E"/>
                </a:solidFill>
                <a:latin typeface="Arial" panose="020B0604020202020204" pitchFamily="34" charset="0"/>
                <a:cs typeface="Arial" panose="020B0604020202020204" pitchFamily="34" charset="0"/>
              </a:rPr>
              <a:t> </a:t>
            </a:r>
            <a:r>
              <a:rPr sz="1200" spc="52" dirty="0">
                <a:solidFill>
                  <a:srgbClr val="1E1E1E"/>
                </a:solidFill>
                <a:latin typeface="Arial" panose="020B0604020202020204" pitchFamily="34" charset="0"/>
                <a:cs typeface="Arial" panose="020B0604020202020204" pitchFamily="34" charset="0"/>
              </a:rPr>
              <a:t>and </a:t>
            </a:r>
            <a:r>
              <a:rPr sz="1200" spc="57" dirty="0">
                <a:solidFill>
                  <a:srgbClr val="1E1E1E"/>
                </a:solidFill>
                <a:latin typeface="Arial" panose="020B0604020202020204" pitchFamily="34" charset="0"/>
                <a:cs typeface="Arial" panose="020B0604020202020204" pitchFamily="34" charset="0"/>
              </a:rPr>
              <a:t>analyzing:</a:t>
            </a:r>
            <a:endParaRPr sz="1200" dirty="0">
              <a:latin typeface="Arial" panose="020B0604020202020204" pitchFamily="34" charset="0"/>
              <a:cs typeface="Arial" panose="020B0604020202020204" pitchFamily="34" charset="0"/>
            </a:endParaRPr>
          </a:p>
          <a:p>
            <a:pPr>
              <a:spcBef>
                <a:spcPts val="47"/>
              </a:spcBef>
            </a:pPr>
            <a:endParaRPr sz="1200" dirty="0">
              <a:latin typeface="Arial" panose="020B0604020202020204" pitchFamily="34" charset="0"/>
              <a:cs typeface="Arial" panose="020B0604020202020204" pitchFamily="34" charset="0"/>
            </a:endParaRPr>
          </a:p>
          <a:p>
            <a:pPr marL="647811" indent="-272382">
              <a:buFont typeface="Arial"/>
              <a:buChar char="•"/>
              <a:tabLst>
                <a:tab pos="647811" algn="l"/>
                <a:tab pos="648414" algn="l"/>
              </a:tabLst>
            </a:pPr>
            <a:r>
              <a:rPr sz="1200" spc="-9" dirty="0">
                <a:solidFill>
                  <a:srgbClr val="1E1E1E"/>
                </a:solidFill>
                <a:latin typeface="Arial" panose="020B0604020202020204" pitchFamily="34" charset="0"/>
                <a:cs typeface="Arial" panose="020B0604020202020204" pitchFamily="34" charset="0"/>
              </a:rPr>
              <a:t>Articles</a:t>
            </a:r>
            <a:endParaRPr sz="1200" dirty="0">
              <a:latin typeface="Arial" panose="020B0604020202020204" pitchFamily="34" charset="0"/>
              <a:cs typeface="Arial" panose="020B0604020202020204" pitchFamily="34" charset="0"/>
            </a:endParaRPr>
          </a:p>
          <a:p>
            <a:pPr marL="647811" indent="-272382">
              <a:buFont typeface="Arial"/>
              <a:buChar char="•"/>
              <a:tabLst>
                <a:tab pos="647811" algn="l"/>
                <a:tab pos="648414" algn="l"/>
              </a:tabLst>
            </a:pPr>
            <a:r>
              <a:rPr sz="1200" spc="57" dirty="0">
                <a:solidFill>
                  <a:srgbClr val="1E1E1E"/>
                </a:solidFill>
                <a:latin typeface="Arial" panose="020B0604020202020204" pitchFamily="34" charset="0"/>
                <a:cs typeface="Arial" panose="020B0604020202020204" pitchFamily="34" charset="0"/>
              </a:rPr>
              <a:t>Research</a:t>
            </a:r>
            <a:r>
              <a:rPr sz="1200" spc="-14" dirty="0">
                <a:solidFill>
                  <a:srgbClr val="1E1E1E"/>
                </a:solidFill>
                <a:latin typeface="Arial" panose="020B0604020202020204" pitchFamily="34" charset="0"/>
                <a:cs typeface="Arial" panose="020B0604020202020204" pitchFamily="34" charset="0"/>
              </a:rPr>
              <a:t> </a:t>
            </a:r>
            <a:r>
              <a:rPr sz="1200" spc="52" dirty="0">
                <a:solidFill>
                  <a:srgbClr val="1E1E1E"/>
                </a:solidFill>
                <a:latin typeface="Arial" panose="020B0604020202020204" pitchFamily="34" charset="0"/>
                <a:cs typeface="Arial" panose="020B0604020202020204" pitchFamily="34" charset="0"/>
              </a:rPr>
              <a:t>studies</a:t>
            </a:r>
            <a:endParaRPr sz="1200" dirty="0">
              <a:latin typeface="Arial" panose="020B0604020202020204" pitchFamily="34" charset="0"/>
              <a:cs typeface="Arial" panose="020B0604020202020204" pitchFamily="34" charset="0"/>
            </a:endParaRPr>
          </a:p>
          <a:p>
            <a:pPr marL="647811" indent="-272382">
              <a:buFont typeface="Arial"/>
              <a:buChar char="•"/>
              <a:tabLst>
                <a:tab pos="647811" algn="l"/>
                <a:tab pos="648414" algn="l"/>
              </a:tabLst>
            </a:pPr>
            <a:r>
              <a:rPr sz="1200" spc="47" dirty="0">
                <a:solidFill>
                  <a:srgbClr val="1E1E1E"/>
                </a:solidFill>
                <a:latin typeface="Arial" panose="020B0604020202020204" pitchFamily="34" charset="0"/>
                <a:cs typeface="Arial" panose="020B0604020202020204" pitchFamily="34" charset="0"/>
              </a:rPr>
              <a:t>Foundational</a:t>
            </a:r>
            <a:r>
              <a:rPr sz="1200" spc="24" dirty="0">
                <a:solidFill>
                  <a:srgbClr val="1E1E1E"/>
                </a:solidFill>
                <a:latin typeface="Arial" panose="020B0604020202020204" pitchFamily="34" charset="0"/>
                <a:cs typeface="Arial" panose="020B0604020202020204" pitchFamily="34" charset="0"/>
              </a:rPr>
              <a:t> </a:t>
            </a:r>
            <a:r>
              <a:rPr sz="1200" spc="-19" dirty="0">
                <a:solidFill>
                  <a:srgbClr val="1E1E1E"/>
                </a:solidFill>
                <a:latin typeface="Arial" panose="020B0604020202020204" pitchFamily="34" charset="0"/>
                <a:cs typeface="Arial" panose="020B0604020202020204" pitchFamily="34" charset="0"/>
              </a:rPr>
              <a:t>texts</a:t>
            </a:r>
            <a:endParaRPr sz="1200" dirty="0">
              <a:latin typeface="Arial" panose="020B0604020202020204" pitchFamily="34" charset="0"/>
              <a:cs typeface="Arial" panose="020B0604020202020204" pitchFamily="34" charset="0"/>
            </a:endParaRPr>
          </a:p>
          <a:p>
            <a:pPr marL="647811" indent="-272382">
              <a:buFont typeface="Arial"/>
              <a:buChar char="•"/>
              <a:tabLst>
                <a:tab pos="647811" algn="l"/>
                <a:tab pos="648414" algn="l"/>
              </a:tabLst>
            </a:pPr>
            <a:r>
              <a:rPr sz="1200" dirty="0">
                <a:solidFill>
                  <a:srgbClr val="1E1E1E"/>
                </a:solidFill>
                <a:latin typeface="Arial" panose="020B0604020202020204" pitchFamily="34" charset="0"/>
                <a:cs typeface="Arial" panose="020B0604020202020204" pitchFamily="34" charset="0"/>
              </a:rPr>
              <a:t>Literary</a:t>
            </a:r>
            <a:r>
              <a:rPr sz="1200" spc="108" dirty="0">
                <a:solidFill>
                  <a:srgbClr val="1E1E1E"/>
                </a:solidFill>
                <a:latin typeface="Arial" panose="020B0604020202020204" pitchFamily="34" charset="0"/>
                <a:cs typeface="Arial" panose="020B0604020202020204" pitchFamily="34" charset="0"/>
              </a:rPr>
              <a:t> </a:t>
            </a:r>
            <a:r>
              <a:rPr sz="1200" spc="-9" dirty="0">
                <a:solidFill>
                  <a:srgbClr val="1E1E1E"/>
                </a:solidFill>
                <a:latin typeface="Arial" panose="020B0604020202020204" pitchFamily="34" charset="0"/>
                <a:cs typeface="Arial" panose="020B0604020202020204" pitchFamily="34" charset="0"/>
              </a:rPr>
              <a:t>texts</a:t>
            </a:r>
            <a:endParaRPr sz="1200" dirty="0">
              <a:latin typeface="Arial" panose="020B0604020202020204" pitchFamily="34" charset="0"/>
              <a:cs typeface="Arial" panose="020B0604020202020204" pitchFamily="34" charset="0"/>
            </a:endParaRPr>
          </a:p>
          <a:p>
            <a:pPr marL="647811" indent="-272382">
              <a:buFont typeface="Arial"/>
              <a:buChar char="•"/>
              <a:tabLst>
                <a:tab pos="647811" algn="l"/>
                <a:tab pos="648414" algn="l"/>
              </a:tabLst>
            </a:pPr>
            <a:r>
              <a:rPr sz="1200" spc="57" dirty="0">
                <a:solidFill>
                  <a:srgbClr val="1E1E1E"/>
                </a:solidFill>
                <a:latin typeface="Arial" panose="020B0604020202020204" pitchFamily="34" charset="0"/>
                <a:cs typeface="Arial" panose="020B0604020202020204" pitchFamily="34" charset="0"/>
              </a:rPr>
              <a:t>Philosophical</a:t>
            </a:r>
            <a:r>
              <a:rPr sz="1200" spc="14" dirty="0">
                <a:solidFill>
                  <a:srgbClr val="1E1E1E"/>
                </a:solidFill>
                <a:latin typeface="Arial" panose="020B0604020202020204" pitchFamily="34" charset="0"/>
                <a:cs typeface="Arial" panose="020B0604020202020204" pitchFamily="34" charset="0"/>
              </a:rPr>
              <a:t> </a:t>
            </a:r>
            <a:r>
              <a:rPr sz="1200" spc="-19" dirty="0">
                <a:solidFill>
                  <a:srgbClr val="1E1E1E"/>
                </a:solidFill>
                <a:latin typeface="Arial" panose="020B0604020202020204" pitchFamily="34" charset="0"/>
                <a:cs typeface="Arial" panose="020B0604020202020204" pitchFamily="34" charset="0"/>
              </a:rPr>
              <a:t>texts</a:t>
            </a:r>
            <a:endParaRPr sz="1200" dirty="0">
              <a:latin typeface="Arial" panose="020B0604020202020204" pitchFamily="34" charset="0"/>
              <a:cs typeface="Arial" panose="020B0604020202020204" pitchFamily="34" charset="0"/>
            </a:endParaRPr>
          </a:p>
        </p:txBody>
      </p:sp>
      <p:grpSp>
        <p:nvGrpSpPr>
          <p:cNvPr id="10" name="object 10"/>
          <p:cNvGrpSpPr/>
          <p:nvPr/>
        </p:nvGrpSpPr>
        <p:grpSpPr>
          <a:xfrm>
            <a:off x="1258759" y="3399590"/>
            <a:ext cx="4776495" cy="2314123"/>
            <a:chOff x="1322832" y="3582161"/>
            <a:chExt cx="5033010" cy="2438400"/>
          </a:xfrm>
        </p:grpSpPr>
        <p:sp>
          <p:nvSpPr>
            <p:cNvPr id="11" name="object 11"/>
            <p:cNvSpPr/>
            <p:nvPr/>
          </p:nvSpPr>
          <p:spPr>
            <a:xfrm>
              <a:off x="1341882" y="4080509"/>
              <a:ext cx="1249680" cy="0"/>
            </a:xfrm>
            <a:custGeom>
              <a:avLst/>
              <a:gdLst/>
              <a:ahLst/>
              <a:cxnLst/>
              <a:rect l="l" t="t" r="r" b="b"/>
              <a:pathLst>
                <a:path w="1249680">
                  <a:moveTo>
                    <a:pt x="0" y="0"/>
                  </a:moveTo>
                  <a:lnTo>
                    <a:pt x="1249184" y="0"/>
                  </a:lnTo>
                </a:path>
              </a:pathLst>
            </a:custGeom>
            <a:ln w="38100">
              <a:solidFill>
                <a:srgbClr val="FFFFFF"/>
              </a:solidFill>
            </a:ln>
          </p:spPr>
          <p:txBody>
            <a:bodyPr wrap="square" lIns="0" tIns="0" rIns="0" bIns="0" rtlCol="0"/>
            <a:lstStyle/>
            <a:p>
              <a:endParaRPr sz="1708"/>
            </a:p>
          </p:txBody>
        </p:sp>
        <p:sp>
          <p:nvSpPr>
            <p:cNvPr id="12" name="object 12"/>
            <p:cNvSpPr/>
            <p:nvPr/>
          </p:nvSpPr>
          <p:spPr>
            <a:xfrm>
              <a:off x="3519677" y="3582161"/>
              <a:ext cx="2836545" cy="2438400"/>
            </a:xfrm>
            <a:custGeom>
              <a:avLst/>
              <a:gdLst/>
              <a:ahLst/>
              <a:cxnLst/>
              <a:rect l="l" t="t" r="r" b="b"/>
              <a:pathLst>
                <a:path w="2836545" h="2438400">
                  <a:moveTo>
                    <a:pt x="2836164" y="0"/>
                  </a:moveTo>
                  <a:lnTo>
                    <a:pt x="0" y="0"/>
                  </a:lnTo>
                  <a:lnTo>
                    <a:pt x="0" y="2438400"/>
                  </a:lnTo>
                  <a:lnTo>
                    <a:pt x="2836164" y="2438400"/>
                  </a:lnTo>
                  <a:lnTo>
                    <a:pt x="2836164" y="0"/>
                  </a:lnTo>
                  <a:close/>
                </a:path>
              </a:pathLst>
            </a:custGeom>
            <a:solidFill>
              <a:srgbClr val="CCEBFC"/>
            </a:solidFill>
          </p:spPr>
          <p:txBody>
            <a:bodyPr wrap="square" lIns="0" tIns="0" rIns="0" bIns="0" rtlCol="0"/>
            <a:lstStyle/>
            <a:p>
              <a:endParaRPr sz="1708"/>
            </a:p>
          </p:txBody>
        </p:sp>
      </p:grpSp>
      <p:sp>
        <p:nvSpPr>
          <p:cNvPr id="13" name="object 13"/>
          <p:cNvSpPr txBox="1"/>
          <p:nvPr/>
        </p:nvSpPr>
        <p:spPr>
          <a:xfrm>
            <a:off x="3343640" y="3399590"/>
            <a:ext cx="2691976" cy="1730663"/>
          </a:xfrm>
          <a:prstGeom prst="rect">
            <a:avLst/>
          </a:prstGeom>
          <a:ln w="19050">
            <a:noFill/>
          </a:ln>
        </p:spPr>
        <p:txBody>
          <a:bodyPr vert="horz" wrap="square" lIns="0" tIns="3616" rIns="0" bIns="0" rtlCol="0">
            <a:spAutoFit/>
          </a:bodyPr>
          <a:lstStyle/>
          <a:p>
            <a:pPr>
              <a:spcBef>
                <a:spcPts val="28"/>
              </a:spcBef>
            </a:pPr>
            <a:endParaRPr sz="1186" dirty="0">
              <a:latin typeface="Times New Roman"/>
              <a:cs typeface="Times New Roman"/>
            </a:endParaRPr>
          </a:p>
          <a:p>
            <a:pPr algn="ctr">
              <a:lnSpc>
                <a:spcPct val="100000"/>
              </a:lnSpc>
            </a:pPr>
            <a:r>
              <a:rPr sz="1329" b="1" spc="-9" dirty="0">
                <a:solidFill>
                  <a:srgbClr val="006097"/>
                </a:solidFill>
                <a:latin typeface="Roboto Black"/>
                <a:cs typeface="Roboto Black"/>
              </a:rPr>
              <a:t>WRITING</a:t>
            </a:r>
            <a:endParaRPr sz="1329" dirty="0">
              <a:latin typeface="Roboto Black"/>
              <a:cs typeface="Roboto Black"/>
            </a:endParaRPr>
          </a:p>
          <a:p>
            <a:pPr>
              <a:spcBef>
                <a:spcPts val="52"/>
              </a:spcBef>
            </a:pPr>
            <a:endParaRPr sz="1424" dirty="0">
              <a:latin typeface="Roboto Black"/>
              <a:cs typeface="Roboto Black"/>
            </a:endParaRPr>
          </a:p>
          <a:p>
            <a:pPr marL="376032" marR="492939"/>
            <a:r>
              <a:rPr sz="1200" spc="57" dirty="0">
                <a:solidFill>
                  <a:srgbClr val="1E1E1E"/>
                </a:solidFill>
                <a:latin typeface="Arial" panose="020B0604020202020204" pitchFamily="34" charset="0"/>
                <a:cs typeface="Arial" panose="020B0604020202020204" pitchFamily="34" charset="0"/>
              </a:rPr>
              <a:t>Students</a:t>
            </a:r>
            <a:r>
              <a:rPr sz="1200" spc="47" dirty="0">
                <a:solidFill>
                  <a:srgbClr val="1E1E1E"/>
                </a:solidFill>
                <a:latin typeface="Arial" panose="020B0604020202020204" pitchFamily="34" charset="0"/>
                <a:cs typeface="Arial" panose="020B0604020202020204" pitchFamily="34" charset="0"/>
              </a:rPr>
              <a:t> </a:t>
            </a:r>
            <a:r>
              <a:rPr sz="1200" dirty="0">
                <a:solidFill>
                  <a:srgbClr val="1E1E1E"/>
                </a:solidFill>
                <a:latin typeface="Arial" panose="020B0604020202020204" pitchFamily="34" charset="0"/>
                <a:cs typeface="Arial" panose="020B0604020202020204" pitchFamily="34" charset="0"/>
              </a:rPr>
              <a:t>learn</a:t>
            </a:r>
            <a:r>
              <a:rPr sz="1200" spc="52" dirty="0">
                <a:solidFill>
                  <a:srgbClr val="1E1E1E"/>
                </a:solidFill>
                <a:latin typeface="Arial" panose="020B0604020202020204" pitchFamily="34" charset="0"/>
                <a:cs typeface="Arial" panose="020B0604020202020204" pitchFamily="34" charset="0"/>
              </a:rPr>
              <a:t> </a:t>
            </a:r>
            <a:r>
              <a:rPr sz="1200" dirty="0">
                <a:solidFill>
                  <a:srgbClr val="1E1E1E"/>
                </a:solidFill>
                <a:latin typeface="Arial" panose="020B0604020202020204" pitchFamily="34" charset="0"/>
                <a:cs typeface="Arial" panose="020B0604020202020204" pitchFamily="34" charset="0"/>
              </a:rPr>
              <a:t>to</a:t>
            </a:r>
            <a:r>
              <a:rPr sz="1200" spc="24" dirty="0">
                <a:solidFill>
                  <a:srgbClr val="1E1E1E"/>
                </a:solidFill>
                <a:latin typeface="Arial" panose="020B0604020202020204" pitchFamily="34" charset="0"/>
                <a:cs typeface="Arial" panose="020B0604020202020204" pitchFamily="34" charset="0"/>
              </a:rPr>
              <a:t> </a:t>
            </a:r>
            <a:r>
              <a:rPr sz="1200" spc="52" dirty="0">
                <a:solidFill>
                  <a:srgbClr val="1E1E1E"/>
                </a:solidFill>
                <a:latin typeface="Arial" panose="020B0604020202020204" pitchFamily="34" charset="0"/>
                <a:cs typeface="Arial" panose="020B0604020202020204" pitchFamily="34" charset="0"/>
              </a:rPr>
              <a:t>synthesize </a:t>
            </a:r>
            <a:r>
              <a:rPr sz="1200" dirty="0">
                <a:solidFill>
                  <a:srgbClr val="1E1E1E"/>
                </a:solidFill>
                <a:latin typeface="Arial" panose="020B0604020202020204" pitchFamily="34" charset="0"/>
                <a:cs typeface="Arial" panose="020B0604020202020204" pitchFamily="34" charset="0"/>
              </a:rPr>
              <a:t>information</a:t>
            </a:r>
            <a:r>
              <a:rPr sz="1200" spc="275" dirty="0">
                <a:solidFill>
                  <a:srgbClr val="1E1E1E"/>
                </a:solidFill>
                <a:latin typeface="Arial" panose="020B0604020202020204" pitchFamily="34" charset="0"/>
                <a:cs typeface="Arial" panose="020B0604020202020204" pitchFamily="34" charset="0"/>
              </a:rPr>
              <a:t> </a:t>
            </a:r>
            <a:r>
              <a:rPr sz="1200" dirty="0">
                <a:solidFill>
                  <a:srgbClr val="1E1E1E"/>
                </a:solidFill>
                <a:latin typeface="Arial" panose="020B0604020202020204" pitchFamily="34" charset="0"/>
                <a:cs typeface="Arial" panose="020B0604020202020204" pitchFamily="34" charset="0"/>
              </a:rPr>
              <a:t>from</a:t>
            </a:r>
            <a:r>
              <a:rPr sz="1200" spc="266" dirty="0">
                <a:solidFill>
                  <a:srgbClr val="1E1E1E"/>
                </a:solidFill>
                <a:latin typeface="Arial" panose="020B0604020202020204" pitchFamily="34" charset="0"/>
                <a:cs typeface="Arial" panose="020B0604020202020204" pitchFamily="34" charset="0"/>
              </a:rPr>
              <a:t> </a:t>
            </a:r>
            <a:r>
              <a:rPr sz="1200" spc="-9" dirty="0">
                <a:solidFill>
                  <a:srgbClr val="1E1E1E"/>
                </a:solidFill>
                <a:latin typeface="Arial" panose="020B0604020202020204" pitchFamily="34" charset="0"/>
                <a:cs typeface="Arial" panose="020B0604020202020204" pitchFamily="34" charset="0"/>
              </a:rPr>
              <a:t>multiple </a:t>
            </a:r>
            <a:r>
              <a:rPr sz="1200" spc="62" dirty="0">
                <a:solidFill>
                  <a:srgbClr val="1E1E1E"/>
                </a:solidFill>
                <a:latin typeface="Arial" panose="020B0604020202020204" pitchFamily="34" charset="0"/>
                <a:cs typeface="Arial" panose="020B0604020202020204" pitchFamily="34" charset="0"/>
              </a:rPr>
              <a:t>sources</a:t>
            </a:r>
            <a:r>
              <a:rPr sz="1200" spc="81" dirty="0">
                <a:solidFill>
                  <a:srgbClr val="1E1E1E"/>
                </a:solidFill>
                <a:latin typeface="Arial" panose="020B0604020202020204" pitchFamily="34" charset="0"/>
                <a:cs typeface="Arial" panose="020B0604020202020204" pitchFamily="34" charset="0"/>
              </a:rPr>
              <a:t> </a:t>
            </a:r>
            <a:r>
              <a:rPr sz="1200" spc="76" dirty="0">
                <a:solidFill>
                  <a:srgbClr val="1E1E1E"/>
                </a:solidFill>
                <a:latin typeface="Arial" panose="020B0604020202020204" pitchFamily="34" charset="0"/>
                <a:cs typeface="Arial" panose="020B0604020202020204" pitchFamily="34" charset="0"/>
              </a:rPr>
              <a:t>and</a:t>
            </a:r>
            <a:r>
              <a:rPr sz="1200" spc="71" dirty="0">
                <a:solidFill>
                  <a:srgbClr val="1E1E1E"/>
                </a:solidFill>
                <a:latin typeface="Arial" panose="020B0604020202020204" pitchFamily="34" charset="0"/>
                <a:cs typeface="Arial" panose="020B0604020202020204" pitchFamily="34" charset="0"/>
              </a:rPr>
              <a:t> </a:t>
            </a:r>
            <a:r>
              <a:rPr sz="1200" dirty="0">
                <a:solidFill>
                  <a:srgbClr val="1E1E1E"/>
                </a:solidFill>
                <a:latin typeface="Arial" panose="020B0604020202020204" pitchFamily="34" charset="0"/>
                <a:cs typeface="Arial" panose="020B0604020202020204" pitchFamily="34" charset="0"/>
              </a:rPr>
              <a:t>develop</a:t>
            </a:r>
            <a:r>
              <a:rPr sz="1200" spc="90" dirty="0">
                <a:solidFill>
                  <a:srgbClr val="1E1E1E"/>
                </a:solidFill>
                <a:latin typeface="Arial" panose="020B0604020202020204" pitchFamily="34" charset="0"/>
                <a:cs typeface="Arial" panose="020B0604020202020204" pitchFamily="34" charset="0"/>
              </a:rPr>
              <a:t> </a:t>
            </a:r>
            <a:r>
              <a:rPr sz="1200" spc="-19" dirty="0">
                <a:solidFill>
                  <a:srgbClr val="1E1E1E"/>
                </a:solidFill>
                <a:latin typeface="Arial" panose="020B0604020202020204" pitchFamily="34" charset="0"/>
                <a:cs typeface="Arial" panose="020B0604020202020204" pitchFamily="34" charset="0"/>
              </a:rPr>
              <a:t>their </a:t>
            </a:r>
            <a:r>
              <a:rPr sz="1200" dirty="0">
                <a:solidFill>
                  <a:srgbClr val="1E1E1E"/>
                </a:solidFill>
                <a:latin typeface="Arial" panose="020B0604020202020204" pitchFamily="34" charset="0"/>
                <a:cs typeface="Arial" panose="020B0604020202020204" pitchFamily="34" charset="0"/>
              </a:rPr>
              <a:t>own</a:t>
            </a:r>
            <a:r>
              <a:rPr sz="1200" spc="24" dirty="0">
                <a:solidFill>
                  <a:srgbClr val="1E1E1E"/>
                </a:solidFill>
                <a:latin typeface="Arial" panose="020B0604020202020204" pitchFamily="34" charset="0"/>
                <a:cs typeface="Arial" panose="020B0604020202020204" pitchFamily="34" charset="0"/>
              </a:rPr>
              <a:t> </a:t>
            </a:r>
            <a:r>
              <a:rPr sz="1200" spc="52" dirty="0">
                <a:solidFill>
                  <a:srgbClr val="1E1E1E"/>
                </a:solidFill>
                <a:latin typeface="Arial" panose="020B0604020202020204" pitchFamily="34" charset="0"/>
                <a:cs typeface="Arial" panose="020B0604020202020204" pitchFamily="34" charset="0"/>
              </a:rPr>
              <a:t>perspectives</a:t>
            </a:r>
            <a:r>
              <a:rPr sz="1200" spc="62" dirty="0">
                <a:solidFill>
                  <a:srgbClr val="1E1E1E"/>
                </a:solidFill>
                <a:latin typeface="Arial" panose="020B0604020202020204" pitchFamily="34" charset="0"/>
                <a:cs typeface="Arial" panose="020B0604020202020204" pitchFamily="34" charset="0"/>
              </a:rPr>
              <a:t> </a:t>
            </a:r>
            <a:r>
              <a:rPr sz="1200" dirty="0">
                <a:solidFill>
                  <a:srgbClr val="1E1E1E"/>
                </a:solidFill>
                <a:latin typeface="Arial" panose="020B0604020202020204" pitchFamily="34" charset="0"/>
                <a:cs typeface="Arial" panose="020B0604020202020204" pitchFamily="34" charset="0"/>
              </a:rPr>
              <a:t>in</a:t>
            </a:r>
            <a:r>
              <a:rPr sz="1200" spc="28" dirty="0">
                <a:solidFill>
                  <a:srgbClr val="1E1E1E"/>
                </a:solidFill>
                <a:latin typeface="Arial" panose="020B0604020202020204" pitchFamily="34" charset="0"/>
                <a:cs typeface="Arial" panose="020B0604020202020204" pitchFamily="34" charset="0"/>
              </a:rPr>
              <a:t> </a:t>
            </a:r>
            <a:r>
              <a:rPr sz="1200" spc="-9" dirty="0">
                <a:solidFill>
                  <a:srgbClr val="1E1E1E"/>
                </a:solidFill>
                <a:latin typeface="Arial" panose="020B0604020202020204" pitchFamily="34" charset="0"/>
                <a:cs typeface="Arial" panose="020B0604020202020204" pitchFamily="34" charset="0"/>
              </a:rPr>
              <a:t>written </a:t>
            </a:r>
            <a:r>
              <a:rPr sz="1200" spc="90" dirty="0">
                <a:solidFill>
                  <a:srgbClr val="1E1E1E"/>
                </a:solidFill>
                <a:latin typeface="Arial" panose="020B0604020202020204" pitchFamily="34" charset="0"/>
                <a:cs typeface="Arial" panose="020B0604020202020204" pitchFamily="34" charset="0"/>
              </a:rPr>
              <a:t>essays.</a:t>
            </a:r>
            <a:endParaRPr sz="1200" dirty="0">
              <a:latin typeface="Arial" panose="020B0604020202020204" pitchFamily="34" charset="0"/>
              <a:cs typeface="Arial" panose="020B0604020202020204" pitchFamily="34" charset="0"/>
            </a:endParaRPr>
          </a:p>
        </p:txBody>
      </p:sp>
      <p:grpSp>
        <p:nvGrpSpPr>
          <p:cNvPr id="14" name="object 14"/>
          <p:cNvGrpSpPr/>
          <p:nvPr/>
        </p:nvGrpSpPr>
        <p:grpSpPr>
          <a:xfrm>
            <a:off x="4038600" y="3399590"/>
            <a:ext cx="4793971" cy="2314123"/>
            <a:chOff x="4251959" y="3582161"/>
            <a:chExt cx="5051425" cy="2438400"/>
          </a:xfrm>
        </p:grpSpPr>
        <p:sp>
          <p:nvSpPr>
            <p:cNvPr id="15" name="object 15"/>
            <p:cNvSpPr/>
            <p:nvPr/>
          </p:nvSpPr>
          <p:spPr>
            <a:xfrm>
              <a:off x="4271009" y="4089653"/>
              <a:ext cx="1249680" cy="0"/>
            </a:xfrm>
            <a:custGeom>
              <a:avLst/>
              <a:gdLst/>
              <a:ahLst/>
              <a:cxnLst/>
              <a:rect l="l" t="t" r="r" b="b"/>
              <a:pathLst>
                <a:path w="1249679">
                  <a:moveTo>
                    <a:pt x="0" y="0"/>
                  </a:moveTo>
                  <a:lnTo>
                    <a:pt x="1249197" y="0"/>
                  </a:lnTo>
                </a:path>
              </a:pathLst>
            </a:custGeom>
            <a:ln w="38100">
              <a:solidFill>
                <a:srgbClr val="FFFFFF"/>
              </a:solidFill>
            </a:ln>
          </p:spPr>
          <p:txBody>
            <a:bodyPr wrap="square" lIns="0" tIns="0" rIns="0" bIns="0" rtlCol="0"/>
            <a:lstStyle/>
            <a:p>
              <a:endParaRPr sz="1708"/>
            </a:p>
          </p:txBody>
        </p:sp>
        <p:sp>
          <p:nvSpPr>
            <p:cNvPr id="16" name="object 16"/>
            <p:cNvSpPr/>
            <p:nvPr/>
          </p:nvSpPr>
          <p:spPr>
            <a:xfrm>
              <a:off x="6467093" y="3582161"/>
              <a:ext cx="2836545" cy="2438400"/>
            </a:xfrm>
            <a:custGeom>
              <a:avLst/>
              <a:gdLst/>
              <a:ahLst/>
              <a:cxnLst/>
              <a:rect l="l" t="t" r="r" b="b"/>
              <a:pathLst>
                <a:path w="2836545" h="2438400">
                  <a:moveTo>
                    <a:pt x="2836163" y="0"/>
                  </a:moveTo>
                  <a:lnTo>
                    <a:pt x="0" y="0"/>
                  </a:lnTo>
                  <a:lnTo>
                    <a:pt x="0" y="2438400"/>
                  </a:lnTo>
                  <a:lnTo>
                    <a:pt x="2836163" y="2438400"/>
                  </a:lnTo>
                  <a:lnTo>
                    <a:pt x="2836163" y="0"/>
                  </a:lnTo>
                  <a:close/>
                </a:path>
              </a:pathLst>
            </a:custGeom>
            <a:solidFill>
              <a:srgbClr val="CCEBFC"/>
            </a:solidFill>
          </p:spPr>
          <p:txBody>
            <a:bodyPr wrap="square" lIns="0" tIns="0" rIns="0" bIns="0" rtlCol="0"/>
            <a:lstStyle/>
            <a:p>
              <a:endParaRPr sz="1708"/>
            </a:p>
          </p:txBody>
        </p:sp>
      </p:grpSp>
      <p:sp>
        <p:nvSpPr>
          <p:cNvPr id="17" name="object 17"/>
          <p:cNvSpPr txBox="1"/>
          <p:nvPr/>
        </p:nvSpPr>
        <p:spPr>
          <a:xfrm>
            <a:off x="6140837" y="3399591"/>
            <a:ext cx="2691976" cy="2099994"/>
          </a:xfrm>
          <a:prstGeom prst="rect">
            <a:avLst/>
          </a:prstGeom>
          <a:ln w="19050">
            <a:noFill/>
          </a:ln>
        </p:spPr>
        <p:txBody>
          <a:bodyPr vert="horz" wrap="square" lIns="0" tIns="3616" rIns="0" bIns="0" rtlCol="0">
            <a:spAutoFit/>
          </a:bodyPr>
          <a:lstStyle/>
          <a:p>
            <a:pPr>
              <a:spcBef>
                <a:spcPts val="28"/>
              </a:spcBef>
            </a:pPr>
            <a:endParaRPr sz="1186" dirty="0">
              <a:latin typeface="Times New Roman"/>
              <a:cs typeface="Times New Roman"/>
            </a:endParaRPr>
          </a:p>
          <a:p>
            <a:pPr algn="ctr">
              <a:lnSpc>
                <a:spcPct val="100000"/>
              </a:lnSpc>
            </a:pPr>
            <a:r>
              <a:rPr sz="1329" b="1" spc="-9" dirty="0">
                <a:solidFill>
                  <a:srgbClr val="006097"/>
                </a:solidFill>
                <a:latin typeface="Roboto Black"/>
                <a:cs typeface="Roboto Black"/>
              </a:rPr>
              <a:t>LISTENING</a:t>
            </a:r>
            <a:endParaRPr sz="1329" dirty="0">
              <a:latin typeface="Roboto Black"/>
              <a:cs typeface="Roboto Black"/>
            </a:endParaRPr>
          </a:p>
          <a:p>
            <a:pPr>
              <a:spcBef>
                <a:spcPts val="52"/>
              </a:spcBef>
            </a:pPr>
            <a:endParaRPr sz="1424" dirty="0">
              <a:latin typeface="Roboto Black"/>
              <a:cs typeface="Roboto Black"/>
            </a:endParaRPr>
          </a:p>
          <a:p>
            <a:pPr marL="376032" marR="435088"/>
            <a:r>
              <a:rPr sz="1200" spc="57" dirty="0">
                <a:solidFill>
                  <a:srgbClr val="1E1E1E"/>
                </a:solidFill>
                <a:latin typeface="Arial" panose="020B0604020202020204" pitchFamily="34" charset="0"/>
                <a:cs typeface="Arial" panose="020B0604020202020204" pitchFamily="34" charset="0"/>
              </a:rPr>
              <a:t>Students</a:t>
            </a:r>
            <a:r>
              <a:rPr sz="1200" spc="119" dirty="0">
                <a:solidFill>
                  <a:srgbClr val="1E1E1E"/>
                </a:solidFill>
                <a:latin typeface="Arial" panose="020B0604020202020204" pitchFamily="34" charset="0"/>
                <a:cs typeface="Arial" panose="020B0604020202020204" pitchFamily="34" charset="0"/>
              </a:rPr>
              <a:t> </a:t>
            </a:r>
            <a:r>
              <a:rPr sz="1200" dirty="0">
                <a:solidFill>
                  <a:srgbClr val="1E1E1E"/>
                </a:solidFill>
                <a:latin typeface="Arial" panose="020B0604020202020204" pitchFamily="34" charset="0"/>
                <a:cs typeface="Arial" panose="020B0604020202020204" pitchFamily="34" charset="0"/>
              </a:rPr>
              <a:t>practice</a:t>
            </a:r>
            <a:r>
              <a:rPr sz="1200" spc="114" dirty="0">
                <a:solidFill>
                  <a:srgbClr val="1E1E1E"/>
                </a:solidFill>
                <a:latin typeface="Arial" panose="020B0604020202020204" pitchFamily="34" charset="0"/>
                <a:cs typeface="Arial" panose="020B0604020202020204" pitchFamily="34" charset="0"/>
              </a:rPr>
              <a:t> </a:t>
            </a:r>
            <a:r>
              <a:rPr sz="1200" spc="52" dirty="0">
                <a:solidFill>
                  <a:srgbClr val="1E1E1E"/>
                </a:solidFill>
                <a:latin typeface="Arial" panose="020B0604020202020204" pitchFamily="34" charset="0"/>
                <a:cs typeface="Arial" panose="020B0604020202020204" pitchFamily="34" charset="0"/>
              </a:rPr>
              <a:t>listening</a:t>
            </a:r>
            <a:r>
              <a:rPr sz="1200" spc="108" dirty="0">
                <a:solidFill>
                  <a:srgbClr val="1E1E1E"/>
                </a:solidFill>
                <a:latin typeface="Arial" panose="020B0604020202020204" pitchFamily="34" charset="0"/>
                <a:cs typeface="Arial" panose="020B0604020202020204" pitchFamily="34" charset="0"/>
              </a:rPr>
              <a:t> </a:t>
            </a:r>
            <a:r>
              <a:rPr sz="1200" spc="-24" dirty="0">
                <a:solidFill>
                  <a:srgbClr val="1E1E1E"/>
                </a:solidFill>
                <a:latin typeface="Arial" panose="020B0604020202020204" pitchFamily="34" charset="0"/>
                <a:cs typeface="Arial" panose="020B0604020202020204" pitchFamily="34" charset="0"/>
              </a:rPr>
              <a:t>to </a:t>
            </a:r>
            <a:r>
              <a:rPr sz="1200" spc="76" dirty="0">
                <a:solidFill>
                  <a:srgbClr val="1E1E1E"/>
                </a:solidFill>
                <a:latin typeface="Arial" panose="020B0604020202020204" pitchFamily="34" charset="0"/>
                <a:cs typeface="Arial" panose="020B0604020202020204" pitchFamily="34" charset="0"/>
              </a:rPr>
              <a:t>and</a:t>
            </a:r>
            <a:r>
              <a:rPr sz="1200" spc="-19" dirty="0">
                <a:solidFill>
                  <a:srgbClr val="1E1E1E"/>
                </a:solidFill>
                <a:latin typeface="Arial" panose="020B0604020202020204" pitchFamily="34" charset="0"/>
                <a:cs typeface="Arial" panose="020B0604020202020204" pitchFamily="34" charset="0"/>
              </a:rPr>
              <a:t> </a:t>
            </a:r>
            <a:r>
              <a:rPr sz="1200" spc="38" dirty="0">
                <a:solidFill>
                  <a:srgbClr val="1E1E1E"/>
                </a:solidFill>
                <a:latin typeface="Arial" panose="020B0604020202020204" pitchFamily="34" charset="0"/>
                <a:cs typeface="Arial" panose="020B0604020202020204" pitchFamily="34" charset="0"/>
              </a:rPr>
              <a:t>viewing:</a:t>
            </a:r>
            <a:endParaRPr sz="1200" dirty="0">
              <a:latin typeface="Arial" panose="020B0604020202020204" pitchFamily="34" charset="0"/>
              <a:cs typeface="Arial" panose="020B0604020202020204" pitchFamily="34" charset="0"/>
            </a:endParaRPr>
          </a:p>
          <a:p>
            <a:pPr>
              <a:spcBef>
                <a:spcPts val="43"/>
              </a:spcBef>
            </a:pPr>
            <a:endParaRPr sz="1200" dirty="0">
              <a:latin typeface="Arial" panose="020B0604020202020204" pitchFamily="34" charset="0"/>
              <a:cs typeface="Arial" panose="020B0604020202020204" pitchFamily="34" charset="0"/>
            </a:endParaRPr>
          </a:p>
          <a:p>
            <a:pPr marL="539340" indent="-163911">
              <a:buFont typeface="Arial"/>
              <a:buChar char="•"/>
              <a:tabLst>
                <a:tab pos="539943" algn="l"/>
              </a:tabLst>
            </a:pPr>
            <a:r>
              <a:rPr sz="1200" spc="71" dirty="0">
                <a:solidFill>
                  <a:srgbClr val="1E1E1E"/>
                </a:solidFill>
                <a:latin typeface="Arial" panose="020B0604020202020204" pitchFamily="34" charset="0"/>
                <a:cs typeface="Arial" panose="020B0604020202020204" pitchFamily="34" charset="0"/>
              </a:rPr>
              <a:t>Speeches</a:t>
            </a:r>
            <a:endParaRPr sz="1200" dirty="0">
              <a:latin typeface="Arial" panose="020B0604020202020204" pitchFamily="34" charset="0"/>
              <a:cs typeface="Arial" panose="020B0604020202020204" pitchFamily="34" charset="0"/>
            </a:endParaRPr>
          </a:p>
          <a:p>
            <a:pPr marL="539340" indent="-163911">
              <a:buFont typeface="Arial"/>
              <a:buChar char="•"/>
              <a:tabLst>
                <a:tab pos="539943" algn="l"/>
              </a:tabLst>
            </a:pPr>
            <a:r>
              <a:rPr sz="1200" spc="57" dirty="0">
                <a:solidFill>
                  <a:srgbClr val="1E1E1E"/>
                </a:solidFill>
                <a:latin typeface="Arial" panose="020B0604020202020204" pitchFamily="34" charset="0"/>
                <a:cs typeface="Arial" panose="020B0604020202020204" pitchFamily="34" charset="0"/>
              </a:rPr>
              <a:t>Broadcasts</a:t>
            </a:r>
            <a:endParaRPr sz="1200" dirty="0">
              <a:latin typeface="Arial" panose="020B0604020202020204" pitchFamily="34" charset="0"/>
              <a:cs typeface="Arial" panose="020B0604020202020204" pitchFamily="34" charset="0"/>
            </a:endParaRPr>
          </a:p>
          <a:p>
            <a:pPr marL="539340" indent="-163911">
              <a:buFont typeface="Arial"/>
              <a:buChar char="•"/>
              <a:tabLst>
                <a:tab pos="539943" algn="l"/>
              </a:tabLst>
            </a:pPr>
            <a:r>
              <a:rPr sz="1200" spc="57" dirty="0">
                <a:solidFill>
                  <a:srgbClr val="1E1E1E"/>
                </a:solidFill>
                <a:latin typeface="Arial" panose="020B0604020202020204" pitchFamily="34" charset="0"/>
                <a:cs typeface="Arial" panose="020B0604020202020204" pitchFamily="34" charset="0"/>
              </a:rPr>
              <a:t>Personal</a:t>
            </a:r>
            <a:r>
              <a:rPr sz="1200" spc="5" dirty="0">
                <a:solidFill>
                  <a:srgbClr val="1E1E1E"/>
                </a:solidFill>
                <a:latin typeface="Arial" panose="020B0604020202020204" pitchFamily="34" charset="0"/>
                <a:cs typeface="Arial" panose="020B0604020202020204" pitchFamily="34" charset="0"/>
              </a:rPr>
              <a:t> </a:t>
            </a:r>
            <a:r>
              <a:rPr sz="1200" spc="62" dirty="0">
                <a:solidFill>
                  <a:srgbClr val="1E1E1E"/>
                </a:solidFill>
                <a:latin typeface="Arial" panose="020B0604020202020204" pitchFamily="34" charset="0"/>
                <a:cs typeface="Arial" panose="020B0604020202020204" pitchFamily="34" charset="0"/>
              </a:rPr>
              <a:t>accounts</a:t>
            </a:r>
            <a:endParaRPr sz="1200" dirty="0">
              <a:latin typeface="Arial" panose="020B0604020202020204" pitchFamily="34" charset="0"/>
              <a:cs typeface="Arial" panose="020B0604020202020204" pitchFamily="34" charset="0"/>
            </a:endParaRPr>
          </a:p>
          <a:p>
            <a:pPr marL="539340" indent="-163911">
              <a:buFont typeface="Arial"/>
              <a:buChar char="•"/>
              <a:tabLst>
                <a:tab pos="539943" algn="l"/>
              </a:tabLst>
            </a:pPr>
            <a:r>
              <a:rPr sz="1200" dirty="0">
                <a:solidFill>
                  <a:srgbClr val="1E1E1E"/>
                </a:solidFill>
                <a:latin typeface="Arial" panose="020B0604020202020204" pitchFamily="34" charset="0"/>
                <a:cs typeface="Arial" panose="020B0604020202020204" pitchFamily="34" charset="0"/>
              </a:rPr>
              <a:t>Artistic</a:t>
            </a:r>
            <a:r>
              <a:rPr sz="1200" spc="133" dirty="0">
                <a:solidFill>
                  <a:srgbClr val="1E1E1E"/>
                </a:solidFill>
                <a:latin typeface="Arial" panose="020B0604020202020204" pitchFamily="34" charset="0"/>
                <a:cs typeface="Arial" panose="020B0604020202020204" pitchFamily="34" charset="0"/>
              </a:rPr>
              <a:t> </a:t>
            </a:r>
            <a:r>
              <a:rPr sz="1200" spc="-9" dirty="0">
                <a:solidFill>
                  <a:srgbClr val="1E1E1E"/>
                </a:solidFill>
                <a:latin typeface="Arial" panose="020B0604020202020204" pitchFamily="34" charset="0"/>
                <a:cs typeface="Arial" panose="020B0604020202020204" pitchFamily="34" charset="0"/>
              </a:rPr>
              <a:t>works</a:t>
            </a:r>
            <a:endParaRPr sz="1200" dirty="0">
              <a:latin typeface="Arial" panose="020B0604020202020204" pitchFamily="34" charset="0"/>
              <a:cs typeface="Arial" panose="020B0604020202020204" pitchFamily="34" charset="0"/>
            </a:endParaRPr>
          </a:p>
          <a:p>
            <a:pPr marL="539340" indent="-163911">
              <a:buFont typeface="Arial"/>
              <a:buChar char="•"/>
              <a:tabLst>
                <a:tab pos="539943" algn="l"/>
              </a:tabLst>
            </a:pPr>
            <a:r>
              <a:rPr sz="1200" spc="52" dirty="0">
                <a:solidFill>
                  <a:srgbClr val="1E1E1E"/>
                </a:solidFill>
                <a:latin typeface="Arial" panose="020B0604020202020204" pitchFamily="34" charset="0"/>
                <a:cs typeface="Arial" panose="020B0604020202020204" pitchFamily="34" charset="0"/>
              </a:rPr>
              <a:t>Performances</a:t>
            </a:r>
            <a:endParaRPr sz="1200" dirty="0">
              <a:latin typeface="Arial" panose="020B0604020202020204" pitchFamily="34" charset="0"/>
              <a:cs typeface="Arial" panose="020B0604020202020204" pitchFamily="34" charset="0"/>
            </a:endParaRPr>
          </a:p>
        </p:txBody>
      </p:sp>
      <p:grpSp>
        <p:nvGrpSpPr>
          <p:cNvPr id="18" name="object 18"/>
          <p:cNvGrpSpPr/>
          <p:nvPr/>
        </p:nvGrpSpPr>
        <p:grpSpPr>
          <a:xfrm>
            <a:off x="6858937" y="3399590"/>
            <a:ext cx="4771071" cy="2314123"/>
            <a:chOff x="7223759" y="3582161"/>
            <a:chExt cx="5027295" cy="2438400"/>
          </a:xfrm>
        </p:grpSpPr>
        <p:sp>
          <p:nvSpPr>
            <p:cNvPr id="19" name="object 19"/>
            <p:cNvSpPr/>
            <p:nvPr/>
          </p:nvSpPr>
          <p:spPr>
            <a:xfrm>
              <a:off x="7242809" y="4089653"/>
              <a:ext cx="1249680" cy="0"/>
            </a:xfrm>
            <a:custGeom>
              <a:avLst/>
              <a:gdLst/>
              <a:ahLst/>
              <a:cxnLst/>
              <a:rect l="l" t="t" r="r" b="b"/>
              <a:pathLst>
                <a:path w="1249679">
                  <a:moveTo>
                    <a:pt x="0" y="0"/>
                  </a:moveTo>
                  <a:lnTo>
                    <a:pt x="1249197" y="0"/>
                  </a:lnTo>
                </a:path>
              </a:pathLst>
            </a:custGeom>
            <a:ln w="38100">
              <a:solidFill>
                <a:srgbClr val="FFFFFF"/>
              </a:solidFill>
            </a:ln>
          </p:spPr>
          <p:txBody>
            <a:bodyPr wrap="square" lIns="0" tIns="0" rIns="0" bIns="0" rtlCol="0"/>
            <a:lstStyle/>
            <a:p>
              <a:endParaRPr sz="1708"/>
            </a:p>
          </p:txBody>
        </p:sp>
        <p:sp>
          <p:nvSpPr>
            <p:cNvPr id="20" name="object 20"/>
            <p:cNvSpPr/>
            <p:nvPr/>
          </p:nvSpPr>
          <p:spPr>
            <a:xfrm>
              <a:off x="9414509" y="3582161"/>
              <a:ext cx="2836545" cy="2438400"/>
            </a:xfrm>
            <a:custGeom>
              <a:avLst/>
              <a:gdLst/>
              <a:ahLst/>
              <a:cxnLst/>
              <a:rect l="l" t="t" r="r" b="b"/>
              <a:pathLst>
                <a:path w="2836545" h="2438400">
                  <a:moveTo>
                    <a:pt x="2836163" y="0"/>
                  </a:moveTo>
                  <a:lnTo>
                    <a:pt x="0" y="0"/>
                  </a:lnTo>
                  <a:lnTo>
                    <a:pt x="0" y="2438400"/>
                  </a:lnTo>
                  <a:lnTo>
                    <a:pt x="2836163" y="2438400"/>
                  </a:lnTo>
                  <a:lnTo>
                    <a:pt x="2836163" y="0"/>
                  </a:lnTo>
                  <a:close/>
                </a:path>
              </a:pathLst>
            </a:custGeom>
            <a:solidFill>
              <a:srgbClr val="CCEBFC"/>
            </a:solidFill>
          </p:spPr>
          <p:txBody>
            <a:bodyPr wrap="square" lIns="0" tIns="0" rIns="0" bIns="0" rtlCol="0"/>
            <a:lstStyle/>
            <a:p>
              <a:endParaRPr sz="1708"/>
            </a:p>
          </p:txBody>
        </p:sp>
      </p:grpSp>
      <p:sp>
        <p:nvSpPr>
          <p:cNvPr id="21" name="object 21"/>
          <p:cNvSpPr txBox="1"/>
          <p:nvPr/>
        </p:nvSpPr>
        <p:spPr>
          <a:xfrm>
            <a:off x="8938032" y="3399590"/>
            <a:ext cx="2691976" cy="1545997"/>
          </a:xfrm>
          <a:prstGeom prst="rect">
            <a:avLst/>
          </a:prstGeom>
          <a:ln w="19050">
            <a:noFill/>
          </a:ln>
        </p:spPr>
        <p:txBody>
          <a:bodyPr vert="horz" wrap="square" lIns="0" tIns="3616" rIns="0" bIns="0" rtlCol="0">
            <a:spAutoFit/>
          </a:bodyPr>
          <a:lstStyle/>
          <a:p>
            <a:pPr>
              <a:spcBef>
                <a:spcPts val="28"/>
              </a:spcBef>
            </a:pPr>
            <a:endParaRPr sz="1186" dirty="0">
              <a:latin typeface="Times New Roman"/>
              <a:cs typeface="Times New Roman"/>
            </a:endParaRPr>
          </a:p>
          <a:p>
            <a:pPr algn="ctr">
              <a:lnSpc>
                <a:spcPct val="100000"/>
              </a:lnSpc>
            </a:pPr>
            <a:r>
              <a:rPr sz="1329" b="1" spc="-9" dirty="0">
                <a:solidFill>
                  <a:srgbClr val="006097"/>
                </a:solidFill>
                <a:latin typeface="Roboto Black"/>
                <a:cs typeface="Roboto Black"/>
              </a:rPr>
              <a:t>SPEAKING</a:t>
            </a:r>
            <a:endParaRPr sz="1329" dirty="0">
              <a:latin typeface="Roboto Black"/>
              <a:cs typeface="Roboto Black"/>
            </a:endParaRPr>
          </a:p>
          <a:p>
            <a:pPr>
              <a:spcBef>
                <a:spcPts val="52"/>
              </a:spcBef>
            </a:pPr>
            <a:endParaRPr sz="1424" dirty="0">
              <a:latin typeface="Roboto Black"/>
              <a:cs typeface="Roboto Black"/>
            </a:endParaRPr>
          </a:p>
          <a:p>
            <a:pPr marL="376032" marR="427857"/>
            <a:r>
              <a:rPr sz="1200" spc="57" dirty="0">
                <a:solidFill>
                  <a:srgbClr val="1E1E1E"/>
                </a:solidFill>
                <a:latin typeface="Arial" panose="020B0604020202020204" pitchFamily="34" charset="0"/>
                <a:cs typeface="Arial" panose="020B0604020202020204" pitchFamily="34" charset="0"/>
              </a:rPr>
              <a:t>Students</a:t>
            </a:r>
            <a:r>
              <a:rPr sz="1200" spc="-5" dirty="0">
                <a:solidFill>
                  <a:srgbClr val="1E1E1E"/>
                </a:solidFill>
                <a:latin typeface="Arial" panose="020B0604020202020204" pitchFamily="34" charset="0"/>
                <a:cs typeface="Arial" panose="020B0604020202020204" pitchFamily="34" charset="0"/>
              </a:rPr>
              <a:t> </a:t>
            </a:r>
            <a:r>
              <a:rPr sz="1200" spc="76" dirty="0">
                <a:solidFill>
                  <a:srgbClr val="1E1E1E"/>
                </a:solidFill>
                <a:latin typeface="Arial" panose="020B0604020202020204" pitchFamily="34" charset="0"/>
                <a:cs typeface="Arial" panose="020B0604020202020204" pitchFamily="34" charset="0"/>
              </a:rPr>
              <a:t>design</a:t>
            </a:r>
            <a:r>
              <a:rPr sz="1200" dirty="0">
                <a:solidFill>
                  <a:srgbClr val="1E1E1E"/>
                </a:solidFill>
                <a:latin typeface="Arial" panose="020B0604020202020204" pitchFamily="34" charset="0"/>
                <a:cs typeface="Arial" panose="020B0604020202020204" pitchFamily="34" charset="0"/>
              </a:rPr>
              <a:t> </a:t>
            </a:r>
            <a:r>
              <a:rPr sz="1200" spc="76" dirty="0">
                <a:solidFill>
                  <a:srgbClr val="1E1E1E"/>
                </a:solidFill>
                <a:latin typeface="Arial" panose="020B0604020202020204" pitchFamily="34" charset="0"/>
                <a:cs typeface="Arial" panose="020B0604020202020204" pitchFamily="34" charset="0"/>
              </a:rPr>
              <a:t>and</a:t>
            </a:r>
            <a:r>
              <a:rPr sz="1200" spc="-14" dirty="0">
                <a:solidFill>
                  <a:srgbClr val="1E1E1E"/>
                </a:solidFill>
                <a:latin typeface="Arial" panose="020B0604020202020204" pitchFamily="34" charset="0"/>
                <a:cs typeface="Arial" panose="020B0604020202020204" pitchFamily="34" charset="0"/>
              </a:rPr>
              <a:t> </a:t>
            </a:r>
            <a:r>
              <a:rPr sz="1200" spc="-9" dirty="0">
                <a:solidFill>
                  <a:srgbClr val="1E1E1E"/>
                </a:solidFill>
                <a:latin typeface="Arial" panose="020B0604020202020204" pitchFamily="34" charset="0"/>
                <a:cs typeface="Arial" panose="020B0604020202020204" pitchFamily="34" charset="0"/>
              </a:rPr>
              <a:t>deliver </a:t>
            </a:r>
            <a:r>
              <a:rPr sz="1200" dirty="0">
                <a:solidFill>
                  <a:srgbClr val="1E1E1E"/>
                </a:solidFill>
                <a:latin typeface="Arial" panose="020B0604020202020204" pitchFamily="34" charset="0"/>
                <a:cs typeface="Arial" panose="020B0604020202020204" pitchFamily="34" charset="0"/>
              </a:rPr>
              <a:t>oral</a:t>
            </a:r>
            <a:r>
              <a:rPr sz="1200" spc="14" dirty="0">
                <a:solidFill>
                  <a:srgbClr val="1E1E1E"/>
                </a:solidFill>
                <a:latin typeface="Arial" panose="020B0604020202020204" pitchFamily="34" charset="0"/>
                <a:cs typeface="Arial" panose="020B0604020202020204" pitchFamily="34" charset="0"/>
              </a:rPr>
              <a:t> </a:t>
            </a:r>
            <a:r>
              <a:rPr sz="1200" spc="76" dirty="0">
                <a:solidFill>
                  <a:srgbClr val="1E1E1E"/>
                </a:solidFill>
                <a:latin typeface="Arial" panose="020B0604020202020204" pitchFamily="34" charset="0"/>
                <a:cs typeface="Arial" panose="020B0604020202020204" pitchFamily="34" charset="0"/>
              </a:rPr>
              <a:t>and</a:t>
            </a:r>
            <a:r>
              <a:rPr sz="1200" dirty="0">
                <a:solidFill>
                  <a:srgbClr val="1E1E1E"/>
                </a:solidFill>
                <a:latin typeface="Arial" panose="020B0604020202020204" pitchFamily="34" charset="0"/>
                <a:cs typeface="Arial" panose="020B0604020202020204" pitchFamily="34" charset="0"/>
              </a:rPr>
              <a:t> </a:t>
            </a:r>
            <a:r>
              <a:rPr sz="1200" spc="66" dirty="0">
                <a:solidFill>
                  <a:srgbClr val="1E1E1E"/>
                </a:solidFill>
                <a:latin typeface="Arial" panose="020B0604020202020204" pitchFamily="34" charset="0"/>
                <a:cs typeface="Arial" panose="020B0604020202020204" pitchFamily="34" charset="0"/>
              </a:rPr>
              <a:t>visual</a:t>
            </a:r>
            <a:r>
              <a:rPr sz="1200" spc="28" dirty="0">
                <a:solidFill>
                  <a:srgbClr val="1E1E1E"/>
                </a:solidFill>
                <a:latin typeface="Arial" panose="020B0604020202020204" pitchFamily="34" charset="0"/>
                <a:cs typeface="Arial" panose="020B0604020202020204" pitchFamily="34" charset="0"/>
              </a:rPr>
              <a:t> </a:t>
            </a:r>
            <a:r>
              <a:rPr sz="1200" spc="33" dirty="0">
                <a:solidFill>
                  <a:srgbClr val="1E1E1E"/>
                </a:solidFill>
                <a:latin typeface="Arial" panose="020B0604020202020204" pitchFamily="34" charset="0"/>
                <a:cs typeface="Arial" panose="020B0604020202020204" pitchFamily="34" charset="0"/>
              </a:rPr>
              <a:t>presentations, </a:t>
            </a:r>
            <a:r>
              <a:rPr sz="1200" dirty="0">
                <a:solidFill>
                  <a:srgbClr val="1E1E1E"/>
                </a:solidFill>
                <a:latin typeface="Arial" panose="020B0604020202020204" pitchFamily="34" charset="0"/>
                <a:cs typeface="Arial" panose="020B0604020202020204" pitchFamily="34" charset="0"/>
              </a:rPr>
              <a:t>both</a:t>
            </a:r>
            <a:r>
              <a:rPr sz="1200" spc="128" dirty="0">
                <a:solidFill>
                  <a:srgbClr val="1E1E1E"/>
                </a:solidFill>
                <a:latin typeface="Arial" panose="020B0604020202020204" pitchFamily="34" charset="0"/>
                <a:cs typeface="Arial" panose="020B0604020202020204" pitchFamily="34" charset="0"/>
              </a:rPr>
              <a:t> </a:t>
            </a:r>
            <a:r>
              <a:rPr sz="1200" dirty="0">
                <a:solidFill>
                  <a:srgbClr val="1E1E1E"/>
                </a:solidFill>
                <a:latin typeface="Arial" panose="020B0604020202020204" pitchFamily="34" charset="0"/>
                <a:cs typeface="Arial" panose="020B0604020202020204" pitchFamily="34" charset="0"/>
              </a:rPr>
              <a:t>individually</a:t>
            </a:r>
            <a:r>
              <a:rPr sz="1200" spc="157" dirty="0">
                <a:solidFill>
                  <a:srgbClr val="1E1E1E"/>
                </a:solidFill>
                <a:latin typeface="Arial" panose="020B0604020202020204" pitchFamily="34" charset="0"/>
                <a:cs typeface="Arial" panose="020B0604020202020204" pitchFamily="34" charset="0"/>
              </a:rPr>
              <a:t> </a:t>
            </a:r>
            <a:r>
              <a:rPr sz="1200" spc="76" dirty="0">
                <a:solidFill>
                  <a:srgbClr val="1E1E1E"/>
                </a:solidFill>
                <a:latin typeface="Arial" panose="020B0604020202020204" pitchFamily="34" charset="0"/>
                <a:cs typeface="Arial" panose="020B0604020202020204" pitchFamily="34" charset="0"/>
              </a:rPr>
              <a:t>and</a:t>
            </a:r>
            <a:r>
              <a:rPr sz="1200" spc="119" dirty="0">
                <a:solidFill>
                  <a:srgbClr val="1E1E1E"/>
                </a:solidFill>
                <a:latin typeface="Arial" panose="020B0604020202020204" pitchFamily="34" charset="0"/>
                <a:cs typeface="Arial" panose="020B0604020202020204" pitchFamily="34" charset="0"/>
              </a:rPr>
              <a:t> </a:t>
            </a:r>
            <a:r>
              <a:rPr sz="1200" spc="133" dirty="0">
                <a:solidFill>
                  <a:srgbClr val="1E1E1E"/>
                </a:solidFill>
                <a:latin typeface="Arial" panose="020B0604020202020204" pitchFamily="34" charset="0"/>
                <a:cs typeface="Arial" panose="020B0604020202020204" pitchFamily="34" charset="0"/>
              </a:rPr>
              <a:t>as</a:t>
            </a:r>
            <a:r>
              <a:rPr sz="1200" spc="152" dirty="0">
                <a:solidFill>
                  <a:srgbClr val="1E1E1E"/>
                </a:solidFill>
                <a:latin typeface="Arial" panose="020B0604020202020204" pitchFamily="34" charset="0"/>
                <a:cs typeface="Arial" panose="020B0604020202020204" pitchFamily="34" charset="0"/>
              </a:rPr>
              <a:t> </a:t>
            </a:r>
            <a:r>
              <a:rPr sz="1200" spc="-19" dirty="0">
                <a:solidFill>
                  <a:srgbClr val="1E1E1E"/>
                </a:solidFill>
                <a:latin typeface="Arial" panose="020B0604020202020204" pitchFamily="34" charset="0"/>
                <a:cs typeface="Arial" panose="020B0604020202020204" pitchFamily="34" charset="0"/>
              </a:rPr>
              <a:t>part </a:t>
            </a:r>
            <a:r>
              <a:rPr sz="1200" spc="62" dirty="0">
                <a:solidFill>
                  <a:srgbClr val="1E1E1E"/>
                </a:solidFill>
                <a:latin typeface="Arial" panose="020B0604020202020204" pitchFamily="34" charset="0"/>
                <a:cs typeface="Arial" panose="020B0604020202020204" pitchFamily="34" charset="0"/>
              </a:rPr>
              <a:t>of</a:t>
            </a:r>
            <a:r>
              <a:rPr sz="1200" spc="-33" dirty="0">
                <a:solidFill>
                  <a:srgbClr val="1E1E1E"/>
                </a:solidFill>
                <a:latin typeface="Arial" panose="020B0604020202020204" pitchFamily="34" charset="0"/>
                <a:cs typeface="Arial" panose="020B0604020202020204" pitchFamily="34" charset="0"/>
              </a:rPr>
              <a:t> </a:t>
            </a:r>
            <a:r>
              <a:rPr sz="1200" spc="128" dirty="0">
                <a:solidFill>
                  <a:srgbClr val="1E1E1E"/>
                </a:solidFill>
                <a:latin typeface="Arial" panose="020B0604020202020204" pitchFamily="34" charset="0"/>
                <a:cs typeface="Arial" panose="020B0604020202020204" pitchFamily="34" charset="0"/>
              </a:rPr>
              <a:t>a</a:t>
            </a:r>
            <a:r>
              <a:rPr sz="1200" spc="-33" dirty="0">
                <a:solidFill>
                  <a:srgbClr val="1E1E1E"/>
                </a:solidFill>
                <a:latin typeface="Arial" panose="020B0604020202020204" pitchFamily="34" charset="0"/>
                <a:cs typeface="Arial" panose="020B0604020202020204" pitchFamily="34" charset="0"/>
              </a:rPr>
              <a:t> </a:t>
            </a:r>
            <a:r>
              <a:rPr sz="1200" spc="47" dirty="0">
                <a:solidFill>
                  <a:srgbClr val="1E1E1E"/>
                </a:solidFill>
                <a:latin typeface="Arial" panose="020B0604020202020204" pitchFamily="34" charset="0"/>
                <a:cs typeface="Arial" panose="020B0604020202020204" pitchFamily="34" charset="0"/>
              </a:rPr>
              <a:t>team.</a:t>
            </a:r>
            <a:endParaRPr sz="1200" dirty="0">
              <a:latin typeface="Arial" panose="020B0604020202020204" pitchFamily="34" charset="0"/>
              <a:cs typeface="Arial" panose="020B0604020202020204" pitchFamily="34" charset="0"/>
            </a:endParaRPr>
          </a:p>
        </p:txBody>
      </p:sp>
      <p:sp>
        <p:nvSpPr>
          <p:cNvPr id="22" name="object 22"/>
          <p:cNvSpPr/>
          <p:nvPr/>
        </p:nvSpPr>
        <p:spPr>
          <a:xfrm>
            <a:off x="9707478" y="3881217"/>
            <a:ext cx="1185988" cy="0"/>
          </a:xfrm>
          <a:custGeom>
            <a:avLst/>
            <a:gdLst/>
            <a:ahLst/>
            <a:cxnLst/>
            <a:rect l="l" t="t" r="r" b="b"/>
            <a:pathLst>
              <a:path w="1249679">
                <a:moveTo>
                  <a:pt x="0" y="0"/>
                </a:moveTo>
                <a:lnTo>
                  <a:pt x="1249197" y="0"/>
                </a:lnTo>
              </a:path>
            </a:pathLst>
          </a:custGeom>
          <a:ln w="38100">
            <a:solidFill>
              <a:srgbClr val="FFFFFF"/>
            </a:solidFill>
          </a:ln>
        </p:spPr>
        <p:txBody>
          <a:bodyPr wrap="square" lIns="0" tIns="0" rIns="0" bIns="0" rtlCol="0"/>
          <a:lstStyle/>
          <a:p>
            <a:endParaRPr sz="1708"/>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48" y="0"/>
            <a:ext cx="12187112" cy="6855589"/>
          </a:xfrm>
          <a:custGeom>
            <a:avLst/>
            <a:gdLst/>
            <a:ahLst/>
            <a:cxnLst/>
            <a:rect l="l" t="t" r="r" b="b"/>
            <a:pathLst>
              <a:path w="12841605" h="7223759">
                <a:moveTo>
                  <a:pt x="12841224" y="0"/>
                </a:moveTo>
                <a:lnTo>
                  <a:pt x="0" y="0"/>
                </a:lnTo>
                <a:lnTo>
                  <a:pt x="0" y="7223759"/>
                </a:lnTo>
                <a:lnTo>
                  <a:pt x="12841224" y="7223759"/>
                </a:lnTo>
                <a:lnTo>
                  <a:pt x="12841224" y="0"/>
                </a:lnTo>
                <a:close/>
              </a:path>
            </a:pathLst>
          </a:custGeom>
          <a:solidFill>
            <a:srgbClr val="E2F3F9"/>
          </a:solidFill>
        </p:spPr>
        <p:txBody>
          <a:bodyPr wrap="square" lIns="0" tIns="0" rIns="0" bIns="0" rtlCol="0"/>
          <a:lstStyle/>
          <a:p>
            <a:endParaRPr sz="1708"/>
          </a:p>
        </p:txBody>
      </p:sp>
      <p:sp>
        <p:nvSpPr>
          <p:cNvPr id="3" name="object 3"/>
          <p:cNvSpPr txBox="1">
            <a:spLocks noGrp="1"/>
          </p:cNvSpPr>
          <p:nvPr>
            <p:ph type="title"/>
          </p:nvPr>
        </p:nvSpPr>
        <p:spPr>
          <a:xfrm>
            <a:off x="341642" y="510954"/>
            <a:ext cx="10894029" cy="1002910"/>
          </a:xfrm>
          <a:prstGeom prst="rect">
            <a:avLst/>
          </a:prstGeom>
        </p:spPr>
        <p:txBody>
          <a:bodyPr vert="horz" wrap="square" lIns="0" tIns="148851" rIns="0" bIns="0" numCol="1" rtlCol="0" anchor="t" anchorCtr="0" compatLnSpc="1">
            <a:prstTxWarp prst="textNoShape">
              <a:avLst/>
            </a:prstTxWarp>
            <a:spAutoFit/>
          </a:bodyPr>
          <a:lstStyle/>
          <a:p>
            <a:pPr marL="11450">
              <a:spcBef>
                <a:spcPts val="1172"/>
              </a:spcBef>
            </a:pPr>
            <a:r>
              <a:rPr b="1" dirty="0">
                <a:latin typeface="Arial"/>
                <a:cs typeface="Arial"/>
              </a:rPr>
              <a:t>Exam</a:t>
            </a:r>
            <a:r>
              <a:rPr dirty="0">
                <a:latin typeface="Arial"/>
                <a:cs typeface="Arial"/>
              </a:rPr>
              <a:t>:</a:t>
            </a:r>
            <a:r>
              <a:rPr spc="-28" dirty="0">
                <a:latin typeface="Arial"/>
                <a:cs typeface="Arial"/>
              </a:rPr>
              <a:t> </a:t>
            </a:r>
            <a:r>
              <a:rPr dirty="0">
                <a:latin typeface="Arial"/>
                <a:cs typeface="Arial"/>
              </a:rPr>
              <a:t>How</a:t>
            </a:r>
            <a:r>
              <a:rPr spc="-19" dirty="0">
                <a:latin typeface="Arial"/>
                <a:cs typeface="Arial"/>
              </a:rPr>
              <a:t> </a:t>
            </a:r>
            <a:r>
              <a:rPr dirty="0">
                <a:latin typeface="Arial"/>
                <a:cs typeface="Arial"/>
              </a:rPr>
              <a:t>Students</a:t>
            </a:r>
            <a:r>
              <a:rPr spc="-14" dirty="0">
                <a:latin typeface="Arial"/>
                <a:cs typeface="Arial"/>
              </a:rPr>
              <a:t> </a:t>
            </a:r>
            <a:r>
              <a:rPr dirty="0">
                <a:latin typeface="Arial"/>
                <a:cs typeface="Arial"/>
              </a:rPr>
              <a:t>Will</a:t>
            </a:r>
            <a:r>
              <a:rPr spc="-19" dirty="0">
                <a:latin typeface="Arial"/>
                <a:cs typeface="Arial"/>
              </a:rPr>
              <a:t> </a:t>
            </a:r>
            <a:r>
              <a:rPr dirty="0">
                <a:latin typeface="Arial"/>
                <a:cs typeface="Arial"/>
              </a:rPr>
              <a:t>Be</a:t>
            </a:r>
            <a:r>
              <a:rPr spc="-190" dirty="0">
                <a:latin typeface="Arial"/>
                <a:cs typeface="Arial"/>
              </a:rPr>
              <a:t> </a:t>
            </a:r>
            <a:r>
              <a:rPr spc="-9" dirty="0">
                <a:latin typeface="Arial"/>
                <a:cs typeface="Arial"/>
              </a:rPr>
              <a:t>Assessed</a:t>
            </a:r>
          </a:p>
          <a:p>
            <a:pPr marL="11450">
              <a:spcBef>
                <a:spcPts val="541"/>
              </a:spcBef>
            </a:pPr>
            <a:r>
              <a:rPr sz="1708" b="1" dirty="0">
                <a:solidFill>
                  <a:srgbClr val="006197"/>
                </a:solidFill>
                <a:latin typeface="Arial"/>
                <a:cs typeface="Arial"/>
              </a:rPr>
              <a:t>The</a:t>
            </a:r>
            <a:r>
              <a:rPr sz="1708" b="1" spc="-108" dirty="0">
                <a:solidFill>
                  <a:srgbClr val="006197"/>
                </a:solidFill>
                <a:latin typeface="Arial"/>
                <a:cs typeface="Arial"/>
              </a:rPr>
              <a:t> </a:t>
            </a:r>
            <a:r>
              <a:rPr sz="1708" b="1" dirty="0">
                <a:solidFill>
                  <a:srgbClr val="006197"/>
                </a:solidFill>
                <a:latin typeface="Arial"/>
                <a:cs typeface="Arial"/>
              </a:rPr>
              <a:t>AP</a:t>
            </a:r>
            <a:r>
              <a:rPr sz="1708" b="1" spc="-19" dirty="0">
                <a:solidFill>
                  <a:srgbClr val="006197"/>
                </a:solidFill>
                <a:latin typeface="Arial"/>
                <a:cs typeface="Arial"/>
              </a:rPr>
              <a:t> </a:t>
            </a:r>
            <a:r>
              <a:rPr sz="1708" b="1" dirty="0">
                <a:solidFill>
                  <a:srgbClr val="006197"/>
                </a:solidFill>
                <a:latin typeface="Arial"/>
                <a:cs typeface="Arial"/>
              </a:rPr>
              <a:t>Seminar</a:t>
            </a:r>
            <a:r>
              <a:rPr sz="1708" b="1" spc="-33" dirty="0">
                <a:solidFill>
                  <a:srgbClr val="006197"/>
                </a:solidFill>
                <a:latin typeface="Arial"/>
                <a:cs typeface="Arial"/>
              </a:rPr>
              <a:t> </a:t>
            </a:r>
            <a:r>
              <a:rPr sz="1708" b="1" dirty="0">
                <a:solidFill>
                  <a:srgbClr val="006197"/>
                </a:solidFill>
                <a:latin typeface="Arial"/>
                <a:cs typeface="Arial"/>
              </a:rPr>
              <a:t>Exam</a:t>
            </a:r>
            <a:r>
              <a:rPr sz="1708" b="1" spc="-24" dirty="0">
                <a:solidFill>
                  <a:srgbClr val="006197"/>
                </a:solidFill>
                <a:latin typeface="Arial"/>
                <a:cs typeface="Arial"/>
              </a:rPr>
              <a:t> </a:t>
            </a:r>
            <a:r>
              <a:rPr sz="1708" b="1" dirty="0">
                <a:solidFill>
                  <a:srgbClr val="006197"/>
                </a:solidFill>
                <a:latin typeface="Arial"/>
                <a:cs typeface="Arial"/>
              </a:rPr>
              <a:t>has</a:t>
            </a:r>
            <a:r>
              <a:rPr sz="1708" b="1" spc="-33" dirty="0">
                <a:solidFill>
                  <a:srgbClr val="006197"/>
                </a:solidFill>
                <a:latin typeface="Arial"/>
                <a:cs typeface="Arial"/>
              </a:rPr>
              <a:t> </a:t>
            </a:r>
            <a:r>
              <a:rPr sz="1708" b="1" dirty="0">
                <a:solidFill>
                  <a:srgbClr val="006197"/>
                </a:solidFill>
                <a:latin typeface="Arial"/>
                <a:cs typeface="Arial"/>
              </a:rPr>
              <a:t>Performance</a:t>
            </a:r>
            <a:r>
              <a:rPr sz="1708" b="1" spc="-19" dirty="0">
                <a:solidFill>
                  <a:srgbClr val="006197"/>
                </a:solidFill>
                <a:latin typeface="Arial"/>
                <a:cs typeface="Arial"/>
              </a:rPr>
              <a:t> </a:t>
            </a:r>
            <a:r>
              <a:rPr sz="1708" b="1" spc="-9" dirty="0">
                <a:solidFill>
                  <a:srgbClr val="006197"/>
                </a:solidFill>
                <a:latin typeface="Arial"/>
                <a:cs typeface="Arial"/>
              </a:rPr>
              <a:t>Tasks</a:t>
            </a:r>
            <a:r>
              <a:rPr sz="1708" b="1" spc="-24" dirty="0">
                <a:solidFill>
                  <a:srgbClr val="006197"/>
                </a:solidFill>
                <a:latin typeface="Arial"/>
                <a:cs typeface="Arial"/>
              </a:rPr>
              <a:t> </a:t>
            </a:r>
            <a:r>
              <a:rPr sz="1708" b="1" dirty="0">
                <a:solidFill>
                  <a:srgbClr val="006197"/>
                </a:solidFill>
                <a:latin typeface="Arial"/>
                <a:cs typeface="Arial"/>
              </a:rPr>
              <a:t>throughout</a:t>
            </a:r>
            <a:r>
              <a:rPr sz="1708" b="1" spc="-47" dirty="0">
                <a:solidFill>
                  <a:srgbClr val="006197"/>
                </a:solidFill>
                <a:latin typeface="Arial"/>
                <a:cs typeface="Arial"/>
              </a:rPr>
              <a:t> </a:t>
            </a:r>
            <a:r>
              <a:rPr sz="1708" b="1" dirty="0">
                <a:solidFill>
                  <a:srgbClr val="006197"/>
                </a:solidFill>
                <a:latin typeface="Arial"/>
                <a:cs typeface="Arial"/>
              </a:rPr>
              <a:t>the</a:t>
            </a:r>
            <a:r>
              <a:rPr sz="1708" b="1" spc="-43" dirty="0">
                <a:solidFill>
                  <a:srgbClr val="006197"/>
                </a:solidFill>
                <a:latin typeface="Arial"/>
                <a:cs typeface="Arial"/>
              </a:rPr>
              <a:t> </a:t>
            </a:r>
            <a:r>
              <a:rPr sz="1708" b="1" spc="-9" dirty="0">
                <a:solidFill>
                  <a:srgbClr val="006197"/>
                </a:solidFill>
                <a:latin typeface="Arial"/>
                <a:cs typeface="Arial"/>
              </a:rPr>
              <a:t>year.</a:t>
            </a:r>
            <a:endParaRPr sz="1708">
              <a:latin typeface="Arial"/>
              <a:cs typeface="Arial"/>
            </a:endParaRPr>
          </a:p>
        </p:txBody>
      </p:sp>
      <p:sp>
        <p:nvSpPr>
          <p:cNvPr id="4" name="object 4"/>
          <p:cNvSpPr/>
          <p:nvPr/>
        </p:nvSpPr>
        <p:spPr>
          <a:xfrm>
            <a:off x="359144" y="417988"/>
            <a:ext cx="11462141" cy="0"/>
          </a:xfrm>
          <a:custGeom>
            <a:avLst/>
            <a:gdLst/>
            <a:ahLst/>
            <a:cxnLst/>
            <a:rect l="l" t="t" r="r" b="b"/>
            <a:pathLst>
              <a:path w="12077700">
                <a:moveTo>
                  <a:pt x="0" y="0"/>
                </a:moveTo>
                <a:lnTo>
                  <a:pt x="12077700" y="0"/>
                </a:lnTo>
              </a:path>
            </a:pathLst>
          </a:custGeom>
          <a:ln w="76200">
            <a:solidFill>
              <a:srgbClr val="009CDE"/>
            </a:solidFill>
          </a:ln>
        </p:spPr>
        <p:txBody>
          <a:bodyPr wrap="square" lIns="0" tIns="0" rIns="0" bIns="0" rtlCol="0"/>
          <a:lstStyle/>
          <a:p>
            <a:endParaRPr sz="1708"/>
          </a:p>
        </p:txBody>
      </p:sp>
      <p:grpSp>
        <p:nvGrpSpPr>
          <p:cNvPr id="5" name="object 5"/>
          <p:cNvGrpSpPr/>
          <p:nvPr/>
        </p:nvGrpSpPr>
        <p:grpSpPr>
          <a:xfrm>
            <a:off x="322987" y="1779343"/>
            <a:ext cx="9165494" cy="313371"/>
            <a:chOff x="336804" y="1874900"/>
            <a:chExt cx="9657715" cy="330200"/>
          </a:xfrm>
        </p:grpSpPr>
        <p:sp>
          <p:nvSpPr>
            <p:cNvPr id="6" name="object 6"/>
            <p:cNvSpPr/>
            <p:nvPr/>
          </p:nvSpPr>
          <p:spPr>
            <a:xfrm>
              <a:off x="374904" y="2029967"/>
              <a:ext cx="9429115" cy="24765"/>
            </a:xfrm>
            <a:custGeom>
              <a:avLst/>
              <a:gdLst/>
              <a:ahLst/>
              <a:cxnLst/>
              <a:rect l="l" t="t" r="r" b="b"/>
              <a:pathLst>
                <a:path w="9429115" h="24764">
                  <a:moveTo>
                    <a:pt x="0" y="0"/>
                  </a:moveTo>
                  <a:lnTo>
                    <a:pt x="9428962" y="24612"/>
                  </a:lnTo>
                </a:path>
              </a:pathLst>
            </a:custGeom>
            <a:ln w="76199">
              <a:solidFill>
                <a:srgbClr val="FDDB00"/>
              </a:solidFill>
            </a:ln>
          </p:spPr>
          <p:txBody>
            <a:bodyPr wrap="square" lIns="0" tIns="0" rIns="0" bIns="0" rtlCol="0"/>
            <a:lstStyle/>
            <a:p>
              <a:endParaRPr sz="1708"/>
            </a:p>
          </p:txBody>
        </p:sp>
        <p:sp>
          <p:nvSpPr>
            <p:cNvPr id="7" name="object 7"/>
            <p:cNvSpPr/>
            <p:nvPr/>
          </p:nvSpPr>
          <p:spPr>
            <a:xfrm>
              <a:off x="2355342" y="1921001"/>
              <a:ext cx="7639050" cy="274320"/>
            </a:xfrm>
            <a:custGeom>
              <a:avLst/>
              <a:gdLst/>
              <a:ahLst/>
              <a:cxnLst/>
              <a:rect l="l" t="t" r="r" b="b"/>
              <a:pathLst>
                <a:path w="7639050" h="274319">
                  <a:moveTo>
                    <a:pt x="274320" y="137160"/>
                  </a:moveTo>
                  <a:lnTo>
                    <a:pt x="267322" y="93814"/>
                  </a:lnTo>
                  <a:lnTo>
                    <a:pt x="247853" y="56159"/>
                  </a:lnTo>
                  <a:lnTo>
                    <a:pt x="218160" y="26466"/>
                  </a:lnTo>
                  <a:lnTo>
                    <a:pt x="180505" y="6997"/>
                  </a:lnTo>
                  <a:lnTo>
                    <a:pt x="137160" y="0"/>
                  </a:lnTo>
                  <a:lnTo>
                    <a:pt x="93802" y="6997"/>
                  </a:lnTo>
                  <a:lnTo>
                    <a:pt x="56146" y="26466"/>
                  </a:lnTo>
                  <a:lnTo>
                    <a:pt x="26454" y="56159"/>
                  </a:lnTo>
                  <a:lnTo>
                    <a:pt x="6985" y="93814"/>
                  </a:lnTo>
                  <a:lnTo>
                    <a:pt x="0" y="137160"/>
                  </a:lnTo>
                  <a:lnTo>
                    <a:pt x="6985" y="180517"/>
                  </a:lnTo>
                  <a:lnTo>
                    <a:pt x="26454" y="218173"/>
                  </a:lnTo>
                  <a:lnTo>
                    <a:pt x="56146" y="247865"/>
                  </a:lnTo>
                  <a:lnTo>
                    <a:pt x="93802" y="267335"/>
                  </a:lnTo>
                  <a:lnTo>
                    <a:pt x="137160" y="274320"/>
                  </a:lnTo>
                  <a:lnTo>
                    <a:pt x="180505" y="267335"/>
                  </a:lnTo>
                  <a:lnTo>
                    <a:pt x="218160" y="247865"/>
                  </a:lnTo>
                  <a:lnTo>
                    <a:pt x="247853" y="218173"/>
                  </a:lnTo>
                  <a:lnTo>
                    <a:pt x="267322" y="180517"/>
                  </a:lnTo>
                  <a:lnTo>
                    <a:pt x="274320" y="137160"/>
                  </a:lnTo>
                  <a:close/>
                </a:path>
                <a:path w="7639050" h="274319">
                  <a:moveTo>
                    <a:pt x="7639012" y="134086"/>
                  </a:moveTo>
                  <a:lnTo>
                    <a:pt x="7410717" y="19177"/>
                  </a:lnTo>
                  <a:lnTo>
                    <a:pt x="7410107" y="247777"/>
                  </a:lnTo>
                  <a:lnTo>
                    <a:pt x="7639012" y="134086"/>
                  </a:lnTo>
                  <a:close/>
                </a:path>
              </a:pathLst>
            </a:custGeom>
            <a:solidFill>
              <a:srgbClr val="FDDB00"/>
            </a:solidFill>
          </p:spPr>
          <p:txBody>
            <a:bodyPr wrap="square" lIns="0" tIns="0" rIns="0" bIns="0" rtlCol="0"/>
            <a:lstStyle/>
            <a:p>
              <a:endParaRPr sz="1708"/>
            </a:p>
          </p:txBody>
        </p:sp>
        <p:sp>
          <p:nvSpPr>
            <p:cNvPr id="8" name="object 8"/>
            <p:cNvSpPr/>
            <p:nvPr/>
          </p:nvSpPr>
          <p:spPr>
            <a:xfrm>
              <a:off x="2355342" y="1921001"/>
              <a:ext cx="274320" cy="274320"/>
            </a:xfrm>
            <a:custGeom>
              <a:avLst/>
              <a:gdLst/>
              <a:ahLst/>
              <a:cxnLst/>
              <a:rect l="l" t="t" r="r" b="b"/>
              <a:pathLst>
                <a:path w="274319" h="274319">
                  <a:moveTo>
                    <a:pt x="0" y="137160"/>
                  </a:moveTo>
                  <a:lnTo>
                    <a:pt x="6992" y="93805"/>
                  </a:lnTo>
                  <a:lnTo>
                    <a:pt x="26462" y="56153"/>
                  </a:lnTo>
                  <a:lnTo>
                    <a:pt x="56153" y="26462"/>
                  </a:lnTo>
                  <a:lnTo>
                    <a:pt x="93805" y="6992"/>
                  </a:lnTo>
                  <a:lnTo>
                    <a:pt x="137160" y="0"/>
                  </a:lnTo>
                  <a:lnTo>
                    <a:pt x="180514" y="6992"/>
                  </a:lnTo>
                  <a:lnTo>
                    <a:pt x="218166" y="26462"/>
                  </a:lnTo>
                  <a:lnTo>
                    <a:pt x="247857" y="56153"/>
                  </a:lnTo>
                  <a:lnTo>
                    <a:pt x="267327" y="93805"/>
                  </a:lnTo>
                  <a:lnTo>
                    <a:pt x="274320" y="137160"/>
                  </a:lnTo>
                  <a:lnTo>
                    <a:pt x="267327" y="180514"/>
                  </a:lnTo>
                  <a:lnTo>
                    <a:pt x="247857" y="218166"/>
                  </a:lnTo>
                  <a:lnTo>
                    <a:pt x="218166" y="247857"/>
                  </a:lnTo>
                  <a:lnTo>
                    <a:pt x="180514" y="267327"/>
                  </a:lnTo>
                  <a:lnTo>
                    <a:pt x="137160" y="274320"/>
                  </a:lnTo>
                  <a:lnTo>
                    <a:pt x="93805" y="267327"/>
                  </a:lnTo>
                  <a:lnTo>
                    <a:pt x="56153" y="247857"/>
                  </a:lnTo>
                  <a:lnTo>
                    <a:pt x="26462" y="218166"/>
                  </a:lnTo>
                  <a:lnTo>
                    <a:pt x="6992" y="180514"/>
                  </a:lnTo>
                  <a:lnTo>
                    <a:pt x="0" y="137160"/>
                  </a:lnTo>
                  <a:close/>
                </a:path>
              </a:pathLst>
            </a:custGeom>
            <a:ln w="19050">
              <a:solidFill>
                <a:srgbClr val="FDDB00"/>
              </a:solidFill>
            </a:ln>
          </p:spPr>
          <p:txBody>
            <a:bodyPr wrap="square" lIns="0" tIns="0" rIns="0" bIns="0" rtlCol="0"/>
            <a:lstStyle/>
            <a:p>
              <a:endParaRPr sz="1708"/>
            </a:p>
          </p:txBody>
        </p:sp>
        <p:sp>
          <p:nvSpPr>
            <p:cNvPr id="9" name="object 9"/>
            <p:cNvSpPr/>
            <p:nvPr/>
          </p:nvSpPr>
          <p:spPr>
            <a:xfrm>
              <a:off x="6284213" y="1884425"/>
              <a:ext cx="274320" cy="274320"/>
            </a:xfrm>
            <a:custGeom>
              <a:avLst/>
              <a:gdLst/>
              <a:ahLst/>
              <a:cxnLst/>
              <a:rect l="l" t="t" r="r" b="b"/>
              <a:pathLst>
                <a:path w="274320" h="274319">
                  <a:moveTo>
                    <a:pt x="137160" y="0"/>
                  </a:moveTo>
                  <a:lnTo>
                    <a:pt x="93805" y="6992"/>
                  </a:lnTo>
                  <a:lnTo>
                    <a:pt x="56153" y="26462"/>
                  </a:lnTo>
                  <a:lnTo>
                    <a:pt x="26462" y="56153"/>
                  </a:lnTo>
                  <a:lnTo>
                    <a:pt x="6992" y="93805"/>
                  </a:lnTo>
                  <a:lnTo>
                    <a:pt x="0" y="137160"/>
                  </a:lnTo>
                  <a:lnTo>
                    <a:pt x="6992" y="180514"/>
                  </a:lnTo>
                  <a:lnTo>
                    <a:pt x="26462" y="218166"/>
                  </a:lnTo>
                  <a:lnTo>
                    <a:pt x="56153" y="247857"/>
                  </a:lnTo>
                  <a:lnTo>
                    <a:pt x="93805" y="267327"/>
                  </a:lnTo>
                  <a:lnTo>
                    <a:pt x="137160" y="274320"/>
                  </a:lnTo>
                  <a:lnTo>
                    <a:pt x="180514" y="267327"/>
                  </a:lnTo>
                  <a:lnTo>
                    <a:pt x="218166" y="247857"/>
                  </a:lnTo>
                  <a:lnTo>
                    <a:pt x="247857" y="218166"/>
                  </a:lnTo>
                  <a:lnTo>
                    <a:pt x="267327" y="180514"/>
                  </a:lnTo>
                  <a:lnTo>
                    <a:pt x="274320" y="137160"/>
                  </a:lnTo>
                  <a:lnTo>
                    <a:pt x="267327" y="93805"/>
                  </a:lnTo>
                  <a:lnTo>
                    <a:pt x="247857" y="56153"/>
                  </a:lnTo>
                  <a:lnTo>
                    <a:pt x="218166" y="26462"/>
                  </a:lnTo>
                  <a:lnTo>
                    <a:pt x="180514" y="6992"/>
                  </a:lnTo>
                  <a:lnTo>
                    <a:pt x="137160" y="0"/>
                  </a:lnTo>
                  <a:close/>
                </a:path>
              </a:pathLst>
            </a:custGeom>
            <a:solidFill>
              <a:srgbClr val="FDDB00"/>
            </a:solidFill>
          </p:spPr>
          <p:txBody>
            <a:bodyPr wrap="square" lIns="0" tIns="0" rIns="0" bIns="0" rtlCol="0"/>
            <a:lstStyle/>
            <a:p>
              <a:endParaRPr sz="1708"/>
            </a:p>
          </p:txBody>
        </p:sp>
        <p:sp>
          <p:nvSpPr>
            <p:cNvPr id="10" name="object 10"/>
            <p:cNvSpPr/>
            <p:nvPr/>
          </p:nvSpPr>
          <p:spPr>
            <a:xfrm>
              <a:off x="6284213" y="1884425"/>
              <a:ext cx="274320" cy="274320"/>
            </a:xfrm>
            <a:custGeom>
              <a:avLst/>
              <a:gdLst/>
              <a:ahLst/>
              <a:cxnLst/>
              <a:rect l="l" t="t" r="r" b="b"/>
              <a:pathLst>
                <a:path w="274320" h="274319">
                  <a:moveTo>
                    <a:pt x="0" y="137160"/>
                  </a:moveTo>
                  <a:lnTo>
                    <a:pt x="6992" y="93805"/>
                  </a:lnTo>
                  <a:lnTo>
                    <a:pt x="26462" y="56153"/>
                  </a:lnTo>
                  <a:lnTo>
                    <a:pt x="56153" y="26462"/>
                  </a:lnTo>
                  <a:lnTo>
                    <a:pt x="93805" y="6992"/>
                  </a:lnTo>
                  <a:lnTo>
                    <a:pt x="137160" y="0"/>
                  </a:lnTo>
                  <a:lnTo>
                    <a:pt x="180514" y="6992"/>
                  </a:lnTo>
                  <a:lnTo>
                    <a:pt x="218166" y="26462"/>
                  </a:lnTo>
                  <a:lnTo>
                    <a:pt x="247857" y="56153"/>
                  </a:lnTo>
                  <a:lnTo>
                    <a:pt x="267327" y="93805"/>
                  </a:lnTo>
                  <a:lnTo>
                    <a:pt x="274320" y="137160"/>
                  </a:lnTo>
                  <a:lnTo>
                    <a:pt x="267327" y="180514"/>
                  </a:lnTo>
                  <a:lnTo>
                    <a:pt x="247857" y="218166"/>
                  </a:lnTo>
                  <a:lnTo>
                    <a:pt x="218166" y="247857"/>
                  </a:lnTo>
                  <a:lnTo>
                    <a:pt x="180514" y="267327"/>
                  </a:lnTo>
                  <a:lnTo>
                    <a:pt x="137160" y="274320"/>
                  </a:lnTo>
                  <a:lnTo>
                    <a:pt x="93805" y="267327"/>
                  </a:lnTo>
                  <a:lnTo>
                    <a:pt x="56153" y="247857"/>
                  </a:lnTo>
                  <a:lnTo>
                    <a:pt x="26462" y="218166"/>
                  </a:lnTo>
                  <a:lnTo>
                    <a:pt x="6992" y="180514"/>
                  </a:lnTo>
                  <a:lnTo>
                    <a:pt x="0" y="137160"/>
                  </a:lnTo>
                  <a:close/>
                </a:path>
              </a:pathLst>
            </a:custGeom>
            <a:ln w="19050">
              <a:solidFill>
                <a:srgbClr val="FDDB00"/>
              </a:solidFill>
            </a:ln>
          </p:spPr>
          <p:txBody>
            <a:bodyPr wrap="square" lIns="0" tIns="0" rIns="0" bIns="0" rtlCol="0"/>
            <a:lstStyle/>
            <a:p>
              <a:endParaRPr sz="1708"/>
            </a:p>
          </p:txBody>
        </p:sp>
      </p:grpSp>
      <p:grpSp>
        <p:nvGrpSpPr>
          <p:cNvPr id="11" name="object 11"/>
          <p:cNvGrpSpPr/>
          <p:nvPr/>
        </p:nvGrpSpPr>
        <p:grpSpPr>
          <a:xfrm>
            <a:off x="9608766" y="1814055"/>
            <a:ext cx="278418" cy="278418"/>
            <a:chOff x="10121265" y="1911476"/>
            <a:chExt cx="293370" cy="293370"/>
          </a:xfrm>
        </p:grpSpPr>
        <p:sp>
          <p:nvSpPr>
            <p:cNvPr id="12" name="object 12"/>
            <p:cNvSpPr/>
            <p:nvPr/>
          </p:nvSpPr>
          <p:spPr>
            <a:xfrm>
              <a:off x="10130790" y="1921001"/>
              <a:ext cx="274320" cy="274320"/>
            </a:xfrm>
            <a:custGeom>
              <a:avLst/>
              <a:gdLst/>
              <a:ahLst/>
              <a:cxnLst/>
              <a:rect l="l" t="t" r="r" b="b"/>
              <a:pathLst>
                <a:path w="274320" h="274319">
                  <a:moveTo>
                    <a:pt x="137160" y="0"/>
                  </a:moveTo>
                  <a:lnTo>
                    <a:pt x="93805" y="6992"/>
                  </a:lnTo>
                  <a:lnTo>
                    <a:pt x="56153" y="26462"/>
                  </a:lnTo>
                  <a:lnTo>
                    <a:pt x="26462" y="56153"/>
                  </a:lnTo>
                  <a:lnTo>
                    <a:pt x="6992" y="93805"/>
                  </a:lnTo>
                  <a:lnTo>
                    <a:pt x="0" y="137160"/>
                  </a:lnTo>
                  <a:lnTo>
                    <a:pt x="6992" y="180514"/>
                  </a:lnTo>
                  <a:lnTo>
                    <a:pt x="26462" y="218166"/>
                  </a:lnTo>
                  <a:lnTo>
                    <a:pt x="56153" y="247857"/>
                  </a:lnTo>
                  <a:lnTo>
                    <a:pt x="93805" y="267327"/>
                  </a:lnTo>
                  <a:lnTo>
                    <a:pt x="137160" y="274320"/>
                  </a:lnTo>
                  <a:lnTo>
                    <a:pt x="180514" y="267327"/>
                  </a:lnTo>
                  <a:lnTo>
                    <a:pt x="218166" y="247857"/>
                  </a:lnTo>
                  <a:lnTo>
                    <a:pt x="247857" y="218166"/>
                  </a:lnTo>
                  <a:lnTo>
                    <a:pt x="267327" y="180514"/>
                  </a:lnTo>
                  <a:lnTo>
                    <a:pt x="274320" y="137160"/>
                  </a:lnTo>
                  <a:lnTo>
                    <a:pt x="267327" y="93805"/>
                  </a:lnTo>
                  <a:lnTo>
                    <a:pt x="247857" y="56153"/>
                  </a:lnTo>
                  <a:lnTo>
                    <a:pt x="218166" y="26462"/>
                  </a:lnTo>
                  <a:lnTo>
                    <a:pt x="180514" y="6992"/>
                  </a:lnTo>
                  <a:lnTo>
                    <a:pt x="137160" y="0"/>
                  </a:lnTo>
                  <a:close/>
                </a:path>
              </a:pathLst>
            </a:custGeom>
            <a:solidFill>
              <a:srgbClr val="FDDB00"/>
            </a:solidFill>
          </p:spPr>
          <p:txBody>
            <a:bodyPr wrap="square" lIns="0" tIns="0" rIns="0" bIns="0" rtlCol="0"/>
            <a:lstStyle/>
            <a:p>
              <a:endParaRPr sz="1708"/>
            </a:p>
          </p:txBody>
        </p:sp>
        <p:sp>
          <p:nvSpPr>
            <p:cNvPr id="13" name="object 13"/>
            <p:cNvSpPr/>
            <p:nvPr/>
          </p:nvSpPr>
          <p:spPr>
            <a:xfrm>
              <a:off x="10130790" y="1921001"/>
              <a:ext cx="274320" cy="274320"/>
            </a:xfrm>
            <a:custGeom>
              <a:avLst/>
              <a:gdLst/>
              <a:ahLst/>
              <a:cxnLst/>
              <a:rect l="l" t="t" r="r" b="b"/>
              <a:pathLst>
                <a:path w="274320" h="274319">
                  <a:moveTo>
                    <a:pt x="0" y="137160"/>
                  </a:moveTo>
                  <a:lnTo>
                    <a:pt x="6992" y="93805"/>
                  </a:lnTo>
                  <a:lnTo>
                    <a:pt x="26462" y="56153"/>
                  </a:lnTo>
                  <a:lnTo>
                    <a:pt x="56153" y="26462"/>
                  </a:lnTo>
                  <a:lnTo>
                    <a:pt x="93805" y="6992"/>
                  </a:lnTo>
                  <a:lnTo>
                    <a:pt x="137160" y="0"/>
                  </a:lnTo>
                  <a:lnTo>
                    <a:pt x="180514" y="6992"/>
                  </a:lnTo>
                  <a:lnTo>
                    <a:pt x="218166" y="26462"/>
                  </a:lnTo>
                  <a:lnTo>
                    <a:pt x="247857" y="56153"/>
                  </a:lnTo>
                  <a:lnTo>
                    <a:pt x="267327" y="93805"/>
                  </a:lnTo>
                  <a:lnTo>
                    <a:pt x="274320" y="137160"/>
                  </a:lnTo>
                  <a:lnTo>
                    <a:pt x="267327" y="180514"/>
                  </a:lnTo>
                  <a:lnTo>
                    <a:pt x="247857" y="218166"/>
                  </a:lnTo>
                  <a:lnTo>
                    <a:pt x="218166" y="247857"/>
                  </a:lnTo>
                  <a:lnTo>
                    <a:pt x="180514" y="267327"/>
                  </a:lnTo>
                  <a:lnTo>
                    <a:pt x="137160" y="274320"/>
                  </a:lnTo>
                  <a:lnTo>
                    <a:pt x="93805" y="267327"/>
                  </a:lnTo>
                  <a:lnTo>
                    <a:pt x="56153" y="247857"/>
                  </a:lnTo>
                  <a:lnTo>
                    <a:pt x="26462" y="218166"/>
                  </a:lnTo>
                  <a:lnTo>
                    <a:pt x="6992" y="180514"/>
                  </a:lnTo>
                  <a:lnTo>
                    <a:pt x="0" y="137160"/>
                  </a:lnTo>
                  <a:close/>
                </a:path>
              </a:pathLst>
            </a:custGeom>
            <a:ln w="19050">
              <a:solidFill>
                <a:srgbClr val="FDDB00"/>
              </a:solidFill>
            </a:ln>
          </p:spPr>
          <p:txBody>
            <a:bodyPr wrap="square" lIns="0" tIns="0" rIns="0" bIns="0" rtlCol="0"/>
            <a:lstStyle/>
            <a:p>
              <a:endParaRPr sz="1708"/>
            </a:p>
          </p:txBody>
        </p:sp>
      </p:grpSp>
      <p:sp>
        <p:nvSpPr>
          <p:cNvPr id="14" name="object 14"/>
          <p:cNvSpPr txBox="1"/>
          <p:nvPr/>
        </p:nvSpPr>
        <p:spPr>
          <a:xfrm>
            <a:off x="694693" y="2483343"/>
            <a:ext cx="3315102" cy="2994305"/>
          </a:xfrm>
          <a:prstGeom prst="rect">
            <a:avLst/>
          </a:prstGeom>
          <a:solidFill>
            <a:srgbClr val="FFFFFF"/>
          </a:solidFill>
        </p:spPr>
        <p:txBody>
          <a:bodyPr vert="horz" wrap="square" lIns="0" tIns="3616" rIns="0" bIns="0" rtlCol="0">
            <a:noAutofit/>
          </a:bodyPr>
          <a:lstStyle/>
          <a:p>
            <a:pPr>
              <a:spcBef>
                <a:spcPts val="28"/>
              </a:spcBef>
            </a:pPr>
            <a:endParaRPr sz="1518" dirty="0">
              <a:latin typeface="Times New Roman"/>
              <a:cs typeface="Times New Roman"/>
            </a:endParaRPr>
          </a:p>
          <a:p>
            <a:pPr marL="1160034" marR="938271" indent="-183798">
              <a:spcBef>
                <a:spcPts val="5"/>
              </a:spcBef>
            </a:pPr>
            <a:r>
              <a:rPr sz="1329" b="1" spc="-19" dirty="0">
                <a:solidFill>
                  <a:srgbClr val="1E1E1E"/>
                </a:solidFill>
                <a:latin typeface="Arial"/>
                <a:cs typeface="Arial"/>
              </a:rPr>
              <a:t>Team</a:t>
            </a:r>
            <a:r>
              <a:rPr sz="1329" b="1" spc="-43" dirty="0">
                <a:solidFill>
                  <a:srgbClr val="1E1E1E"/>
                </a:solidFill>
                <a:latin typeface="Arial"/>
                <a:cs typeface="Arial"/>
              </a:rPr>
              <a:t> </a:t>
            </a:r>
            <a:r>
              <a:rPr sz="1329" b="1" dirty="0">
                <a:solidFill>
                  <a:srgbClr val="1E1E1E"/>
                </a:solidFill>
                <a:latin typeface="Arial"/>
                <a:cs typeface="Arial"/>
              </a:rPr>
              <a:t>Project</a:t>
            </a:r>
            <a:r>
              <a:rPr sz="1329" b="1" spc="-52" dirty="0">
                <a:solidFill>
                  <a:srgbClr val="1E1E1E"/>
                </a:solidFill>
                <a:latin typeface="Arial"/>
                <a:cs typeface="Arial"/>
              </a:rPr>
              <a:t> </a:t>
            </a:r>
            <a:r>
              <a:rPr sz="1329" b="1" spc="-24" dirty="0">
                <a:solidFill>
                  <a:srgbClr val="1E1E1E"/>
                </a:solidFill>
                <a:latin typeface="Arial"/>
                <a:cs typeface="Arial"/>
              </a:rPr>
              <a:t>and </a:t>
            </a:r>
            <a:r>
              <a:rPr sz="1329" b="1" spc="-9" dirty="0">
                <a:solidFill>
                  <a:srgbClr val="1E1E1E"/>
                </a:solidFill>
                <a:latin typeface="Arial"/>
                <a:cs typeface="Arial"/>
              </a:rPr>
              <a:t>Presentation</a:t>
            </a:r>
            <a:endParaRPr sz="1329" dirty="0">
              <a:latin typeface="Arial"/>
              <a:cs typeface="Arial"/>
            </a:endParaRPr>
          </a:p>
          <a:p>
            <a:pPr>
              <a:spcBef>
                <a:spcPts val="5"/>
              </a:spcBef>
            </a:pPr>
            <a:endParaRPr sz="1898" dirty="0">
              <a:latin typeface="Arial"/>
              <a:cs typeface="Arial"/>
            </a:endParaRPr>
          </a:p>
          <a:p>
            <a:pPr marL="598397" marR="677942" indent="-272382">
              <a:buChar char="•"/>
              <a:tabLst>
                <a:tab pos="598397" algn="l"/>
                <a:tab pos="598999" algn="l"/>
              </a:tabLst>
            </a:pPr>
            <a:r>
              <a:rPr sz="1329" dirty="0">
                <a:solidFill>
                  <a:srgbClr val="1E1E1E"/>
                </a:solidFill>
                <a:latin typeface="Arial"/>
                <a:cs typeface="Arial"/>
              </a:rPr>
              <a:t>Individual</a:t>
            </a:r>
            <a:r>
              <a:rPr sz="1329" spc="-47" dirty="0">
                <a:solidFill>
                  <a:srgbClr val="1E1E1E"/>
                </a:solidFill>
                <a:latin typeface="Arial"/>
                <a:cs typeface="Arial"/>
              </a:rPr>
              <a:t> </a:t>
            </a:r>
            <a:r>
              <a:rPr sz="1329" dirty="0">
                <a:solidFill>
                  <a:srgbClr val="1E1E1E"/>
                </a:solidFill>
                <a:latin typeface="Arial"/>
                <a:cs typeface="Arial"/>
              </a:rPr>
              <a:t>Research</a:t>
            </a:r>
            <a:r>
              <a:rPr sz="1329" spc="-66" dirty="0">
                <a:solidFill>
                  <a:srgbClr val="1E1E1E"/>
                </a:solidFill>
                <a:latin typeface="Arial"/>
                <a:cs typeface="Arial"/>
              </a:rPr>
              <a:t> </a:t>
            </a:r>
            <a:r>
              <a:rPr sz="1329" spc="-9" dirty="0">
                <a:solidFill>
                  <a:srgbClr val="1E1E1E"/>
                </a:solidFill>
                <a:latin typeface="Arial"/>
                <a:cs typeface="Arial"/>
              </a:rPr>
              <a:t>Report </a:t>
            </a:r>
            <a:r>
              <a:rPr sz="1329" dirty="0">
                <a:solidFill>
                  <a:srgbClr val="1E1E1E"/>
                </a:solidFill>
                <a:latin typeface="Arial"/>
                <a:cs typeface="Arial"/>
              </a:rPr>
              <a:t>(1,200</a:t>
            </a:r>
            <a:r>
              <a:rPr sz="1329" spc="-52" dirty="0">
                <a:solidFill>
                  <a:srgbClr val="1E1E1E"/>
                </a:solidFill>
                <a:latin typeface="Arial"/>
                <a:cs typeface="Arial"/>
              </a:rPr>
              <a:t> </a:t>
            </a:r>
            <a:r>
              <a:rPr sz="1329" spc="-9" dirty="0">
                <a:solidFill>
                  <a:srgbClr val="1E1E1E"/>
                </a:solidFill>
                <a:latin typeface="Arial"/>
                <a:cs typeface="Arial"/>
              </a:rPr>
              <a:t>words)</a:t>
            </a:r>
            <a:endParaRPr sz="1329" dirty="0">
              <a:latin typeface="Arial"/>
              <a:cs typeface="Arial"/>
            </a:endParaRPr>
          </a:p>
          <a:p>
            <a:pPr>
              <a:spcBef>
                <a:spcPts val="9"/>
              </a:spcBef>
              <a:buClr>
                <a:srgbClr val="1E1E1E"/>
              </a:buClr>
              <a:buFont typeface="Arial"/>
              <a:buChar char="•"/>
            </a:pPr>
            <a:endParaRPr sz="1376" dirty="0">
              <a:latin typeface="Arial"/>
              <a:cs typeface="Arial"/>
            </a:endParaRPr>
          </a:p>
          <a:p>
            <a:pPr marL="598397" marR="441114" indent="-272382">
              <a:buChar char="•"/>
              <a:tabLst>
                <a:tab pos="598397" algn="l"/>
                <a:tab pos="598999" algn="l"/>
              </a:tabLst>
            </a:pPr>
            <a:r>
              <a:rPr sz="1329" spc="-33" dirty="0">
                <a:solidFill>
                  <a:srgbClr val="1E1E1E"/>
                </a:solidFill>
                <a:latin typeface="Arial"/>
                <a:cs typeface="Arial"/>
              </a:rPr>
              <a:t>Team</a:t>
            </a:r>
            <a:r>
              <a:rPr sz="1329" spc="-57" dirty="0">
                <a:solidFill>
                  <a:srgbClr val="1E1E1E"/>
                </a:solidFill>
                <a:latin typeface="Arial"/>
                <a:cs typeface="Arial"/>
              </a:rPr>
              <a:t> </a:t>
            </a:r>
            <a:r>
              <a:rPr sz="1329" dirty="0">
                <a:solidFill>
                  <a:srgbClr val="1E1E1E"/>
                </a:solidFill>
                <a:latin typeface="Arial"/>
                <a:cs typeface="Arial"/>
              </a:rPr>
              <a:t>Multimedia</a:t>
            </a:r>
            <a:r>
              <a:rPr sz="1329" spc="-62" dirty="0">
                <a:solidFill>
                  <a:srgbClr val="1E1E1E"/>
                </a:solidFill>
                <a:latin typeface="Arial"/>
                <a:cs typeface="Arial"/>
              </a:rPr>
              <a:t> </a:t>
            </a:r>
            <a:r>
              <a:rPr sz="1329" spc="-9" dirty="0">
                <a:solidFill>
                  <a:srgbClr val="1E1E1E"/>
                </a:solidFill>
                <a:latin typeface="Arial"/>
                <a:cs typeface="Arial"/>
              </a:rPr>
              <a:t>Presentation </a:t>
            </a:r>
            <a:r>
              <a:rPr sz="1329" dirty="0">
                <a:solidFill>
                  <a:srgbClr val="1E1E1E"/>
                </a:solidFill>
                <a:latin typeface="Arial"/>
                <a:cs typeface="Arial"/>
              </a:rPr>
              <a:t>and</a:t>
            </a:r>
            <a:r>
              <a:rPr sz="1329" spc="-33" dirty="0">
                <a:solidFill>
                  <a:srgbClr val="1E1E1E"/>
                </a:solidFill>
                <a:latin typeface="Arial"/>
                <a:cs typeface="Arial"/>
              </a:rPr>
              <a:t> </a:t>
            </a:r>
            <a:r>
              <a:rPr sz="1329" dirty="0">
                <a:solidFill>
                  <a:srgbClr val="1E1E1E"/>
                </a:solidFill>
                <a:latin typeface="Arial"/>
                <a:cs typeface="Arial"/>
              </a:rPr>
              <a:t>Defense</a:t>
            </a:r>
            <a:r>
              <a:rPr sz="1329" spc="-43" dirty="0">
                <a:solidFill>
                  <a:srgbClr val="1E1E1E"/>
                </a:solidFill>
                <a:latin typeface="Arial"/>
                <a:cs typeface="Arial"/>
              </a:rPr>
              <a:t> </a:t>
            </a:r>
            <a:r>
              <a:rPr sz="1329" dirty="0">
                <a:solidFill>
                  <a:srgbClr val="1E1E1E"/>
                </a:solidFill>
                <a:latin typeface="Arial"/>
                <a:cs typeface="Arial"/>
              </a:rPr>
              <a:t>(8–10</a:t>
            </a:r>
            <a:r>
              <a:rPr sz="1329" spc="-38" dirty="0">
                <a:solidFill>
                  <a:srgbClr val="1E1E1E"/>
                </a:solidFill>
                <a:latin typeface="Arial"/>
                <a:cs typeface="Arial"/>
              </a:rPr>
              <a:t> </a:t>
            </a:r>
            <a:r>
              <a:rPr sz="1329" spc="-9" dirty="0">
                <a:solidFill>
                  <a:srgbClr val="1E1E1E"/>
                </a:solidFill>
                <a:latin typeface="Arial"/>
                <a:cs typeface="Arial"/>
              </a:rPr>
              <a:t>minutes, </a:t>
            </a:r>
            <a:r>
              <a:rPr sz="1329" dirty="0">
                <a:solidFill>
                  <a:srgbClr val="1E1E1E"/>
                </a:solidFill>
                <a:latin typeface="Arial"/>
                <a:cs typeface="Arial"/>
              </a:rPr>
              <a:t>plus</a:t>
            </a:r>
            <a:r>
              <a:rPr sz="1329" spc="-28" dirty="0">
                <a:solidFill>
                  <a:srgbClr val="1E1E1E"/>
                </a:solidFill>
                <a:latin typeface="Arial"/>
                <a:cs typeface="Arial"/>
              </a:rPr>
              <a:t> </a:t>
            </a:r>
            <a:r>
              <a:rPr sz="1329" spc="-19" dirty="0">
                <a:solidFill>
                  <a:srgbClr val="1E1E1E"/>
                </a:solidFill>
                <a:latin typeface="Arial"/>
                <a:cs typeface="Arial"/>
              </a:rPr>
              <a:t>Q&amp;A)</a:t>
            </a:r>
            <a:endParaRPr sz="1329" dirty="0">
              <a:latin typeface="Arial"/>
              <a:cs typeface="Arial"/>
            </a:endParaRPr>
          </a:p>
        </p:txBody>
      </p:sp>
      <p:sp>
        <p:nvSpPr>
          <p:cNvPr id="15" name="object 15"/>
          <p:cNvSpPr txBox="1"/>
          <p:nvPr/>
        </p:nvSpPr>
        <p:spPr>
          <a:xfrm>
            <a:off x="4458036" y="2483343"/>
            <a:ext cx="3313896" cy="2994305"/>
          </a:xfrm>
          <a:prstGeom prst="rect">
            <a:avLst/>
          </a:prstGeom>
          <a:solidFill>
            <a:srgbClr val="FFFFFF"/>
          </a:solidFill>
        </p:spPr>
        <p:txBody>
          <a:bodyPr vert="horz" wrap="square" lIns="0" tIns="3616" rIns="0" bIns="0" rtlCol="0">
            <a:noAutofit/>
          </a:bodyPr>
          <a:lstStyle/>
          <a:p>
            <a:pPr>
              <a:spcBef>
                <a:spcPts val="28"/>
              </a:spcBef>
            </a:pPr>
            <a:endParaRPr sz="1518" dirty="0">
              <a:latin typeface="Times New Roman"/>
              <a:cs typeface="Times New Roman"/>
            </a:endParaRPr>
          </a:p>
          <a:p>
            <a:pPr marL="952132" marR="329028" indent="-649619">
              <a:spcBef>
                <a:spcPts val="5"/>
              </a:spcBef>
            </a:pPr>
            <a:r>
              <a:rPr sz="1329" b="1" dirty="0">
                <a:solidFill>
                  <a:srgbClr val="1E1E1E"/>
                </a:solidFill>
                <a:latin typeface="Arial"/>
                <a:cs typeface="Arial"/>
              </a:rPr>
              <a:t>Individual</a:t>
            </a:r>
            <a:r>
              <a:rPr sz="1329" b="1" spc="-71" dirty="0">
                <a:solidFill>
                  <a:srgbClr val="1E1E1E"/>
                </a:solidFill>
                <a:latin typeface="Arial"/>
                <a:cs typeface="Arial"/>
              </a:rPr>
              <a:t> </a:t>
            </a:r>
            <a:r>
              <a:rPr sz="1329" b="1" dirty="0">
                <a:solidFill>
                  <a:srgbClr val="1E1E1E"/>
                </a:solidFill>
                <a:latin typeface="Arial"/>
                <a:cs typeface="Arial"/>
              </a:rPr>
              <a:t>Research</a:t>
            </a:r>
            <a:r>
              <a:rPr sz="1329" b="1" spc="-66" dirty="0">
                <a:solidFill>
                  <a:srgbClr val="1E1E1E"/>
                </a:solidFill>
                <a:latin typeface="Arial"/>
                <a:cs typeface="Arial"/>
              </a:rPr>
              <a:t> </a:t>
            </a:r>
            <a:r>
              <a:rPr sz="1329" b="1" dirty="0">
                <a:solidFill>
                  <a:srgbClr val="1E1E1E"/>
                </a:solidFill>
                <a:latin typeface="Arial"/>
                <a:cs typeface="Arial"/>
              </a:rPr>
              <a:t>Based</a:t>
            </a:r>
            <a:r>
              <a:rPr sz="1329" b="1" spc="-52" dirty="0">
                <a:solidFill>
                  <a:srgbClr val="1E1E1E"/>
                </a:solidFill>
                <a:latin typeface="Arial"/>
                <a:cs typeface="Arial"/>
              </a:rPr>
              <a:t> </a:t>
            </a:r>
            <a:r>
              <a:rPr sz="1329" b="1" spc="-9" dirty="0">
                <a:solidFill>
                  <a:srgbClr val="1E1E1E"/>
                </a:solidFill>
                <a:latin typeface="Arial"/>
                <a:cs typeface="Arial"/>
              </a:rPr>
              <a:t>Essay </a:t>
            </a:r>
            <a:r>
              <a:rPr sz="1329" b="1" dirty="0">
                <a:solidFill>
                  <a:srgbClr val="1E1E1E"/>
                </a:solidFill>
                <a:latin typeface="Arial"/>
                <a:cs typeface="Arial"/>
              </a:rPr>
              <a:t>and</a:t>
            </a:r>
            <a:r>
              <a:rPr sz="1329" b="1" spc="-28" dirty="0">
                <a:solidFill>
                  <a:srgbClr val="1E1E1E"/>
                </a:solidFill>
                <a:latin typeface="Arial"/>
                <a:cs typeface="Arial"/>
              </a:rPr>
              <a:t> </a:t>
            </a:r>
            <a:r>
              <a:rPr sz="1329" b="1" spc="-9" dirty="0">
                <a:solidFill>
                  <a:srgbClr val="1E1E1E"/>
                </a:solidFill>
                <a:latin typeface="Arial"/>
                <a:cs typeface="Arial"/>
              </a:rPr>
              <a:t>Presentation</a:t>
            </a:r>
            <a:endParaRPr sz="1329" dirty="0">
              <a:latin typeface="Arial"/>
              <a:cs typeface="Arial"/>
            </a:endParaRPr>
          </a:p>
          <a:p>
            <a:pPr>
              <a:spcBef>
                <a:spcPts val="5"/>
              </a:spcBef>
            </a:pPr>
            <a:endParaRPr sz="1898" dirty="0">
              <a:latin typeface="Arial"/>
              <a:cs typeface="Arial"/>
            </a:endParaRPr>
          </a:p>
          <a:p>
            <a:pPr marL="562240" marR="686981" indent="-272382">
              <a:buChar char="•"/>
              <a:tabLst>
                <a:tab pos="562240" algn="l"/>
                <a:tab pos="562842" algn="l"/>
              </a:tabLst>
            </a:pPr>
            <a:r>
              <a:rPr sz="1329" dirty="0">
                <a:solidFill>
                  <a:srgbClr val="1E1E1E"/>
                </a:solidFill>
                <a:latin typeface="Arial"/>
                <a:cs typeface="Arial"/>
              </a:rPr>
              <a:t>Individual</a:t>
            </a:r>
            <a:r>
              <a:rPr sz="1329" spc="-14" dirty="0">
                <a:solidFill>
                  <a:srgbClr val="1E1E1E"/>
                </a:solidFill>
                <a:latin typeface="Arial"/>
                <a:cs typeface="Arial"/>
              </a:rPr>
              <a:t> </a:t>
            </a:r>
            <a:r>
              <a:rPr sz="1329" spc="-9" dirty="0">
                <a:solidFill>
                  <a:srgbClr val="1E1E1E"/>
                </a:solidFill>
                <a:latin typeface="Arial"/>
                <a:cs typeface="Arial"/>
              </a:rPr>
              <a:t>Written</a:t>
            </a:r>
            <a:r>
              <a:rPr sz="1329" spc="-119" dirty="0">
                <a:solidFill>
                  <a:srgbClr val="1E1E1E"/>
                </a:solidFill>
                <a:latin typeface="Arial"/>
                <a:cs typeface="Arial"/>
              </a:rPr>
              <a:t> </a:t>
            </a:r>
            <a:r>
              <a:rPr sz="1329" spc="-9" dirty="0">
                <a:solidFill>
                  <a:srgbClr val="1E1E1E"/>
                </a:solidFill>
                <a:latin typeface="Arial"/>
                <a:cs typeface="Arial"/>
              </a:rPr>
              <a:t>Argument </a:t>
            </a:r>
            <a:r>
              <a:rPr sz="1329" dirty="0">
                <a:solidFill>
                  <a:srgbClr val="1E1E1E"/>
                </a:solidFill>
                <a:latin typeface="Arial"/>
                <a:cs typeface="Arial"/>
              </a:rPr>
              <a:t>(2,000</a:t>
            </a:r>
            <a:r>
              <a:rPr sz="1329" spc="-52" dirty="0">
                <a:solidFill>
                  <a:srgbClr val="1E1E1E"/>
                </a:solidFill>
                <a:latin typeface="Arial"/>
                <a:cs typeface="Arial"/>
              </a:rPr>
              <a:t> </a:t>
            </a:r>
            <a:r>
              <a:rPr sz="1329" spc="-9" dirty="0">
                <a:solidFill>
                  <a:srgbClr val="1E1E1E"/>
                </a:solidFill>
                <a:latin typeface="Arial"/>
                <a:cs typeface="Arial"/>
              </a:rPr>
              <a:t>words)</a:t>
            </a:r>
            <a:endParaRPr sz="1329" dirty="0">
              <a:latin typeface="Arial"/>
              <a:cs typeface="Arial"/>
            </a:endParaRPr>
          </a:p>
          <a:p>
            <a:pPr>
              <a:spcBef>
                <a:spcPts val="9"/>
              </a:spcBef>
              <a:buClr>
                <a:srgbClr val="1E1E1E"/>
              </a:buClr>
              <a:buFont typeface="Arial"/>
              <a:buChar char="•"/>
            </a:pPr>
            <a:endParaRPr sz="1376" dirty="0">
              <a:latin typeface="Arial"/>
              <a:cs typeface="Arial"/>
            </a:endParaRPr>
          </a:p>
          <a:p>
            <a:pPr marL="562240" marR="720125" indent="-272382">
              <a:buChar char="•"/>
              <a:tabLst>
                <a:tab pos="562240" algn="l"/>
                <a:tab pos="562842" algn="l"/>
              </a:tabLst>
            </a:pPr>
            <a:r>
              <a:rPr sz="1329" dirty="0">
                <a:solidFill>
                  <a:srgbClr val="1E1E1E"/>
                </a:solidFill>
                <a:latin typeface="Arial"/>
                <a:cs typeface="Arial"/>
              </a:rPr>
              <a:t>Individual</a:t>
            </a:r>
            <a:r>
              <a:rPr sz="1329" spc="-57" dirty="0">
                <a:solidFill>
                  <a:srgbClr val="1E1E1E"/>
                </a:solidFill>
                <a:latin typeface="Arial"/>
                <a:cs typeface="Arial"/>
              </a:rPr>
              <a:t> </a:t>
            </a:r>
            <a:r>
              <a:rPr sz="1329" spc="-9" dirty="0">
                <a:solidFill>
                  <a:srgbClr val="1E1E1E"/>
                </a:solidFill>
                <a:latin typeface="Arial"/>
                <a:cs typeface="Arial"/>
              </a:rPr>
              <a:t>Multimedia </a:t>
            </a:r>
            <a:r>
              <a:rPr sz="1329" dirty="0">
                <a:solidFill>
                  <a:srgbClr val="1E1E1E"/>
                </a:solidFill>
                <a:latin typeface="Arial"/>
                <a:cs typeface="Arial"/>
              </a:rPr>
              <a:t>Presentation</a:t>
            </a:r>
            <a:r>
              <a:rPr sz="1329" spc="-71" dirty="0">
                <a:solidFill>
                  <a:srgbClr val="1E1E1E"/>
                </a:solidFill>
                <a:latin typeface="Arial"/>
                <a:cs typeface="Arial"/>
              </a:rPr>
              <a:t> </a:t>
            </a:r>
            <a:r>
              <a:rPr sz="1329" dirty="0">
                <a:solidFill>
                  <a:srgbClr val="1E1E1E"/>
                </a:solidFill>
                <a:latin typeface="Arial"/>
                <a:cs typeface="Arial"/>
              </a:rPr>
              <a:t>(6–8</a:t>
            </a:r>
            <a:r>
              <a:rPr sz="1329" spc="-33" dirty="0">
                <a:solidFill>
                  <a:srgbClr val="1E1E1E"/>
                </a:solidFill>
                <a:latin typeface="Arial"/>
                <a:cs typeface="Arial"/>
              </a:rPr>
              <a:t> </a:t>
            </a:r>
            <a:r>
              <a:rPr sz="1329" spc="-9" dirty="0">
                <a:solidFill>
                  <a:srgbClr val="1E1E1E"/>
                </a:solidFill>
                <a:latin typeface="Arial"/>
                <a:cs typeface="Arial"/>
              </a:rPr>
              <a:t>minutes)</a:t>
            </a:r>
            <a:endParaRPr sz="1329" dirty="0">
              <a:latin typeface="Arial"/>
              <a:cs typeface="Arial"/>
            </a:endParaRPr>
          </a:p>
          <a:p>
            <a:pPr>
              <a:spcBef>
                <a:spcPts val="14"/>
              </a:spcBef>
              <a:buClr>
                <a:srgbClr val="1E1E1E"/>
              </a:buClr>
              <a:buFont typeface="Arial"/>
              <a:buChar char="•"/>
            </a:pPr>
            <a:endParaRPr sz="1376" dirty="0">
              <a:latin typeface="Arial"/>
              <a:cs typeface="Arial"/>
            </a:endParaRPr>
          </a:p>
          <a:p>
            <a:pPr marL="562240" marR="617078" indent="-272382">
              <a:buChar char="•"/>
              <a:tabLst>
                <a:tab pos="562240" algn="l"/>
                <a:tab pos="562842" algn="l"/>
              </a:tabLst>
            </a:pPr>
            <a:r>
              <a:rPr sz="1329" dirty="0">
                <a:solidFill>
                  <a:srgbClr val="1E1E1E"/>
                </a:solidFill>
                <a:latin typeface="Arial"/>
                <a:cs typeface="Arial"/>
              </a:rPr>
              <a:t>Oral</a:t>
            </a:r>
            <a:r>
              <a:rPr sz="1329" spc="-33" dirty="0">
                <a:solidFill>
                  <a:srgbClr val="1E1E1E"/>
                </a:solidFill>
                <a:latin typeface="Arial"/>
                <a:cs typeface="Arial"/>
              </a:rPr>
              <a:t> </a:t>
            </a:r>
            <a:r>
              <a:rPr sz="1329" dirty="0">
                <a:solidFill>
                  <a:srgbClr val="1E1E1E"/>
                </a:solidFill>
                <a:latin typeface="Arial"/>
                <a:cs typeface="Arial"/>
              </a:rPr>
              <a:t>Defense</a:t>
            </a:r>
            <a:r>
              <a:rPr sz="1329" spc="-43" dirty="0">
                <a:solidFill>
                  <a:srgbClr val="1E1E1E"/>
                </a:solidFill>
                <a:latin typeface="Arial"/>
                <a:cs typeface="Arial"/>
              </a:rPr>
              <a:t> </a:t>
            </a:r>
            <a:r>
              <a:rPr sz="1329" dirty="0">
                <a:solidFill>
                  <a:srgbClr val="1E1E1E"/>
                </a:solidFill>
                <a:latin typeface="Arial"/>
                <a:cs typeface="Arial"/>
              </a:rPr>
              <a:t>(two</a:t>
            </a:r>
            <a:r>
              <a:rPr sz="1329" spc="-19" dirty="0">
                <a:solidFill>
                  <a:srgbClr val="1E1E1E"/>
                </a:solidFill>
                <a:latin typeface="Arial"/>
                <a:cs typeface="Arial"/>
              </a:rPr>
              <a:t> </a:t>
            </a:r>
            <a:r>
              <a:rPr sz="1329" spc="-9" dirty="0">
                <a:solidFill>
                  <a:srgbClr val="1E1E1E"/>
                </a:solidFill>
                <a:latin typeface="Arial"/>
                <a:cs typeface="Arial"/>
              </a:rPr>
              <a:t>questions </a:t>
            </a:r>
            <a:r>
              <a:rPr sz="1329" dirty="0">
                <a:solidFill>
                  <a:srgbClr val="1E1E1E"/>
                </a:solidFill>
                <a:latin typeface="Arial"/>
                <a:cs typeface="Arial"/>
              </a:rPr>
              <a:t>from</a:t>
            </a:r>
            <a:r>
              <a:rPr sz="1329" spc="-24" dirty="0">
                <a:solidFill>
                  <a:srgbClr val="1E1E1E"/>
                </a:solidFill>
                <a:latin typeface="Arial"/>
                <a:cs typeface="Arial"/>
              </a:rPr>
              <a:t> </a:t>
            </a:r>
            <a:r>
              <a:rPr sz="1329" dirty="0">
                <a:solidFill>
                  <a:srgbClr val="1E1E1E"/>
                </a:solidFill>
                <a:latin typeface="Arial"/>
                <a:cs typeface="Arial"/>
              </a:rPr>
              <a:t>the</a:t>
            </a:r>
            <a:r>
              <a:rPr sz="1329" spc="-28" dirty="0">
                <a:solidFill>
                  <a:srgbClr val="1E1E1E"/>
                </a:solidFill>
                <a:latin typeface="Arial"/>
                <a:cs typeface="Arial"/>
              </a:rPr>
              <a:t> </a:t>
            </a:r>
            <a:r>
              <a:rPr sz="1329" spc="-9" dirty="0">
                <a:solidFill>
                  <a:srgbClr val="1E1E1E"/>
                </a:solidFill>
                <a:latin typeface="Arial"/>
                <a:cs typeface="Arial"/>
              </a:rPr>
              <a:t>teacher)</a:t>
            </a:r>
            <a:endParaRPr sz="1329" dirty="0">
              <a:latin typeface="Arial"/>
              <a:cs typeface="Arial"/>
            </a:endParaRPr>
          </a:p>
        </p:txBody>
      </p:sp>
      <p:sp>
        <p:nvSpPr>
          <p:cNvPr id="16" name="object 16"/>
          <p:cNvSpPr txBox="1"/>
          <p:nvPr/>
        </p:nvSpPr>
        <p:spPr>
          <a:xfrm>
            <a:off x="8219930" y="2483341"/>
            <a:ext cx="3315102" cy="2994303"/>
          </a:xfrm>
          <a:prstGeom prst="rect">
            <a:avLst/>
          </a:prstGeom>
          <a:solidFill>
            <a:srgbClr val="FFFFFF"/>
          </a:solidFill>
        </p:spPr>
        <p:txBody>
          <a:bodyPr vert="horz" wrap="square" lIns="0" tIns="3616" rIns="0" bIns="0" rtlCol="0">
            <a:noAutofit/>
          </a:bodyPr>
          <a:lstStyle/>
          <a:p>
            <a:pPr>
              <a:spcBef>
                <a:spcPts val="28"/>
              </a:spcBef>
            </a:pPr>
            <a:endParaRPr sz="1518" dirty="0">
              <a:latin typeface="Times New Roman"/>
              <a:cs typeface="Times New Roman"/>
            </a:endParaRPr>
          </a:p>
          <a:p>
            <a:pPr marL="1020830" marR="1114838" algn="ctr">
              <a:spcBef>
                <a:spcPts val="5"/>
              </a:spcBef>
            </a:pPr>
            <a:r>
              <a:rPr sz="1329" b="1" spc="-9" dirty="0">
                <a:solidFill>
                  <a:srgbClr val="1E1E1E"/>
                </a:solidFill>
                <a:latin typeface="Arial"/>
                <a:cs typeface="Arial"/>
              </a:rPr>
              <a:t>End-of-Course </a:t>
            </a:r>
            <a:r>
              <a:rPr sz="1329" b="1" spc="-19" dirty="0">
                <a:solidFill>
                  <a:srgbClr val="1E1E1E"/>
                </a:solidFill>
                <a:latin typeface="Arial"/>
                <a:cs typeface="Arial"/>
              </a:rPr>
              <a:t>Exam</a:t>
            </a:r>
            <a:endParaRPr sz="1329" dirty="0">
              <a:latin typeface="Arial"/>
              <a:cs typeface="Arial"/>
            </a:endParaRPr>
          </a:p>
          <a:p>
            <a:pPr>
              <a:spcBef>
                <a:spcPts val="5"/>
              </a:spcBef>
            </a:pPr>
            <a:endParaRPr sz="1898" dirty="0">
              <a:latin typeface="Arial"/>
              <a:cs typeface="Arial"/>
            </a:endParaRPr>
          </a:p>
          <a:p>
            <a:pPr marL="538738" marR="631541" indent="-272382">
              <a:buChar char="•"/>
              <a:tabLst>
                <a:tab pos="538738" algn="l"/>
                <a:tab pos="539340" algn="l"/>
              </a:tabLst>
            </a:pPr>
            <a:r>
              <a:rPr sz="1329" spc="-9" dirty="0">
                <a:solidFill>
                  <a:srgbClr val="1E1E1E"/>
                </a:solidFill>
                <a:latin typeface="Arial"/>
                <a:cs typeface="Arial"/>
              </a:rPr>
              <a:t>Part</a:t>
            </a:r>
            <a:r>
              <a:rPr sz="1329" spc="-95" dirty="0">
                <a:solidFill>
                  <a:srgbClr val="1E1E1E"/>
                </a:solidFill>
                <a:latin typeface="Arial"/>
                <a:cs typeface="Arial"/>
              </a:rPr>
              <a:t> </a:t>
            </a:r>
            <a:r>
              <a:rPr sz="1329" dirty="0">
                <a:solidFill>
                  <a:srgbClr val="1E1E1E"/>
                </a:solidFill>
                <a:latin typeface="Arial"/>
                <a:cs typeface="Arial"/>
              </a:rPr>
              <a:t>A:</a:t>
            </a:r>
            <a:r>
              <a:rPr sz="1329" spc="-76" dirty="0">
                <a:solidFill>
                  <a:srgbClr val="1E1E1E"/>
                </a:solidFill>
                <a:latin typeface="Arial"/>
                <a:cs typeface="Arial"/>
              </a:rPr>
              <a:t> </a:t>
            </a:r>
            <a:r>
              <a:rPr sz="1329" dirty="0">
                <a:solidFill>
                  <a:srgbClr val="1E1E1E"/>
                </a:solidFill>
                <a:latin typeface="Arial"/>
                <a:cs typeface="Arial"/>
              </a:rPr>
              <a:t>Analyze</a:t>
            </a:r>
            <a:r>
              <a:rPr sz="1329" spc="-14" dirty="0">
                <a:solidFill>
                  <a:srgbClr val="1E1E1E"/>
                </a:solidFill>
                <a:latin typeface="Arial"/>
                <a:cs typeface="Arial"/>
              </a:rPr>
              <a:t> </a:t>
            </a:r>
            <a:r>
              <a:rPr sz="1329" dirty="0">
                <a:solidFill>
                  <a:srgbClr val="1E1E1E"/>
                </a:solidFill>
                <a:latin typeface="Arial"/>
                <a:cs typeface="Arial"/>
              </a:rPr>
              <a:t>an</a:t>
            </a:r>
            <a:r>
              <a:rPr sz="1329" spc="-19" dirty="0">
                <a:solidFill>
                  <a:srgbClr val="1E1E1E"/>
                </a:solidFill>
                <a:latin typeface="Arial"/>
                <a:cs typeface="Arial"/>
              </a:rPr>
              <a:t> </a:t>
            </a:r>
            <a:r>
              <a:rPr sz="1329" spc="-9" dirty="0">
                <a:solidFill>
                  <a:srgbClr val="1E1E1E"/>
                </a:solidFill>
                <a:latin typeface="Arial"/>
                <a:cs typeface="Arial"/>
              </a:rPr>
              <a:t>argument </a:t>
            </a:r>
            <a:r>
              <a:rPr sz="1329" dirty="0">
                <a:solidFill>
                  <a:srgbClr val="1E1E1E"/>
                </a:solidFill>
                <a:latin typeface="Arial"/>
                <a:cs typeface="Arial"/>
              </a:rPr>
              <a:t>using</a:t>
            </a:r>
            <a:r>
              <a:rPr sz="1329" spc="-43" dirty="0">
                <a:solidFill>
                  <a:srgbClr val="1E1E1E"/>
                </a:solidFill>
                <a:latin typeface="Arial"/>
                <a:cs typeface="Arial"/>
              </a:rPr>
              <a:t> </a:t>
            </a:r>
            <a:r>
              <a:rPr sz="1329" dirty="0">
                <a:solidFill>
                  <a:srgbClr val="1E1E1E"/>
                </a:solidFill>
                <a:latin typeface="Arial"/>
                <a:cs typeface="Arial"/>
              </a:rPr>
              <a:t>evidence</a:t>
            </a:r>
            <a:r>
              <a:rPr sz="1329" spc="-33" dirty="0">
                <a:solidFill>
                  <a:srgbClr val="1E1E1E"/>
                </a:solidFill>
                <a:latin typeface="Arial"/>
                <a:cs typeface="Arial"/>
              </a:rPr>
              <a:t> </a:t>
            </a:r>
            <a:r>
              <a:rPr sz="1329" dirty="0">
                <a:solidFill>
                  <a:srgbClr val="1E1E1E"/>
                </a:solidFill>
                <a:latin typeface="Arial"/>
                <a:cs typeface="Arial"/>
              </a:rPr>
              <a:t>(1</a:t>
            </a:r>
            <a:r>
              <a:rPr sz="1329" spc="-19" dirty="0">
                <a:solidFill>
                  <a:srgbClr val="1E1E1E"/>
                </a:solidFill>
                <a:latin typeface="Arial"/>
                <a:cs typeface="Arial"/>
              </a:rPr>
              <a:t> </a:t>
            </a:r>
            <a:r>
              <a:rPr sz="1329" spc="-9" dirty="0">
                <a:solidFill>
                  <a:srgbClr val="1E1E1E"/>
                </a:solidFill>
                <a:latin typeface="Arial"/>
                <a:cs typeface="Arial"/>
              </a:rPr>
              <a:t>source)</a:t>
            </a:r>
            <a:endParaRPr sz="1329" dirty="0">
              <a:latin typeface="Arial"/>
              <a:cs typeface="Arial"/>
            </a:endParaRPr>
          </a:p>
          <a:p>
            <a:pPr>
              <a:spcBef>
                <a:spcPts val="9"/>
              </a:spcBef>
              <a:buClr>
                <a:srgbClr val="1E1E1E"/>
              </a:buClr>
              <a:buFont typeface="Arial"/>
              <a:buChar char="•"/>
            </a:pPr>
            <a:endParaRPr sz="1376" dirty="0">
              <a:latin typeface="Arial"/>
              <a:cs typeface="Arial"/>
            </a:endParaRPr>
          </a:p>
          <a:p>
            <a:pPr marL="538738" marR="389288" indent="-272382">
              <a:buChar char="•"/>
              <a:tabLst>
                <a:tab pos="538738" algn="l"/>
                <a:tab pos="539340" algn="l"/>
              </a:tabLst>
            </a:pPr>
            <a:r>
              <a:rPr sz="1329" dirty="0">
                <a:solidFill>
                  <a:srgbClr val="1E1E1E"/>
                </a:solidFill>
                <a:latin typeface="Arial"/>
                <a:cs typeface="Arial"/>
              </a:rPr>
              <a:t>Part</a:t>
            </a:r>
            <a:r>
              <a:rPr sz="1329" spc="-28" dirty="0">
                <a:solidFill>
                  <a:srgbClr val="1E1E1E"/>
                </a:solidFill>
                <a:latin typeface="Arial"/>
                <a:cs typeface="Arial"/>
              </a:rPr>
              <a:t> </a:t>
            </a:r>
            <a:r>
              <a:rPr sz="1329" dirty="0">
                <a:solidFill>
                  <a:srgbClr val="1E1E1E"/>
                </a:solidFill>
                <a:latin typeface="Arial"/>
                <a:cs typeface="Arial"/>
              </a:rPr>
              <a:t>B:</a:t>
            </a:r>
            <a:r>
              <a:rPr sz="1329" spc="-14" dirty="0">
                <a:solidFill>
                  <a:srgbClr val="1E1E1E"/>
                </a:solidFill>
                <a:latin typeface="Arial"/>
                <a:cs typeface="Arial"/>
              </a:rPr>
              <a:t> </a:t>
            </a:r>
            <a:r>
              <a:rPr sz="1329" dirty="0">
                <a:solidFill>
                  <a:srgbClr val="1E1E1E"/>
                </a:solidFill>
                <a:latin typeface="Arial"/>
                <a:cs typeface="Arial"/>
              </a:rPr>
              <a:t>Build</a:t>
            </a:r>
            <a:r>
              <a:rPr sz="1329" spc="-28" dirty="0">
                <a:solidFill>
                  <a:srgbClr val="1E1E1E"/>
                </a:solidFill>
                <a:latin typeface="Arial"/>
                <a:cs typeface="Arial"/>
              </a:rPr>
              <a:t> </a:t>
            </a:r>
            <a:r>
              <a:rPr sz="1329" dirty="0">
                <a:solidFill>
                  <a:srgbClr val="1E1E1E"/>
                </a:solidFill>
                <a:latin typeface="Arial"/>
                <a:cs typeface="Arial"/>
              </a:rPr>
              <a:t>an</a:t>
            </a:r>
            <a:r>
              <a:rPr sz="1329" spc="-24" dirty="0">
                <a:solidFill>
                  <a:srgbClr val="1E1E1E"/>
                </a:solidFill>
                <a:latin typeface="Arial"/>
                <a:cs typeface="Arial"/>
              </a:rPr>
              <a:t> </a:t>
            </a:r>
            <a:r>
              <a:rPr sz="1329" dirty="0">
                <a:solidFill>
                  <a:srgbClr val="1E1E1E"/>
                </a:solidFill>
                <a:latin typeface="Arial"/>
                <a:cs typeface="Arial"/>
              </a:rPr>
              <a:t>argument</a:t>
            </a:r>
            <a:r>
              <a:rPr sz="1329" spc="-47" dirty="0">
                <a:solidFill>
                  <a:srgbClr val="1E1E1E"/>
                </a:solidFill>
                <a:latin typeface="Arial"/>
                <a:cs typeface="Arial"/>
              </a:rPr>
              <a:t> </a:t>
            </a:r>
            <a:r>
              <a:rPr sz="1329" spc="-19" dirty="0">
                <a:solidFill>
                  <a:srgbClr val="1E1E1E"/>
                </a:solidFill>
                <a:latin typeface="Arial"/>
                <a:cs typeface="Arial"/>
              </a:rPr>
              <a:t>using </a:t>
            </a:r>
            <a:r>
              <a:rPr sz="1329" dirty="0">
                <a:solidFill>
                  <a:srgbClr val="1E1E1E"/>
                </a:solidFill>
                <a:latin typeface="Arial"/>
                <a:cs typeface="Arial"/>
              </a:rPr>
              <a:t>evidence</a:t>
            </a:r>
            <a:r>
              <a:rPr sz="1329" spc="-38" dirty="0">
                <a:solidFill>
                  <a:srgbClr val="1E1E1E"/>
                </a:solidFill>
                <a:latin typeface="Arial"/>
                <a:cs typeface="Arial"/>
              </a:rPr>
              <a:t> </a:t>
            </a:r>
            <a:r>
              <a:rPr sz="1329" dirty="0">
                <a:solidFill>
                  <a:srgbClr val="1E1E1E"/>
                </a:solidFill>
                <a:latin typeface="Arial"/>
                <a:cs typeface="Arial"/>
              </a:rPr>
              <a:t>(4</a:t>
            </a:r>
            <a:r>
              <a:rPr sz="1329" spc="-33" dirty="0">
                <a:solidFill>
                  <a:srgbClr val="1E1E1E"/>
                </a:solidFill>
                <a:latin typeface="Arial"/>
                <a:cs typeface="Arial"/>
              </a:rPr>
              <a:t> </a:t>
            </a:r>
            <a:r>
              <a:rPr sz="1329" spc="-9" dirty="0">
                <a:solidFill>
                  <a:srgbClr val="1E1E1E"/>
                </a:solidFill>
                <a:latin typeface="Arial"/>
                <a:cs typeface="Arial"/>
              </a:rPr>
              <a:t>sources)</a:t>
            </a:r>
            <a:endParaRPr sz="1329" dirty="0">
              <a:latin typeface="Arial"/>
              <a:cs typeface="Arial"/>
            </a:endParaRPr>
          </a:p>
        </p:txBody>
      </p:sp>
      <p:sp>
        <p:nvSpPr>
          <p:cNvPr id="17" name="object 17"/>
          <p:cNvSpPr txBox="1"/>
          <p:nvPr/>
        </p:nvSpPr>
        <p:spPr>
          <a:xfrm>
            <a:off x="2100219" y="5611071"/>
            <a:ext cx="508625" cy="304238"/>
          </a:xfrm>
          <a:prstGeom prst="rect">
            <a:avLst/>
          </a:prstGeom>
        </p:spPr>
        <p:txBody>
          <a:bodyPr vert="horz" wrap="square" lIns="0" tIns="12053" rIns="0" bIns="0" rtlCol="0">
            <a:spAutoFit/>
          </a:bodyPr>
          <a:lstStyle/>
          <a:p>
            <a:pPr marL="12052">
              <a:spcBef>
                <a:spcPts val="95"/>
              </a:spcBef>
            </a:pPr>
            <a:r>
              <a:rPr sz="1898" b="1" spc="-24" dirty="0">
                <a:solidFill>
                  <a:srgbClr val="1E1E1E"/>
                </a:solidFill>
                <a:latin typeface="Arial"/>
                <a:cs typeface="Arial"/>
              </a:rPr>
              <a:t>20%</a:t>
            </a:r>
            <a:endParaRPr sz="1898">
              <a:latin typeface="Arial"/>
              <a:cs typeface="Arial"/>
            </a:endParaRPr>
          </a:p>
        </p:txBody>
      </p:sp>
      <p:sp>
        <p:nvSpPr>
          <p:cNvPr id="18" name="object 18"/>
          <p:cNvSpPr txBox="1"/>
          <p:nvPr/>
        </p:nvSpPr>
        <p:spPr>
          <a:xfrm>
            <a:off x="5974708" y="5611071"/>
            <a:ext cx="508625" cy="304238"/>
          </a:xfrm>
          <a:prstGeom prst="rect">
            <a:avLst/>
          </a:prstGeom>
        </p:spPr>
        <p:txBody>
          <a:bodyPr vert="horz" wrap="square" lIns="0" tIns="12053" rIns="0" bIns="0" rtlCol="0">
            <a:spAutoFit/>
          </a:bodyPr>
          <a:lstStyle/>
          <a:p>
            <a:pPr marL="12052">
              <a:spcBef>
                <a:spcPts val="95"/>
              </a:spcBef>
            </a:pPr>
            <a:r>
              <a:rPr sz="1898" b="1" spc="-24" dirty="0">
                <a:solidFill>
                  <a:srgbClr val="1E1E1E"/>
                </a:solidFill>
                <a:latin typeface="Arial"/>
                <a:cs typeface="Arial"/>
              </a:rPr>
              <a:t>35%</a:t>
            </a:r>
            <a:endParaRPr sz="1898">
              <a:latin typeface="Arial"/>
              <a:cs typeface="Arial"/>
            </a:endParaRPr>
          </a:p>
        </p:txBody>
      </p:sp>
      <p:sp>
        <p:nvSpPr>
          <p:cNvPr id="19" name="object 19"/>
          <p:cNvSpPr txBox="1"/>
          <p:nvPr/>
        </p:nvSpPr>
        <p:spPr>
          <a:xfrm>
            <a:off x="9575052" y="5611071"/>
            <a:ext cx="508625" cy="304238"/>
          </a:xfrm>
          <a:prstGeom prst="rect">
            <a:avLst/>
          </a:prstGeom>
        </p:spPr>
        <p:txBody>
          <a:bodyPr vert="horz" wrap="square" lIns="0" tIns="12053" rIns="0" bIns="0" rtlCol="0">
            <a:spAutoFit/>
          </a:bodyPr>
          <a:lstStyle/>
          <a:p>
            <a:pPr marL="12052">
              <a:spcBef>
                <a:spcPts val="95"/>
              </a:spcBef>
            </a:pPr>
            <a:r>
              <a:rPr sz="1898" b="1" spc="-24" dirty="0">
                <a:solidFill>
                  <a:srgbClr val="1E1E1E"/>
                </a:solidFill>
                <a:latin typeface="Arial"/>
                <a:cs typeface="Arial"/>
              </a:rPr>
              <a:t>45%</a:t>
            </a:r>
            <a:endParaRPr sz="1898">
              <a:latin typeface="Arial"/>
              <a:cs typeface="Arial"/>
            </a:endParaRP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299994" y="2003481"/>
            <a:ext cx="3613752" cy="3836939"/>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rmAutofit/>
          </a:bodyPr>
          <a:lstStyle/>
          <a:p>
            <a:pPr algn="ctr" defTabSz="868131">
              <a:defRPr/>
            </a:pPr>
            <a:endParaRPr lang="en-US" sz="1329" dirty="0">
              <a:solidFill>
                <a:schemeClr val="tx1"/>
              </a:solidFill>
              <a:latin typeface="Arial"/>
              <a:cs typeface="Arial"/>
            </a:endParaRPr>
          </a:p>
          <a:p>
            <a:pPr algn="ctr" defTabSz="868131">
              <a:defRPr/>
            </a:pPr>
            <a:r>
              <a:rPr lang="en-US" sz="1329" dirty="0">
                <a:solidFill>
                  <a:schemeClr val="tx1"/>
                </a:solidFill>
                <a:latin typeface="Arial"/>
                <a:cs typeface="Arial"/>
              </a:rPr>
              <a:t>10th graders who take English 10: AP Seminar go on </a:t>
            </a:r>
            <a:br>
              <a:rPr lang="en-US" sz="1329" dirty="0">
                <a:latin typeface="Arial" panose="020B0604020202020204" pitchFamily="34" charset="0"/>
                <a:cs typeface="Arial" panose="020B0604020202020204" pitchFamily="34" charset="0"/>
              </a:rPr>
            </a:br>
            <a:r>
              <a:rPr lang="en-US" sz="1329" dirty="0">
                <a:solidFill>
                  <a:schemeClr val="tx1"/>
                </a:solidFill>
                <a:latin typeface="Arial"/>
                <a:cs typeface="Arial"/>
              </a:rPr>
              <a:t>to </a:t>
            </a:r>
            <a:r>
              <a:rPr lang="en-US" sz="1329" b="1" dirty="0">
                <a:solidFill>
                  <a:schemeClr val="tx1"/>
                </a:solidFill>
                <a:latin typeface="Arial"/>
                <a:cs typeface="Arial"/>
              </a:rPr>
              <a:t>earn higher scores</a:t>
            </a:r>
            <a:r>
              <a:rPr lang="en-US" sz="1329" dirty="0">
                <a:solidFill>
                  <a:schemeClr val="tx1"/>
                </a:solidFill>
                <a:latin typeface="Arial"/>
                <a:cs typeface="Arial"/>
              </a:rPr>
              <a:t> on AP English, History, and Government exams taken </a:t>
            </a:r>
            <a:br>
              <a:rPr lang="en-US" sz="1329" dirty="0">
                <a:latin typeface="Arial" panose="020B0604020202020204" pitchFamily="34" charset="0"/>
                <a:cs typeface="Arial" panose="020B0604020202020204" pitchFamily="34" charset="0"/>
              </a:rPr>
            </a:br>
            <a:r>
              <a:rPr lang="en-US" sz="1329" dirty="0">
                <a:solidFill>
                  <a:schemeClr val="tx1"/>
                </a:solidFill>
                <a:latin typeface="Arial"/>
                <a:cs typeface="Arial"/>
              </a:rPr>
              <a:t>in grades 11 and 12.</a:t>
            </a:r>
          </a:p>
        </p:txBody>
      </p:sp>
      <p:sp>
        <p:nvSpPr>
          <p:cNvPr id="31" name="Rectangle 30"/>
          <p:cNvSpPr/>
          <p:nvPr/>
        </p:nvSpPr>
        <p:spPr>
          <a:xfrm>
            <a:off x="8200049" y="2003481"/>
            <a:ext cx="3635490" cy="3836939"/>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rmAutofit/>
          </a:bodyPr>
          <a:lstStyle/>
          <a:p>
            <a:pPr algn="ctr"/>
            <a:endParaRPr lang="en-US" sz="1329" dirty="0">
              <a:solidFill>
                <a:schemeClr val="tx1"/>
              </a:solidFill>
              <a:latin typeface="Arial" panose="020B0604020202020204" pitchFamily="34" charset="0"/>
              <a:cs typeface="Arial" panose="020B0604020202020204" pitchFamily="34" charset="0"/>
            </a:endParaRPr>
          </a:p>
          <a:p>
            <a:pPr algn="ctr"/>
            <a:r>
              <a:rPr lang="en-US" sz="1329" dirty="0">
                <a:solidFill>
                  <a:schemeClr val="tx1"/>
                </a:solidFill>
                <a:latin typeface="Arial" panose="020B0604020202020204" pitchFamily="34" charset="0"/>
                <a:cs typeface="Arial" panose="020B0604020202020204" pitchFamily="34" charset="0"/>
              </a:rPr>
              <a:t>English 10: AP Seminar students outperform non-AP students in </a:t>
            </a:r>
            <a:r>
              <a:rPr lang="en-US" sz="1329" b="1" dirty="0">
                <a:solidFill>
                  <a:schemeClr val="tx1"/>
                </a:solidFill>
                <a:latin typeface="Arial" panose="020B0604020202020204" pitchFamily="34" charset="0"/>
                <a:cs typeface="Arial" panose="020B0604020202020204" pitchFamily="34" charset="0"/>
              </a:rPr>
              <a:t>first-year college GPA </a:t>
            </a:r>
            <a:r>
              <a:rPr lang="en-US" sz="1329" dirty="0">
                <a:solidFill>
                  <a:schemeClr val="tx1"/>
                </a:solidFill>
                <a:latin typeface="Arial" panose="020B0604020202020204" pitchFamily="34" charset="0"/>
                <a:cs typeface="Arial" panose="020B0604020202020204" pitchFamily="34" charset="0"/>
              </a:rPr>
              <a:t>and have a higher likelihood of </a:t>
            </a:r>
            <a:r>
              <a:rPr lang="en-US" sz="1329" b="1" dirty="0">
                <a:solidFill>
                  <a:schemeClr val="tx1"/>
                </a:solidFill>
                <a:latin typeface="Arial" panose="020B0604020202020204" pitchFamily="34" charset="0"/>
                <a:cs typeface="Arial" panose="020B0604020202020204" pitchFamily="34" charset="0"/>
              </a:rPr>
              <a:t>persisting</a:t>
            </a:r>
            <a:r>
              <a:rPr lang="en-US" sz="1329" dirty="0">
                <a:solidFill>
                  <a:schemeClr val="tx1"/>
                </a:solidFill>
                <a:latin typeface="Arial" panose="020B0604020202020204" pitchFamily="34" charset="0"/>
                <a:cs typeface="Arial" panose="020B0604020202020204" pitchFamily="34" charset="0"/>
              </a:rPr>
              <a:t> </a:t>
            </a:r>
            <a:br>
              <a:rPr lang="en-US" sz="1329" dirty="0">
                <a:solidFill>
                  <a:schemeClr val="tx1"/>
                </a:solidFill>
                <a:latin typeface="Arial" panose="020B0604020202020204" pitchFamily="34" charset="0"/>
                <a:cs typeface="Arial" panose="020B0604020202020204" pitchFamily="34" charset="0"/>
              </a:rPr>
            </a:br>
            <a:r>
              <a:rPr lang="en-US" sz="1329" dirty="0">
                <a:solidFill>
                  <a:schemeClr val="tx1"/>
                </a:solidFill>
                <a:latin typeface="Arial" panose="020B0604020202020204" pitchFamily="34" charset="0"/>
                <a:cs typeface="Arial" panose="020B0604020202020204" pitchFamily="34" charset="0"/>
              </a:rPr>
              <a:t>to the second year in college than</a:t>
            </a:r>
            <a:br>
              <a:rPr lang="en-US" sz="1329" dirty="0">
                <a:solidFill>
                  <a:schemeClr val="tx1"/>
                </a:solidFill>
                <a:latin typeface="Arial" panose="020B0604020202020204" pitchFamily="34" charset="0"/>
                <a:cs typeface="Arial" panose="020B0604020202020204" pitchFamily="34" charset="0"/>
              </a:rPr>
            </a:br>
            <a:r>
              <a:rPr lang="en-US" sz="1329" dirty="0">
                <a:solidFill>
                  <a:schemeClr val="tx1"/>
                </a:solidFill>
                <a:latin typeface="Arial" panose="020B0604020202020204" pitchFamily="34" charset="0"/>
                <a:cs typeface="Arial" panose="020B0604020202020204" pitchFamily="34" charset="0"/>
              </a:rPr>
              <a:t>their non-AP peers.</a:t>
            </a:r>
          </a:p>
        </p:txBody>
      </p:sp>
      <p:sp>
        <p:nvSpPr>
          <p:cNvPr id="10" name="Rectangle 9"/>
          <p:cNvSpPr/>
          <p:nvPr/>
        </p:nvSpPr>
        <p:spPr>
          <a:xfrm>
            <a:off x="356460" y="2003482"/>
            <a:ext cx="3635491" cy="3836940"/>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Autofit/>
          </a:bodyPr>
          <a:lstStyle/>
          <a:p>
            <a:pPr algn="ctr">
              <a:spcAft>
                <a:spcPts val="570"/>
              </a:spcAft>
            </a:pPr>
            <a:endParaRPr lang="en-US" sz="1329" dirty="0">
              <a:solidFill>
                <a:schemeClr val="tx1"/>
              </a:solidFill>
              <a:latin typeface="Arial" panose="020B0604020202020204" pitchFamily="34" charset="0"/>
              <a:cs typeface="Arial" panose="020B0604020202020204" pitchFamily="34" charset="0"/>
            </a:endParaRPr>
          </a:p>
          <a:p>
            <a:pPr algn="ctr">
              <a:spcAft>
                <a:spcPts val="570"/>
              </a:spcAft>
            </a:pPr>
            <a:r>
              <a:rPr lang="en-US" sz="1329" dirty="0">
                <a:solidFill>
                  <a:schemeClr val="tx1"/>
                </a:solidFill>
                <a:latin typeface="Arial" panose="020B0604020202020204" pitchFamily="34" charset="0"/>
                <a:cs typeface="Arial" panose="020B0604020202020204" pitchFamily="34" charset="0"/>
              </a:rPr>
              <a:t>A more </a:t>
            </a:r>
            <a:r>
              <a:rPr lang="en-US" sz="1329" b="1" dirty="0">
                <a:solidFill>
                  <a:schemeClr val="tx1"/>
                </a:solidFill>
                <a:latin typeface="Arial" panose="020B0604020202020204" pitchFamily="34" charset="0"/>
                <a:cs typeface="Arial" panose="020B0604020202020204" pitchFamily="34" charset="0"/>
              </a:rPr>
              <a:t>diverse group of students </a:t>
            </a:r>
            <a:r>
              <a:rPr lang="en-US" sz="1329" dirty="0">
                <a:solidFill>
                  <a:schemeClr val="tx1"/>
                </a:solidFill>
                <a:latin typeface="Arial" panose="020B0604020202020204" pitchFamily="34" charset="0"/>
                <a:cs typeface="Arial" panose="020B0604020202020204" pitchFamily="34" charset="0"/>
              </a:rPr>
              <a:t>take English 10: AP Seminar than any other course and exam scores are more similar across White, Black, and Hispanic students than any other AP course.</a:t>
            </a:r>
          </a:p>
        </p:txBody>
      </p:sp>
      <p:sp>
        <p:nvSpPr>
          <p:cNvPr id="12" name="Rectangle 11"/>
          <p:cNvSpPr/>
          <p:nvPr/>
        </p:nvSpPr>
        <p:spPr>
          <a:xfrm>
            <a:off x="356462" y="3556193"/>
            <a:ext cx="3635490" cy="682183"/>
          </a:xfrm>
          <a:prstGeom prst="rect">
            <a:avLst/>
          </a:prstGeom>
        </p:spPr>
        <p:txBody>
          <a:bodyPr wrap="square" lIns="86817" rIns="86817">
            <a:noAutofit/>
          </a:bodyPr>
          <a:lstStyle/>
          <a:p>
            <a:pPr algn="ctr"/>
            <a:r>
              <a:rPr lang="en-US" sz="1994" b="1">
                <a:latin typeface="Arial" panose="020B0604020202020204" pitchFamily="34" charset="0"/>
                <a:cs typeface="Arial" panose="020B0604020202020204" pitchFamily="34" charset="0"/>
              </a:rPr>
              <a:t>Expands Access </a:t>
            </a:r>
            <a:br>
              <a:rPr lang="en-US" sz="1994" b="1">
                <a:latin typeface="Arial" panose="020B0604020202020204" pitchFamily="34" charset="0"/>
                <a:cs typeface="Arial" panose="020B0604020202020204" pitchFamily="34" charset="0"/>
              </a:rPr>
            </a:br>
            <a:r>
              <a:rPr lang="en-US" sz="1994" b="1">
                <a:latin typeface="Arial" panose="020B0604020202020204" pitchFamily="34" charset="0"/>
                <a:cs typeface="Arial" panose="020B0604020202020204" pitchFamily="34" charset="0"/>
              </a:rPr>
              <a:t>to Serve More Students</a:t>
            </a:r>
          </a:p>
        </p:txBody>
      </p:sp>
      <p:sp>
        <p:nvSpPr>
          <p:cNvPr id="97" name="Rectangle 96"/>
          <p:cNvSpPr/>
          <p:nvPr/>
        </p:nvSpPr>
        <p:spPr>
          <a:xfrm>
            <a:off x="8200048" y="3697855"/>
            <a:ext cx="3635490" cy="398856"/>
          </a:xfrm>
          <a:prstGeom prst="rect">
            <a:avLst/>
          </a:prstGeom>
        </p:spPr>
        <p:txBody>
          <a:bodyPr wrap="square" lIns="86817" rIns="86817">
            <a:noAutofit/>
          </a:bodyPr>
          <a:lstStyle/>
          <a:p>
            <a:pPr algn="ctr"/>
            <a:r>
              <a:rPr lang="en-US" sz="1994" b="1">
                <a:latin typeface="Arial" panose="020B0604020202020204" pitchFamily="34" charset="0"/>
                <a:cs typeface="Arial" panose="020B0604020202020204" pitchFamily="34" charset="0"/>
              </a:rPr>
              <a:t>Improves Outcomes</a:t>
            </a:r>
          </a:p>
        </p:txBody>
      </p:sp>
      <p:sp>
        <p:nvSpPr>
          <p:cNvPr id="103" name="Rectangle 102"/>
          <p:cNvSpPr/>
          <p:nvPr/>
        </p:nvSpPr>
        <p:spPr>
          <a:xfrm>
            <a:off x="4299994" y="3556193"/>
            <a:ext cx="3613752" cy="965511"/>
          </a:xfrm>
          <a:prstGeom prst="rect">
            <a:avLst/>
          </a:prstGeom>
        </p:spPr>
        <p:txBody>
          <a:bodyPr wrap="square" lIns="86817" rIns="86817">
            <a:noAutofit/>
          </a:bodyPr>
          <a:lstStyle/>
          <a:p>
            <a:pPr algn="ctr"/>
            <a:r>
              <a:rPr lang="en-US" sz="1994" b="1">
                <a:latin typeface="Arial" panose="020B0604020202020204" pitchFamily="34" charset="0"/>
                <a:cs typeface="Arial" panose="020B0604020202020204" pitchFamily="34" charset="0"/>
              </a:rPr>
              <a:t>Prepares Students for Future Advanced Courses  </a:t>
            </a:r>
          </a:p>
        </p:txBody>
      </p:sp>
      <p:sp>
        <p:nvSpPr>
          <p:cNvPr id="2" name="Title 1"/>
          <p:cNvSpPr>
            <a:spLocks noGrp="1"/>
          </p:cNvSpPr>
          <p:nvPr>
            <p:ph type="title"/>
          </p:nvPr>
        </p:nvSpPr>
        <p:spPr/>
        <p:txBody>
          <a:bodyPr/>
          <a:lstStyle/>
          <a:p>
            <a:r>
              <a:rPr lang="en-US"/>
              <a:t>Historically, when schools adopt this course, we see three things happen:</a:t>
            </a:r>
          </a:p>
        </p:txBody>
      </p:sp>
      <p:sp>
        <p:nvSpPr>
          <p:cNvPr id="5"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endParaRPr lang="en-US" sz="100">
              <a:solidFill>
                <a:srgbClr val="FFFFFF"/>
              </a:solidFill>
            </a:endParaRPr>
          </a:p>
        </p:txBody>
      </p:sp>
      <p:sp>
        <p:nvSpPr>
          <p:cNvPr id="17" name="Subtitle 3">
            <a:extLst>
              <a:ext uri="{FF2B5EF4-FFF2-40B4-BE49-F238E27FC236}">
                <a16:creationId xmlns:a16="http://schemas.microsoft.com/office/drawing/2014/main" id="{F58F0015-8BE9-7501-3DA2-FA5BB5A6162D}"/>
              </a:ext>
            </a:extLst>
          </p:cNvPr>
          <p:cNvSpPr txBox="1">
            <a:spLocks/>
          </p:cNvSpPr>
          <p:nvPr/>
        </p:nvSpPr>
        <p:spPr>
          <a:xfrm>
            <a:off x="356461" y="989768"/>
            <a:ext cx="11479079" cy="534655"/>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endParaRPr lang="en-US" sz="1709"/>
          </a:p>
        </p:txBody>
      </p:sp>
      <p:pic>
        <p:nvPicPr>
          <p:cNvPr id="14" name="Picture 13">
            <a:extLst>
              <a:ext uri="{FF2B5EF4-FFF2-40B4-BE49-F238E27FC236}">
                <a16:creationId xmlns:a16="http://schemas.microsoft.com/office/drawing/2014/main" id="{DC6B06BE-AE48-F2A9-6107-145F03819583}"/>
              </a:ext>
            </a:extLst>
          </p:cNvPr>
          <p:cNvPicPr>
            <a:picLocks noChangeAspect="1"/>
          </p:cNvPicPr>
          <p:nvPr/>
        </p:nvPicPr>
        <p:blipFill>
          <a:blip r:embed="rId3"/>
          <a:stretch>
            <a:fillRect/>
          </a:stretch>
        </p:blipFill>
        <p:spPr>
          <a:xfrm>
            <a:off x="1602714" y="2286016"/>
            <a:ext cx="1145979" cy="1145979"/>
          </a:xfrm>
          <a:prstGeom prst="rect">
            <a:avLst/>
          </a:prstGeom>
        </p:spPr>
      </p:pic>
      <p:pic>
        <p:nvPicPr>
          <p:cNvPr id="15" name="Picture 14">
            <a:extLst>
              <a:ext uri="{FF2B5EF4-FFF2-40B4-BE49-F238E27FC236}">
                <a16:creationId xmlns:a16="http://schemas.microsoft.com/office/drawing/2014/main" id="{D59CAA7C-8486-3E46-EA60-0DAC0ED74B85}"/>
              </a:ext>
            </a:extLst>
          </p:cNvPr>
          <p:cNvPicPr>
            <a:picLocks noChangeAspect="1"/>
          </p:cNvPicPr>
          <p:nvPr/>
        </p:nvPicPr>
        <p:blipFill>
          <a:blip r:embed="rId4"/>
          <a:stretch>
            <a:fillRect/>
          </a:stretch>
        </p:blipFill>
        <p:spPr>
          <a:xfrm>
            <a:off x="9444804" y="2286016"/>
            <a:ext cx="1145979" cy="1145979"/>
          </a:xfrm>
          <a:prstGeom prst="rect">
            <a:avLst/>
          </a:prstGeom>
        </p:spPr>
      </p:pic>
      <p:pic>
        <p:nvPicPr>
          <p:cNvPr id="18" name="Picture 17">
            <a:extLst>
              <a:ext uri="{FF2B5EF4-FFF2-40B4-BE49-F238E27FC236}">
                <a16:creationId xmlns:a16="http://schemas.microsoft.com/office/drawing/2014/main" id="{1F651B80-CD9A-5A11-D4B1-E0A9E9CA0DA1}"/>
              </a:ext>
            </a:extLst>
          </p:cNvPr>
          <p:cNvPicPr>
            <a:picLocks noChangeAspect="1"/>
          </p:cNvPicPr>
          <p:nvPr/>
        </p:nvPicPr>
        <p:blipFill>
          <a:blip r:embed="rId5"/>
          <a:stretch>
            <a:fillRect/>
          </a:stretch>
        </p:blipFill>
        <p:spPr>
          <a:xfrm>
            <a:off x="5533880" y="2281084"/>
            <a:ext cx="1145979" cy="1145979"/>
          </a:xfrm>
          <a:prstGeom prst="rect">
            <a:avLst/>
          </a:prstGeom>
        </p:spPr>
      </p:pic>
    </p:spTree>
    <p:extLst>
      <p:ext uri="{BB962C8B-B14F-4D97-AF65-F5344CB8AC3E}">
        <p14:creationId xmlns:p14="http://schemas.microsoft.com/office/powerpoint/2010/main" val="2443953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48" y="0"/>
            <a:ext cx="12187112" cy="6846549"/>
            <a:chOff x="0" y="0"/>
            <a:chExt cx="12841605" cy="7214234"/>
          </a:xfrm>
        </p:grpSpPr>
        <p:pic>
          <p:nvPicPr>
            <p:cNvPr id="3" name="object 3"/>
            <p:cNvPicPr/>
            <p:nvPr/>
          </p:nvPicPr>
          <p:blipFill>
            <a:blip r:embed="rId3" cstate="print"/>
            <a:stretch>
              <a:fillRect/>
            </a:stretch>
          </p:blipFill>
          <p:spPr>
            <a:xfrm>
              <a:off x="0" y="0"/>
              <a:ext cx="12828382" cy="7213730"/>
            </a:xfrm>
            <a:prstGeom prst="rect">
              <a:avLst/>
            </a:prstGeom>
          </p:spPr>
        </p:pic>
        <p:sp>
          <p:nvSpPr>
            <p:cNvPr id="4" name="object 4"/>
            <p:cNvSpPr/>
            <p:nvPr/>
          </p:nvSpPr>
          <p:spPr>
            <a:xfrm>
              <a:off x="0" y="4727447"/>
              <a:ext cx="12841605" cy="1245235"/>
            </a:xfrm>
            <a:custGeom>
              <a:avLst/>
              <a:gdLst/>
              <a:ahLst/>
              <a:cxnLst/>
              <a:rect l="l" t="t" r="r" b="b"/>
              <a:pathLst>
                <a:path w="12841605" h="1245235">
                  <a:moveTo>
                    <a:pt x="12841224" y="0"/>
                  </a:moveTo>
                  <a:lnTo>
                    <a:pt x="0" y="0"/>
                  </a:lnTo>
                  <a:lnTo>
                    <a:pt x="0" y="1245108"/>
                  </a:lnTo>
                  <a:lnTo>
                    <a:pt x="12841224" y="1245108"/>
                  </a:lnTo>
                  <a:lnTo>
                    <a:pt x="12841224" y="0"/>
                  </a:lnTo>
                  <a:close/>
                </a:path>
              </a:pathLst>
            </a:custGeom>
            <a:solidFill>
              <a:srgbClr val="009CDE">
                <a:alpha val="65098"/>
              </a:srgbClr>
            </a:solidFill>
          </p:spPr>
          <p:txBody>
            <a:bodyPr wrap="square" lIns="0" tIns="0" rIns="0" bIns="0" rtlCol="0"/>
            <a:lstStyle/>
            <a:p>
              <a:endParaRPr sz="1708"/>
            </a:p>
          </p:txBody>
        </p:sp>
      </p:grpSp>
      <p:sp>
        <p:nvSpPr>
          <p:cNvPr id="5" name="object 5"/>
          <p:cNvSpPr txBox="1">
            <a:spLocks noGrp="1"/>
          </p:cNvSpPr>
          <p:nvPr>
            <p:ph type="title"/>
          </p:nvPr>
        </p:nvSpPr>
        <p:spPr>
          <a:xfrm>
            <a:off x="1963015" y="4751692"/>
            <a:ext cx="8269374" cy="595696"/>
          </a:xfrm>
          <a:prstGeom prst="rect">
            <a:avLst/>
          </a:prstGeom>
        </p:spPr>
        <p:txBody>
          <a:bodyPr vert="horz" wrap="square" lIns="0" tIns="11450" rIns="0" bIns="0" numCol="1" rtlCol="0" anchor="t" anchorCtr="0" compatLnSpc="1">
            <a:prstTxWarp prst="textNoShape">
              <a:avLst/>
            </a:prstTxWarp>
            <a:spAutoFit/>
          </a:bodyPr>
          <a:lstStyle/>
          <a:p>
            <a:pPr marL="12052">
              <a:spcBef>
                <a:spcPts val="90"/>
              </a:spcBef>
              <a:tabLst>
                <a:tab pos="2179056" algn="l"/>
              </a:tabLst>
            </a:pPr>
            <a:r>
              <a:rPr sz="3796" dirty="0">
                <a:solidFill>
                  <a:srgbClr val="FFFFFF"/>
                </a:solidFill>
                <a:latin typeface="Arial"/>
                <a:cs typeface="Arial"/>
              </a:rPr>
              <a:t>AP</a:t>
            </a:r>
            <a:r>
              <a:rPr sz="3796" spc="-57" dirty="0">
                <a:solidFill>
                  <a:srgbClr val="FFFFFF"/>
                </a:solidFill>
                <a:latin typeface="Arial"/>
                <a:cs typeface="Arial"/>
              </a:rPr>
              <a:t> </a:t>
            </a:r>
            <a:r>
              <a:rPr sz="3796" spc="-19" dirty="0">
                <a:solidFill>
                  <a:srgbClr val="FFFFFF"/>
                </a:solidFill>
                <a:latin typeface="Arial"/>
                <a:cs typeface="Arial"/>
              </a:rPr>
              <a:t>CSP:</a:t>
            </a:r>
            <a:r>
              <a:rPr sz="3796" dirty="0">
                <a:solidFill>
                  <a:srgbClr val="FFFFFF"/>
                </a:solidFill>
                <a:latin typeface="Arial"/>
                <a:cs typeface="Arial"/>
              </a:rPr>
              <a:t>	Offered</a:t>
            </a:r>
            <a:r>
              <a:rPr sz="3796" spc="-76" dirty="0">
                <a:solidFill>
                  <a:srgbClr val="FFFFFF"/>
                </a:solidFill>
                <a:latin typeface="Arial"/>
                <a:cs typeface="Arial"/>
              </a:rPr>
              <a:t> </a:t>
            </a:r>
            <a:r>
              <a:rPr sz="3796" dirty="0">
                <a:solidFill>
                  <a:srgbClr val="FFFFFF"/>
                </a:solidFill>
                <a:latin typeface="Arial"/>
                <a:cs typeface="Arial"/>
              </a:rPr>
              <a:t>as</a:t>
            </a:r>
            <a:r>
              <a:rPr sz="3796" spc="-81" dirty="0">
                <a:solidFill>
                  <a:srgbClr val="FFFFFF"/>
                </a:solidFill>
                <a:latin typeface="Arial"/>
                <a:cs typeface="Arial"/>
              </a:rPr>
              <a:t> </a:t>
            </a:r>
            <a:r>
              <a:rPr sz="3796" dirty="0">
                <a:solidFill>
                  <a:srgbClr val="FFFFFF"/>
                </a:solidFill>
                <a:latin typeface="Arial"/>
                <a:cs typeface="Arial"/>
              </a:rPr>
              <a:t>Early</a:t>
            </a:r>
            <a:r>
              <a:rPr sz="3796" spc="-81" dirty="0">
                <a:solidFill>
                  <a:srgbClr val="FFFFFF"/>
                </a:solidFill>
                <a:latin typeface="Arial"/>
                <a:cs typeface="Arial"/>
              </a:rPr>
              <a:t> </a:t>
            </a:r>
            <a:r>
              <a:rPr sz="3796" dirty="0">
                <a:solidFill>
                  <a:srgbClr val="FFFFFF"/>
                </a:solidFill>
                <a:latin typeface="Arial"/>
                <a:cs typeface="Arial"/>
              </a:rPr>
              <a:t>as</a:t>
            </a:r>
            <a:r>
              <a:rPr sz="3796" spc="-81" dirty="0">
                <a:solidFill>
                  <a:srgbClr val="FFFFFF"/>
                </a:solidFill>
                <a:latin typeface="Arial"/>
                <a:cs typeface="Arial"/>
              </a:rPr>
              <a:t> </a:t>
            </a:r>
            <a:r>
              <a:rPr sz="3796" spc="-9" dirty="0">
                <a:solidFill>
                  <a:srgbClr val="FFFFFF"/>
                </a:solidFill>
                <a:latin typeface="Arial"/>
                <a:cs typeface="Arial"/>
              </a:rPr>
              <a:t>Possible</a:t>
            </a:r>
            <a:endParaRPr sz="3796"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48" y="0"/>
            <a:ext cx="12187112" cy="6855589"/>
          </a:xfrm>
          <a:custGeom>
            <a:avLst/>
            <a:gdLst/>
            <a:ahLst/>
            <a:cxnLst/>
            <a:rect l="l" t="t" r="r" b="b"/>
            <a:pathLst>
              <a:path w="12841605" h="7223759">
                <a:moveTo>
                  <a:pt x="12841224" y="0"/>
                </a:moveTo>
                <a:lnTo>
                  <a:pt x="0" y="0"/>
                </a:lnTo>
                <a:lnTo>
                  <a:pt x="0" y="7223759"/>
                </a:lnTo>
                <a:lnTo>
                  <a:pt x="12841224" y="7223759"/>
                </a:lnTo>
                <a:lnTo>
                  <a:pt x="12841224" y="0"/>
                </a:lnTo>
                <a:close/>
              </a:path>
            </a:pathLst>
          </a:custGeom>
          <a:solidFill>
            <a:srgbClr val="E2F3F9"/>
          </a:solidFill>
        </p:spPr>
        <p:txBody>
          <a:bodyPr wrap="square" lIns="0" tIns="0" rIns="0" bIns="0" rtlCol="0"/>
          <a:lstStyle/>
          <a:p>
            <a:endParaRPr sz="1708"/>
          </a:p>
        </p:txBody>
      </p:sp>
      <p:sp>
        <p:nvSpPr>
          <p:cNvPr id="3" name="object 3"/>
          <p:cNvSpPr/>
          <p:nvPr/>
        </p:nvSpPr>
        <p:spPr>
          <a:xfrm>
            <a:off x="359145" y="432451"/>
            <a:ext cx="11474193" cy="0"/>
          </a:xfrm>
          <a:custGeom>
            <a:avLst/>
            <a:gdLst/>
            <a:ahLst/>
            <a:cxnLst/>
            <a:rect l="l" t="t" r="r" b="b"/>
            <a:pathLst>
              <a:path w="12090400">
                <a:moveTo>
                  <a:pt x="0" y="0"/>
                </a:moveTo>
                <a:lnTo>
                  <a:pt x="12090400" y="0"/>
                </a:lnTo>
              </a:path>
            </a:pathLst>
          </a:custGeom>
          <a:ln w="66675">
            <a:solidFill>
              <a:srgbClr val="009CDE"/>
            </a:solidFill>
          </a:ln>
        </p:spPr>
        <p:txBody>
          <a:bodyPr wrap="square" lIns="0" tIns="0" rIns="0" bIns="0" rtlCol="0"/>
          <a:lstStyle/>
          <a:p>
            <a:endParaRPr sz="1708"/>
          </a:p>
        </p:txBody>
      </p:sp>
      <p:sp>
        <p:nvSpPr>
          <p:cNvPr id="4" name="object 4"/>
          <p:cNvSpPr txBox="1">
            <a:spLocks noGrp="1"/>
          </p:cNvSpPr>
          <p:nvPr>
            <p:ph type="title"/>
          </p:nvPr>
        </p:nvSpPr>
        <p:spPr>
          <a:xfrm>
            <a:off x="341642" y="510954"/>
            <a:ext cx="10894029" cy="1042509"/>
          </a:xfrm>
          <a:prstGeom prst="rect">
            <a:avLst/>
          </a:prstGeom>
        </p:spPr>
        <p:txBody>
          <a:bodyPr vert="horz" wrap="square" lIns="0" tIns="175367" rIns="0" bIns="0" numCol="1" rtlCol="0" anchor="t" anchorCtr="0" compatLnSpc="1">
            <a:prstTxWarp prst="textNoShape">
              <a:avLst/>
            </a:prstTxWarp>
            <a:spAutoFit/>
          </a:bodyPr>
          <a:lstStyle/>
          <a:p>
            <a:pPr marL="11450">
              <a:spcBef>
                <a:spcPts val="1381"/>
              </a:spcBef>
            </a:pPr>
            <a:r>
              <a:rPr b="1" dirty="0">
                <a:solidFill>
                  <a:srgbClr val="000000"/>
                </a:solidFill>
                <a:latin typeface="+mj-lt"/>
                <a:cs typeface="Arial"/>
              </a:rPr>
              <a:t>AP</a:t>
            </a:r>
            <a:r>
              <a:rPr b="1" spc="28" dirty="0">
                <a:solidFill>
                  <a:srgbClr val="000000"/>
                </a:solidFill>
                <a:latin typeface="+mj-lt"/>
                <a:cs typeface="Arial"/>
              </a:rPr>
              <a:t> </a:t>
            </a:r>
            <a:r>
              <a:rPr dirty="0">
                <a:solidFill>
                  <a:srgbClr val="000000"/>
                </a:solidFill>
                <a:latin typeface="+mj-lt"/>
                <a:cs typeface="Arial"/>
              </a:rPr>
              <a:t>CSP</a:t>
            </a:r>
            <a:r>
              <a:rPr spc="-47" dirty="0">
                <a:solidFill>
                  <a:srgbClr val="000000"/>
                </a:solidFill>
                <a:latin typeface="+mj-lt"/>
                <a:cs typeface="Arial"/>
              </a:rPr>
              <a:t> </a:t>
            </a:r>
            <a:r>
              <a:rPr dirty="0">
                <a:solidFill>
                  <a:srgbClr val="000000"/>
                </a:solidFill>
                <a:latin typeface="+mj-lt"/>
                <a:cs typeface="Arial"/>
              </a:rPr>
              <a:t>Gets</a:t>
            </a:r>
            <a:r>
              <a:rPr spc="-38" dirty="0">
                <a:solidFill>
                  <a:srgbClr val="000000"/>
                </a:solidFill>
                <a:latin typeface="+mj-lt"/>
                <a:cs typeface="Arial"/>
              </a:rPr>
              <a:t> </a:t>
            </a:r>
            <a:r>
              <a:rPr dirty="0">
                <a:solidFill>
                  <a:srgbClr val="000000"/>
                </a:solidFill>
                <a:latin typeface="+mj-lt"/>
                <a:cs typeface="Arial"/>
              </a:rPr>
              <a:t>Students</a:t>
            </a:r>
            <a:r>
              <a:rPr spc="-38" dirty="0">
                <a:solidFill>
                  <a:srgbClr val="000000"/>
                </a:solidFill>
                <a:latin typeface="+mj-lt"/>
                <a:cs typeface="Arial"/>
              </a:rPr>
              <a:t> </a:t>
            </a:r>
            <a:r>
              <a:rPr dirty="0">
                <a:solidFill>
                  <a:srgbClr val="000000"/>
                </a:solidFill>
                <a:latin typeface="+mj-lt"/>
                <a:cs typeface="Arial"/>
              </a:rPr>
              <a:t>Interested</a:t>
            </a:r>
            <a:r>
              <a:rPr spc="-38" dirty="0">
                <a:solidFill>
                  <a:srgbClr val="000000"/>
                </a:solidFill>
                <a:latin typeface="+mj-lt"/>
                <a:cs typeface="Arial"/>
              </a:rPr>
              <a:t> </a:t>
            </a:r>
            <a:r>
              <a:rPr spc="-9" dirty="0">
                <a:solidFill>
                  <a:srgbClr val="000000"/>
                </a:solidFill>
                <a:latin typeface="+mj-lt"/>
                <a:cs typeface="Arial"/>
              </a:rPr>
              <a:t>Early</a:t>
            </a:r>
          </a:p>
          <a:p>
            <a:pPr marL="11450">
              <a:spcBef>
                <a:spcPts val="641"/>
              </a:spcBef>
            </a:pPr>
            <a:r>
              <a:rPr sz="1708" b="1" spc="95" dirty="0">
                <a:solidFill>
                  <a:srgbClr val="009CDE"/>
                </a:solidFill>
                <a:latin typeface="+mj-lt"/>
                <a:cs typeface="Arial" panose="020B0604020202020204" pitchFamily="34" charset="0"/>
              </a:rPr>
              <a:t>Students</a:t>
            </a:r>
            <a:r>
              <a:rPr sz="1708" b="1" spc="-24" dirty="0">
                <a:solidFill>
                  <a:srgbClr val="009CDE"/>
                </a:solidFill>
                <a:latin typeface="+mj-lt"/>
                <a:cs typeface="Arial" panose="020B0604020202020204" pitchFamily="34" charset="0"/>
              </a:rPr>
              <a:t> </a:t>
            </a:r>
            <a:r>
              <a:rPr sz="1708" b="1" spc="95" dirty="0">
                <a:solidFill>
                  <a:srgbClr val="009CDE"/>
                </a:solidFill>
                <a:latin typeface="+mj-lt"/>
                <a:cs typeface="Arial" panose="020B0604020202020204" pitchFamily="34" charset="0"/>
              </a:rPr>
              <a:t>choose</a:t>
            </a:r>
            <a:r>
              <a:rPr sz="1708" b="1" spc="-33" dirty="0">
                <a:solidFill>
                  <a:srgbClr val="009CDE"/>
                </a:solidFill>
                <a:latin typeface="+mj-lt"/>
                <a:cs typeface="Arial" panose="020B0604020202020204" pitchFamily="34" charset="0"/>
              </a:rPr>
              <a:t> </a:t>
            </a:r>
            <a:r>
              <a:rPr sz="1708" b="1" spc="194" dirty="0">
                <a:solidFill>
                  <a:srgbClr val="009CDE"/>
                </a:solidFill>
                <a:latin typeface="+mj-lt"/>
                <a:cs typeface="Arial" panose="020B0604020202020204" pitchFamily="34" charset="0"/>
              </a:rPr>
              <a:t>a</a:t>
            </a:r>
            <a:r>
              <a:rPr sz="1708" b="1" dirty="0">
                <a:solidFill>
                  <a:srgbClr val="009CDE"/>
                </a:solidFill>
                <a:latin typeface="+mj-lt"/>
                <a:cs typeface="Arial" panose="020B0604020202020204" pitchFamily="34" charset="0"/>
              </a:rPr>
              <a:t> project</a:t>
            </a:r>
            <a:r>
              <a:rPr sz="1708" b="1" spc="-28" dirty="0">
                <a:solidFill>
                  <a:srgbClr val="009CDE"/>
                </a:solidFill>
                <a:latin typeface="+mj-lt"/>
                <a:cs typeface="Arial" panose="020B0604020202020204" pitchFamily="34" charset="0"/>
              </a:rPr>
              <a:t> </a:t>
            </a:r>
            <a:r>
              <a:rPr sz="1708" b="1" spc="71" dirty="0">
                <a:solidFill>
                  <a:srgbClr val="009CDE"/>
                </a:solidFill>
                <a:latin typeface="+mj-lt"/>
                <a:cs typeface="Arial" panose="020B0604020202020204" pitchFamily="34" charset="0"/>
              </a:rPr>
              <a:t>that’s</a:t>
            </a:r>
            <a:r>
              <a:rPr sz="1708" b="1" spc="-19" dirty="0">
                <a:solidFill>
                  <a:srgbClr val="009CDE"/>
                </a:solidFill>
                <a:latin typeface="+mj-lt"/>
                <a:cs typeface="Arial" panose="020B0604020202020204" pitchFamily="34" charset="0"/>
              </a:rPr>
              <a:t> </a:t>
            </a:r>
            <a:r>
              <a:rPr sz="1708" b="1" spc="52" dirty="0">
                <a:solidFill>
                  <a:srgbClr val="009CDE"/>
                </a:solidFill>
                <a:latin typeface="+mj-lt"/>
                <a:cs typeface="Arial" panose="020B0604020202020204" pitchFamily="34" charset="0"/>
              </a:rPr>
              <a:t>relevant</a:t>
            </a:r>
            <a:r>
              <a:rPr sz="1708" b="1" spc="-14" dirty="0">
                <a:solidFill>
                  <a:srgbClr val="009CDE"/>
                </a:solidFill>
                <a:latin typeface="+mj-lt"/>
                <a:cs typeface="Arial" panose="020B0604020202020204" pitchFamily="34" charset="0"/>
              </a:rPr>
              <a:t> </a:t>
            </a:r>
            <a:r>
              <a:rPr sz="1708" b="1" dirty="0">
                <a:solidFill>
                  <a:srgbClr val="009CDE"/>
                </a:solidFill>
                <a:latin typeface="+mj-lt"/>
                <a:cs typeface="Arial" panose="020B0604020202020204" pitchFamily="34" charset="0"/>
              </a:rPr>
              <a:t>to their</a:t>
            </a:r>
            <a:r>
              <a:rPr sz="1708" b="1" spc="-14" dirty="0">
                <a:solidFill>
                  <a:srgbClr val="009CDE"/>
                </a:solidFill>
                <a:latin typeface="+mj-lt"/>
                <a:cs typeface="Arial" panose="020B0604020202020204" pitchFamily="34" charset="0"/>
              </a:rPr>
              <a:t> </a:t>
            </a:r>
            <a:r>
              <a:rPr sz="1708" b="1" spc="52" dirty="0">
                <a:solidFill>
                  <a:srgbClr val="009CDE"/>
                </a:solidFill>
                <a:latin typeface="+mj-lt"/>
                <a:cs typeface="Arial" panose="020B0604020202020204" pitchFamily="34" charset="0"/>
              </a:rPr>
              <a:t>interests.</a:t>
            </a:r>
            <a:endParaRPr sz="1708" b="1" dirty="0">
              <a:latin typeface="+mj-lt"/>
              <a:cs typeface="Arial" panose="020B0604020202020204" pitchFamily="34" charset="0"/>
            </a:endParaRPr>
          </a:p>
        </p:txBody>
      </p:sp>
      <p:grpSp>
        <p:nvGrpSpPr>
          <p:cNvPr id="5" name="object 5"/>
          <p:cNvGrpSpPr/>
          <p:nvPr/>
        </p:nvGrpSpPr>
        <p:grpSpPr>
          <a:xfrm>
            <a:off x="5685966" y="1739931"/>
            <a:ext cx="5958867" cy="347118"/>
            <a:chOff x="5987796" y="1833371"/>
            <a:chExt cx="6278880" cy="365760"/>
          </a:xfrm>
        </p:grpSpPr>
        <p:sp>
          <p:nvSpPr>
            <p:cNvPr id="6" name="object 6"/>
            <p:cNvSpPr/>
            <p:nvPr/>
          </p:nvSpPr>
          <p:spPr>
            <a:xfrm>
              <a:off x="5992368" y="1833371"/>
              <a:ext cx="6274435" cy="365760"/>
            </a:xfrm>
            <a:custGeom>
              <a:avLst/>
              <a:gdLst/>
              <a:ahLst/>
              <a:cxnLst/>
              <a:rect l="l" t="t" r="r" b="b"/>
              <a:pathLst>
                <a:path w="6274434" h="365760">
                  <a:moveTo>
                    <a:pt x="6274308" y="358152"/>
                  </a:moveTo>
                  <a:lnTo>
                    <a:pt x="0" y="358152"/>
                  </a:lnTo>
                  <a:lnTo>
                    <a:pt x="0" y="365760"/>
                  </a:lnTo>
                  <a:lnTo>
                    <a:pt x="6274308" y="365760"/>
                  </a:lnTo>
                  <a:lnTo>
                    <a:pt x="6274308" y="358152"/>
                  </a:lnTo>
                  <a:close/>
                </a:path>
                <a:path w="6274434" h="365760">
                  <a:moveTo>
                    <a:pt x="6274308" y="0"/>
                  </a:moveTo>
                  <a:lnTo>
                    <a:pt x="0" y="0"/>
                  </a:lnTo>
                  <a:lnTo>
                    <a:pt x="0" y="7620"/>
                  </a:lnTo>
                  <a:lnTo>
                    <a:pt x="6274308" y="7620"/>
                  </a:lnTo>
                  <a:lnTo>
                    <a:pt x="6274308" y="0"/>
                  </a:lnTo>
                  <a:close/>
                </a:path>
              </a:pathLst>
            </a:custGeom>
            <a:solidFill>
              <a:srgbClr val="009CDE"/>
            </a:solidFill>
          </p:spPr>
          <p:txBody>
            <a:bodyPr wrap="square" lIns="0" tIns="0" rIns="0" bIns="0" rtlCol="0"/>
            <a:lstStyle/>
            <a:p>
              <a:endParaRPr sz="1708"/>
            </a:p>
          </p:txBody>
        </p:sp>
        <p:sp>
          <p:nvSpPr>
            <p:cNvPr id="7" name="object 7"/>
            <p:cNvSpPr/>
            <p:nvPr/>
          </p:nvSpPr>
          <p:spPr>
            <a:xfrm>
              <a:off x="5987796" y="1840991"/>
              <a:ext cx="6274435" cy="350520"/>
            </a:xfrm>
            <a:custGeom>
              <a:avLst/>
              <a:gdLst/>
              <a:ahLst/>
              <a:cxnLst/>
              <a:rect l="l" t="t" r="r" b="b"/>
              <a:pathLst>
                <a:path w="6274434" h="350519">
                  <a:moveTo>
                    <a:pt x="6274308" y="0"/>
                  </a:moveTo>
                  <a:lnTo>
                    <a:pt x="0" y="0"/>
                  </a:lnTo>
                  <a:lnTo>
                    <a:pt x="0" y="350520"/>
                  </a:lnTo>
                  <a:lnTo>
                    <a:pt x="6274308" y="350520"/>
                  </a:lnTo>
                  <a:lnTo>
                    <a:pt x="6274308" y="0"/>
                  </a:lnTo>
                  <a:close/>
                </a:path>
              </a:pathLst>
            </a:custGeom>
            <a:solidFill>
              <a:srgbClr val="006197"/>
            </a:solidFill>
          </p:spPr>
          <p:txBody>
            <a:bodyPr wrap="square" lIns="0" tIns="0" rIns="0" bIns="0" rtlCol="0"/>
            <a:lstStyle/>
            <a:p>
              <a:endParaRPr sz="1708"/>
            </a:p>
          </p:txBody>
        </p:sp>
      </p:grpSp>
      <p:sp>
        <p:nvSpPr>
          <p:cNvPr id="8" name="object 8"/>
          <p:cNvSpPr txBox="1"/>
          <p:nvPr/>
        </p:nvSpPr>
        <p:spPr>
          <a:xfrm>
            <a:off x="5685967" y="1759388"/>
            <a:ext cx="5954648" cy="275000"/>
          </a:xfrm>
          <a:prstGeom prst="rect">
            <a:avLst/>
          </a:prstGeom>
        </p:spPr>
        <p:txBody>
          <a:bodyPr vert="horz" wrap="square" lIns="0" tIns="12053" rIns="0" bIns="0" rtlCol="0">
            <a:spAutoFit/>
          </a:bodyPr>
          <a:lstStyle/>
          <a:p>
            <a:pPr algn="ctr">
              <a:spcBef>
                <a:spcPts val="95"/>
              </a:spcBef>
            </a:pPr>
            <a:r>
              <a:rPr sz="1708" b="1" dirty="0">
                <a:solidFill>
                  <a:srgbClr val="FFFFFF"/>
                </a:solidFill>
                <a:latin typeface="Roboto Black"/>
                <a:cs typeface="Roboto Black"/>
              </a:rPr>
              <a:t>Why</a:t>
            </a:r>
            <a:r>
              <a:rPr sz="1708" b="1" spc="-62" dirty="0">
                <a:solidFill>
                  <a:srgbClr val="FFFFFF"/>
                </a:solidFill>
                <a:latin typeface="Roboto Black"/>
                <a:cs typeface="Roboto Black"/>
              </a:rPr>
              <a:t> </a:t>
            </a:r>
            <a:r>
              <a:rPr sz="1708" b="1" dirty="0">
                <a:solidFill>
                  <a:srgbClr val="FFFFFF"/>
                </a:solidFill>
                <a:latin typeface="Roboto Black"/>
                <a:cs typeface="Roboto Black"/>
              </a:rPr>
              <a:t>Students</a:t>
            </a:r>
            <a:r>
              <a:rPr sz="1708" b="1" spc="-38" dirty="0">
                <a:solidFill>
                  <a:srgbClr val="FFFFFF"/>
                </a:solidFill>
                <a:latin typeface="Roboto Black"/>
                <a:cs typeface="Roboto Black"/>
              </a:rPr>
              <a:t> </a:t>
            </a:r>
            <a:r>
              <a:rPr sz="1708" b="1" dirty="0">
                <a:solidFill>
                  <a:srgbClr val="FFFFFF"/>
                </a:solidFill>
                <a:latin typeface="Roboto Black"/>
                <a:cs typeface="Roboto Black"/>
              </a:rPr>
              <a:t>Choose</a:t>
            </a:r>
            <a:r>
              <a:rPr sz="1708" b="1" spc="-66" dirty="0">
                <a:solidFill>
                  <a:srgbClr val="FFFFFF"/>
                </a:solidFill>
                <a:latin typeface="Roboto Black"/>
                <a:cs typeface="Roboto Black"/>
              </a:rPr>
              <a:t> </a:t>
            </a:r>
            <a:r>
              <a:rPr sz="1708" b="1" dirty="0">
                <a:solidFill>
                  <a:srgbClr val="FFFFFF"/>
                </a:solidFill>
                <a:latin typeface="Roboto Black"/>
                <a:cs typeface="Roboto Black"/>
              </a:rPr>
              <a:t>AP</a:t>
            </a:r>
            <a:r>
              <a:rPr sz="1708" b="1" spc="-57" dirty="0">
                <a:solidFill>
                  <a:srgbClr val="FFFFFF"/>
                </a:solidFill>
                <a:latin typeface="Roboto Black"/>
                <a:cs typeface="Roboto Black"/>
              </a:rPr>
              <a:t> </a:t>
            </a:r>
            <a:r>
              <a:rPr sz="1708" b="1" spc="-24" dirty="0">
                <a:solidFill>
                  <a:srgbClr val="FFFFFF"/>
                </a:solidFill>
                <a:latin typeface="Roboto Black"/>
                <a:cs typeface="Roboto Black"/>
              </a:rPr>
              <a:t>CSP</a:t>
            </a:r>
            <a:endParaRPr sz="1708" dirty="0">
              <a:latin typeface="Roboto Black"/>
              <a:cs typeface="Roboto Black"/>
            </a:endParaRPr>
          </a:p>
        </p:txBody>
      </p:sp>
      <p:pic>
        <p:nvPicPr>
          <p:cNvPr id="9" name="object 9"/>
          <p:cNvPicPr/>
          <p:nvPr/>
        </p:nvPicPr>
        <p:blipFill>
          <a:blip r:embed="rId3" cstate="print"/>
          <a:stretch>
            <a:fillRect/>
          </a:stretch>
        </p:blipFill>
        <p:spPr>
          <a:xfrm>
            <a:off x="359144" y="1795180"/>
            <a:ext cx="5144585" cy="4393355"/>
          </a:xfrm>
          <a:prstGeom prst="rect">
            <a:avLst/>
          </a:prstGeom>
        </p:spPr>
      </p:pic>
      <p:sp>
        <p:nvSpPr>
          <p:cNvPr id="10" name="object 10"/>
          <p:cNvSpPr txBox="1"/>
          <p:nvPr/>
        </p:nvSpPr>
        <p:spPr>
          <a:xfrm>
            <a:off x="5690304" y="2214326"/>
            <a:ext cx="2962560" cy="3642704"/>
          </a:xfrm>
          <a:prstGeom prst="rect">
            <a:avLst/>
          </a:prstGeom>
          <a:solidFill>
            <a:srgbClr val="FFFFFF"/>
          </a:solidFill>
        </p:spPr>
        <p:txBody>
          <a:bodyPr vert="horz" wrap="square" lIns="0" tIns="210923" rIns="0" bIns="0" rtlCol="0">
            <a:spAutoFit/>
          </a:bodyPr>
          <a:lstStyle/>
          <a:p>
            <a:pPr marL="244662" marR="406765">
              <a:spcBef>
                <a:spcPts val="1661"/>
              </a:spcBef>
            </a:pPr>
            <a:r>
              <a:rPr sz="1708" spc="95" dirty="0">
                <a:solidFill>
                  <a:srgbClr val="1E1E1E"/>
                </a:solidFill>
                <a:cs typeface="Gill Sans MT"/>
              </a:rPr>
              <a:t>Students</a:t>
            </a:r>
            <a:r>
              <a:rPr sz="1708" spc="-71" dirty="0">
                <a:solidFill>
                  <a:srgbClr val="1E1E1E"/>
                </a:solidFill>
                <a:cs typeface="Gill Sans MT"/>
              </a:rPr>
              <a:t> </a:t>
            </a:r>
            <a:r>
              <a:rPr sz="1708" spc="90" dirty="0">
                <a:solidFill>
                  <a:srgbClr val="1E1E1E"/>
                </a:solidFill>
                <a:cs typeface="Gill Sans MT"/>
              </a:rPr>
              <a:t>show</a:t>
            </a:r>
            <a:r>
              <a:rPr sz="1708" spc="-57" dirty="0">
                <a:solidFill>
                  <a:srgbClr val="1E1E1E"/>
                </a:solidFill>
                <a:cs typeface="Gill Sans MT"/>
              </a:rPr>
              <a:t> </a:t>
            </a:r>
            <a:r>
              <a:rPr sz="1708" spc="62" dirty="0">
                <a:solidFill>
                  <a:srgbClr val="1E1E1E"/>
                </a:solidFill>
                <a:cs typeface="Gill Sans MT"/>
              </a:rPr>
              <a:t>what </a:t>
            </a:r>
            <a:r>
              <a:rPr sz="1708" dirty="0">
                <a:solidFill>
                  <a:srgbClr val="1E1E1E"/>
                </a:solidFill>
                <a:cs typeface="Gill Sans MT"/>
              </a:rPr>
              <a:t>they’ve</a:t>
            </a:r>
            <a:r>
              <a:rPr sz="1708" spc="100" dirty="0">
                <a:solidFill>
                  <a:srgbClr val="1E1E1E"/>
                </a:solidFill>
                <a:cs typeface="Gill Sans MT"/>
              </a:rPr>
              <a:t> </a:t>
            </a:r>
            <a:r>
              <a:rPr sz="1708" spc="62" dirty="0">
                <a:solidFill>
                  <a:srgbClr val="1E1E1E"/>
                </a:solidFill>
                <a:cs typeface="Gill Sans MT"/>
              </a:rPr>
              <a:t>learned</a:t>
            </a:r>
            <a:r>
              <a:rPr sz="1708" spc="104" dirty="0">
                <a:solidFill>
                  <a:srgbClr val="1E1E1E"/>
                </a:solidFill>
                <a:cs typeface="Gill Sans MT"/>
              </a:rPr>
              <a:t> </a:t>
            </a:r>
            <a:r>
              <a:rPr sz="1708" spc="43" dirty="0">
                <a:solidFill>
                  <a:srgbClr val="1E1E1E"/>
                </a:solidFill>
                <a:cs typeface="Gill Sans MT"/>
              </a:rPr>
              <a:t>through </a:t>
            </a:r>
            <a:r>
              <a:rPr sz="1708" spc="47" dirty="0">
                <a:solidFill>
                  <a:srgbClr val="1E1E1E"/>
                </a:solidFill>
                <a:cs typeface="Gill Sans MT"/>
              </a:rPr>
              <a:t>the</a:t>
            </a:r>
            <a:r>
              <a:rPr sz="1708" spc="14" dirty="0">
                <a:solidFill>
                  <a:srgbClr val="1E1E1E"/>
                </a:solidFill>
                <a:cs typeface="Gill Sans MT"/>
              </a:rPr>
              <a:t> </a:t>
            </a:r>
            <a:r>
              <a:rPr sz="1708" dirty="0">
                <a:solidFill>
                  <a:srgbClr val="1E1E1E"/>
                </a:solidFill>
                <a:cs typeface="Gill Sans MT"/>
              </a:rPr>
              <a:t>Create</a:t>
            </a:r>
            <a:r>
              <a:rPr sz="1708" spc="-5" dirty="0">
                <a:solidFill>
                  <a:srgbClr val="1E1E1E"/>
                </a:solidFill>
                <a:cs typeface="Gill Sans MT"/>
              </a:rPr>
              <a:t> </a:t>
            </a:r>
            <a:r>
              <a:rPr sz="1708" spc="76" dirty="0">
                <a:solidFill>
                  <a:srgbClr val="1E1E1E"/>
                </a:solidFill>
                <a:cs typeface="Gill Sans MT"/>
              </a:rPr>
              <a:t>Performance </a:t>
            </a:r>
            <a:r>
              <a:rPr sz="1708" spc="114" dirty="0">
                <a:solidFill>
                  <a:srgbClr val="1E1E1E"/>
                </a:solidFill>
                <a:cs typeface="Gill Sans MT"/>
              </a:rPr>
              <a:t>Task</a:t>
            </a:r>
            <a:r>
              <a:rPr sz="1708" spc="-14" dirty="0">
                <a:solidFill>
                  <a:srgbClr val="1E1E1E"/>
                </a:solidFill>
                <a:cs typeface="Gill Sans MT"/>
              </a:rPr>
              <a:t> </a:t>
            </a:r>
            <a:r>
              <a:rPr sz="1708" dirty="0">
                <a:solidFill>
                  <a:srgbClr val="1E1E1E"/>
                </a:solidFill>
                <a:cs typeface="Gill Sans MT"/>
              </a:rPr>
              <a:t>with </a:t>
            </a:r>
            <a:r>
              <a:rPr sz="1708" spc="100" dirty="0">
                <a:solidFill>
                  <a:srgbClr val="1E1E1E"/>
                </a:solidFill>
                <a:cs typeface="Gill Sans MT"/>
              </a:rPr>
              <a:t>final</a:t>
            </a:r>
            <a:r>
              <a:rPr sz="1708" spc="5" dirty="0">
                <a:solidFill>
                  <a:srgbClr val="1E1E1E"/>
                </a:solidFill>
                <a:cs typeface="Gill Sans MT"/>
              </a:rPr>
              <a:t> </a:t>
            </a:r>
            <a:r>
              <a:rPr sz="1708" spc="62" dirty="0">
                <a:solidFill>
                  <a:srgbClr val="1E1E1E"/>
                </a:solidFill>
                <a:cs typeface="Gill Sans MT"/>
              </a:rPr>
              <a:t>program </a:t>
            </a:r>
            <a:r>
              <a:rPr sz="1708" spc="57" dirty="0">
                <a:solidFill>
                  <a:srgbClr val="1E1E1E"/>
                </a:solidFill>
                <a:cs typeface="Gill Sans MT"/>
              </a:rPr>
              <a:t>code,</a:t>
            </a:r>
            <a:r>
              <a:rPr sz="1708" spc="-47" dirty="0">
                <a:solidFill>
                  <a:srgbClr val="1E1E1E"/>
                </a:solidFill>
                <a:cs typeface="Gill Sans MT"/>
              </a:rPr>
              <a:t> </a:t>
            </a:r>
            <a:r>
              <a:rPr sz="1708" spc="62" dirty="0">
                <a:solidFill>
                  <a:srgbClr val="1E1E1E"/>
                </a:solidFill>
                <a:cs typeface="Gill Sans MT"/>
              </a:rPr>
              <a:t>often</a:t>
            </a:r>
            <a:r>
              <a:rPr sz="1708" spc="-57" dirty="0">
                <a:solidFill>
                  <a:srgbClr val="1E1E1E"/>
                </a:solidFill>
                <a:cs typeface="Gill Sans MT"/>
              </a:rPr>
              <a:t> </a:t>
            </a:r>
            <a:r>
              <a:rPr sz="1708" b="1" spc="-9" dirty="0">
                <a:solidFill>
                  <a:srgbClr val="1E1E1E"/>
                </a:solidFill>
                <a:cs typeface="Roboto Black"/>
              </a:rPr>
              <a:t>developing </a:t>
            </a:r>
            <a:r>
              <a:rPr sz="1708" b="1" dirty="0">
                <a:solidFill>
                  <a:srgbClr val="1E1E1E"/>
                </a:solidFill>
                <a:cs typeface="Roboto Black"/>
              </a:rPr>
              <a:t>an</a:t>
            </a:r>
            <a:r>
              <a:rPr sz="1708" b="1" spc="-9" dirty="0">
                <a:solidFill>
                  <a:srgbClr val="1E1E1E"/>
                </a:solidFill>
                <a:cs typeface="Roboto Black"/>
              </a:rPr>
              <a:t> </a:t>
            </a:r>
            <a:r>
              <a:rPr sz="1708" b="1" spc="-19" dirty="0">
                <a:solidFill>
                  <a:srgbClr val="1E1E1E"/>
                </a:solidFill>
                <a:cs typeface="Roboto Black"/>
              </a:rPr>
              <a:t>app</a:t>
            </a:r>
            <a:r>
              <a:rPr sz="1708" spc="-19" dirty="0">
                <a:solidFill>
                  <a:srgbClr val="1E1E1E"/>
                </a:solidFill>
                <a:cs typeface="Gill Sans MT"/>
              </a:rPr>
              <a:t>.</a:t>
            </a:r>
            <a:endParaRPr sz="1708" dirty="0">
              <a:cs typeface="Gill Sans MT"/>
            </a:endParaRPr>
          </a:p>
          <a:p>
            <a:pPr>
              <a:spcBef>
                <a:spcPts val="14"/>
              </a:spcBef>
            </a:pPr>
            <a:endParaRPr sz="1756" dirty="0">
              <a:cs typeface="Gill Sans MT"/>
            </a:endParaRPr>
          </a:p>
          <a:p>
            <a:pPr marL="516441" indent="-271779">
              <a:buFont typeface="Arial"/>
              <a:buChar char="•"/>
              <a:tabLst>
                <a:tab pos="516441" algn="l"/>
                <a:tab pos="517044" algn="l"/>
              </a:tabLst>
            </a:pPr>
            <a:r>
              <a:rPr sz="1708" b="1" dirty="0">
                <a:solidFill>
                  <a:srgbClr val="1E1E1E"/>
                </a:solidFill>
                <a:cs typeface="Roboto Black"/>
              </a:rPr>
              <a:t>Project</a:t>
            </a:r>
            <a:r>
              <a:rPr sz="1708" b="1" spc="-95" dirty="0">
                <a:solidFill>
                  <a:srgbClr val="1E1E1E"/>
                </a:solidFill>
                <a:cs typeface="Roboto Black"/>
              </a:rPr>
              <a:t> </a:t>
            </a:r>
            <a:r>
              <a:rPr sz="1708" b="1" spc="-9" dirty="0">
                <a:solidFill>
                  <a:srgbClr val="1E1E1E"/>
                </a:solidFill>
                <a:cs typeface="Roboto Black"/>
              </a:rPr>
              <a:t>Based</a:t>
            </a:r>
            <a:endParaRPr sz="1708" dirty="0">
              <a:cs typeface="Roboto Black"/>
            </a:endParaRPr>
          </a:p>
          <a:p>
            <a:pPr>
              <a:lnSpc>
                <a:spcPct val="100000"/>
              </a:lnSpc>
              <a:buClr>
                <a:srgbClr val="1E1E1E"/>
              </a:buClr>
              <a:buFont typeface="Arial"/>
              <a:buChar char="•"/>
            </a:pPr>
            <a:endParaRPr sz="1708" dirty="0">
              <a:cs typeface="Roboto Black"/>
            </a:endParaRPr>
          </a:p>
          <a:p>
            <a:pPr marL="516441" indent="-271779">
              <a:buFont typeface="Arial"/>
              <a:buChar char="•"/>
              <a:tabLst>
                <a:tab pos="516441" algn="l"/>
                <a:tab pos="517044" algn="l"/>
              </a:tabLst>
            </a:pPr>
            <a:r>
              <a:rPr sz="1708" b="1" dirty="0">
                <a:solidFill>
                  <a:srgbClr val="1E1E1E"/>
                </a:solidFill>
                <a:cs typeface="Roboto Black"/>
              </a:rPr>
              <a:t>Career</a:t>
            </a:r>
            <a:r>
              <a:rPr sz="1708" b="1" spc="-90" dirty="0">
                <a:solidFill>
                  <a:srgbClr val="1E1E1E"/>
                </a:solidFill>
                <a:cs typeface="Roboto Black"/>
              </a:rPr>
              <a:t> </a:t>
            </a:r>
            <a:r>
              <a:rPr sz="1708" b="1" spc="-9" dirty="0">
                <a:solidFill>
                  <a:srgbClr val="1E1E1E"/>
                </a:solidFill>
                <a:cs typeface="Roboto Black"/>
              </a:rPr>
              <a:t>Relevant</a:t>
            </a:r>
            <a:endParaRPr sz="1708" dirty="0">
              <a:cs typeface="Roboto Black"/>
            </a:endParaRPr>
          </a:p>
          <a:p>
            <a:pPr>
              <a:spcBef>
                <a:spcPts val="52"/>
              </a:spcBef>
              <a:buClr>
                <a:srgbClr val="1E1E1E"/>
              </a:buClr>
              <a:buFont typeface="Arial"/>
              <a:buChar char="•"/>
            </a:pPr>
            <a:endParaRPr sz="1661" dirty="0">
              <a:cs typeface="Roboto Black"/>
            </a:endParaRPr>
          </a:p>
          <a:p>
            <a:pPr marL="516441" indent="-271779">
              <a:spcBef>
                <a:spcPts val="5"/>
              </a:spcBef>
              <a:buFont typeface="Arial"/>
              <a:buChar char="•"/>
              <a:tabLst>
                <a:tab pos="516441" algn="l"/>
                <a:tab pos="517044" algn="l"/>
              </a:tabLst>
            </a:pPr>
            <a:r>
              <a:rPr sz="1708" b="1" dirty="0">
                <a:solidFill>
                  <a:srgbClr val="1E1E1E"/>
                </a:solidFill>
                <a:cs typeface="Roboto Black"/>
              </a:rPr>
              <a:t>Student</a:t>
            </a:r>
            <a:r>
              <a:rPr sz="1708" b="1" spc="-81" dirty="0">
                <a:solidFill>
                  <a:srgbClr val="1E1E1E"/>
                </a:solidFill>
                <a:cs typeface="Roboto Black"/>
              </a:rPr>
              <a:t> </a:t>
            </a:r>
            <a:r>
              <a:rPr sz="1708" b="1" spc="-9" dirty="0">
                <a:solidFill>
                  <a:srgbClr val="1E1E1E"/>
                </a:solidFill>
                <a:cs typeface="Roboto Black"/>
              </a:rPr>
              <a:t>Choice</a:t>
            </a:r>
            <a:endParaRPr sz="1708" dirty="0">
              <a:cs typeface="Roboto Black"/>
            </a:endParaRPr>
          </a:p>
        </p:txBody>
      </p:sp>
      <p:sp>
        <p:nvSpPr>
          <p:cNvPr id="11" name="object 11"/>
          <p:cNvSpPr txBox="1"/>
          <p:nvPr/>
        </p:nvSpPr>
        <p:spPr>
          <a:xfrm>
            <a:off x="8901150" y="2214326"/>
            <a:ext cx="2725121" cy="3642704"/>
          </a:xfrm>
          <a:prstGeom prst="rect">
            <a:avLst/>
          </a:prstGeom>
          <a:solidFill>
            <a:srgbClr val="FFFFFF"/>
          </a:solidFill>
        </p:spPr>
        <p:txBody>
          <a:bodyPr vert="horz" wrap="square" lIns="0" tIns="6026" rIns="0" bIns="0" rtlCol="0">
            <a:noAutofit/>
          </a:bodyPr>
          <a:lstStyle/>
          <a:p>
            <a:pPr>
              <a:spcBef>
                <a:spcPts val="47"/>
              </a:spcBef>
            </a:pPr>
            <a:endParaRPr sz="1993" dirty="0">
              <a:latin typeface="Times New Roman"/>
              <a:cs typeface="Times New Roman"/>
            </a:endParaRPr>
          </a:p>
          <a:p>
            <a:pPr marL="823774"/>
            <a:r>
              <a:rPr sz="1708" b="1" spc="-9" dirty="0">
                <a:solidFill>
                  <a:srgbClr val="006197"/>
                </a:solidFill>
                <a:cs typeface="Arial"/>
              </a:rPr>
              <a:t>BIG</a:t>
            </a:r>
            <a:r>
              <a:rPr sz="1708" b="1" spc="-95" dirty="0">
                <a:solidFill>
                  <a:srgbClr val="006197"/>
                </a:solidFill>
                <a:cs typeface="Arial"/>
              </a:rPr>
              <a:t> </a:t>
            </a:r>
            <a:r>
              <a:rPr sz="1708" b="1" spc="-19" dirty="0">
                <a:solidFill>
                  <a:srgbClr val="006197"/>
                </a:solidFill>
                <a:cs typeface="Arial"/>
              </a:rPr>
              <a:t>IDEAS</a:t>
            </a:r>
            <a:endParaRPr sz="1708" dirty="0">
              <a:cs typeface="Arial"/>
            </a:endParaRPr>
          </a:p>
          <a:p>
            <a:pPr>
              <a:spcBef>
                <a:spcPts val="38"/>
              </a:spcBef>
            </a:pPr>
            <a:endParaRPr sz="1756" dirty="0">
              <a:cs typeface="Arial"/>
            </a:endParaRPr>
          </a:p>
          <a:p>
            <a:pPr marL="495350" indent="-326015">
              <a:buClr>
                <a:srgbClr val="009CDE"/>
              </a:buClr>
              <a:buAutoNum type="arabicPeriod"/>
              <a:tabLst>
                <a:tab pos="495350" algn="l"/>
                <a:tab pos="495952" algn="l"/>
              </a:tabLst>
            </a:pPr>
            <a:r>
              <a:rPr sz="1518" b="1" spc="-9" dirty="0">
                <a:solidFill>
                  <a:srgbClr val="1E1E1E"/>
                </a:solidFill>
                <a:cs typeface="Roboto Black"/>
              </a:rPr>
              <a:t>Creative</a:t>
            </a:r>
            <a:r>
              <a:rPr sz="1518" b="1" spc="-43" dirty="0">
                <a:solidFill>
                  <a:srgbClr val="1E1E1E"/>
                </a:solidFill>
                <a:cs typeface="Roboto Black"/>
              </a:rPr>
              <a:t> </a:t>
            </a:r>
            <a:r>
              <a:rPr sz="1518" b="1" spc="-9" dirty="0">
                <a:solidFill>
                  <a:srgbClr val="1E1E1E"/>
                </a:solidFill>
                <a:cs typeface="Roboto Black"/>
              </a:rPr>
              <a:t>Development</a:t>
            </a:r>
            <a:endParaRPr sz="1518" dirty="0">
              <a:cs typeface="Roboto Black"/>
            </a:endParaRPr>
          </a:p>
          <a:p>
            <a:pPr>
              <a:lnSpc>
                <a:spcPct val="100000"/>
              </a:lnSpc>
              <a:buClr>
                <a:srgbClr val="009CDE"/>
              </a:buClr>
              <a:buFont typeface="Roboto Black"/>
              <a:buAutoNum type="arabicPeriod"/>
            </a:pPr>
            <a:endParaRPr sz="1518" dirty="0">
              <a:cs typeface="Roboto Black"/>
            </a:endParaRPr>
          </a:p>
          <a:p>
            <a:pPr marL="495350" indent="-326015">
              <a:buClr>
                <a:srgbClr val="009CDE"/>
              </a:buClr>
              <a:buAutoNum type="arabicPeriod"/>
              <a:tabLst>
                <a:tab pos="495350" algn="l"/>
                <a:tab pos="495952" algn="l"/>
              </a:tabLst>
            </a:pPr>
            <a:r>
              <a:rPr sz="1518" b="1" spc="-19" dirty="0">
                <a:solidFill>
                  <a:srgbClr val="1E1E1E"/>
                </a:solidFill>
                <a:cs typeface="Roboto Black"/>
              </a:rPr>
              <a:t>Data</a:t>
            </a:r>
            <a:endParaRPr sz="1518" dirty="0">
              <a:cs typeface="Roboto Black"/>
            </a:endParaRPr>
          </a:p>
          <a:p>
            <a:pPr>
              <a:lnSpc>
                <a:spcPct val="100000"/>
              </a:lnSpc>
              <a:buClr>
                <a:srgbClr val="009CDE"/>
              </a:buClr>
              <a:buFont typeface="Roboto Black"/>
              <a:buAutoNum type="arabicPeriod"/>
            </a:pPr>
            <a:endParaRPr sz="1518" dirty="0">
              <a:cs typeface="Roboto Black"/>
            </a:endParaRPr>
          </a:p>
          <a:p>
            <a:pPr marL="495350" marR="892473" indent="-325412">
              <a:buClr>
                <a:srgbClr val="009CDE"/>
              </a:buClr>
              <a:buAutoNum type="arabicPeriod"/>
              <a:tabLst>
                <a:tab pos="495350" algn="l"/>
                <a:tab pos="495952" algn="l"/>
              </a:tabLst>
            </a:pPr>
            <a:r>
              <a:rPr sz="1518" b="1" spc="-9" dirty="0">
                <a:solidFill>
                  <a:srgbClr val="1E1E1E"/>
                </a:solidFill>
                <a:cs typeface="Roboto Black"/>
              </a:rPr>
              <a:t>Algorithms</a:t>
            </a:r>
            <a:r>
              <a:rPr sz="1518" b="1" spc="-19" dirty="0">
                <a:solidFill>
                  <a:srgbClr val="1E1E1E"/>
                </a:solidFill>
                <a:cs typeface="Roboto Black"/>
              </a:rPr>
              <a:t> </a:t>
            </a:r>
            <a:r>
              <a:rPr sz="1518" b="1" spc="-24" dirty="0">
                <a:solidFill>
                  <a:srgbClr val="1E1E1E"/>
                </a:solidFill>
                <a:cs typeface="Roboto Black"/>
              </a:rPr>
              <a:t>and </a:t>
            </a:r>
            <a:r>
              <a:rPr sz="1518" b="1" spc="-9" dirty="0">
                <a:solidFill>
                  <a:srgbClr val="1E1E1E"/>
                </a:solidFill>
                <a:cs typeface="Roboto Black"/>
              </a:rPr>
              <a:t>Programming</a:t>
            </a:r>
            <a:endParaRPr sz="1518" dirty="0">
              <a:cs typeface="Roboto Black"/>
            </a:endParaRPr>
          </a:p>
          <a:p>
            <a:pPr>
              <a:lnSpc>
                <a:spcPct val="100000"/>
              </a:lnSpc>
              <a:buClr>
                <a:srgbClr val="009CDE"/>
              </a:buClr>
              <a:buFont typeface="Roboto Black"/>
              <a:buAutoNum type="arabicPeriod"/>
            </a:pPr>
            <a:endParaRPr sz="1518" dirty="0">
              <a:cs typeface="Roboto Black"/>
            </a:endParaRPr>
          </a:p>
          <a:p>
            <a:pPr marL="495350" marR="215735" indent="-325412">
              <a:buClr>
                <a:srgbClr val="009CDE"/>
              </a:buClr>
              <a:buAutoNum type="arabicPeriod"/>
              <a:tabLst>
                <a:tab pos="495350" algn="l"/>
                <a:tab pos="495952" algn="l"/>
              </a:tabLst>
            </a:pPr>
            <a:r>
              <a:rPr sz="1518" b="1" dirty="0">
                <a:solidFill>
                  <a:srgbClr val="1E1E1E"/>
                </a:solidFill>
                <a:cs typeface="Roboto Black"/>
              </a:rPr>
              <a:t>Computer</a:t>
            </a:r>
            <a:r>
              <a:rPr sz="1518" b="1" spc="-66" dirty="0">
                <a:solidFill>
                  <a:srgbClr val="1E1E1E"/>
                </a:solidFill>
                <a:cs typeface="Roboto Black"/>
              </a:rPr>
              <a:t> </a:t>
            </a:r>
            <a:r>
              <a:rPr sz="1518" b="1" dirty="0">
                <a:solidFill>
                  <a:srgbClr val="1E1E1E"/>
                </a:solidFill>
                <a:cs typeface="Roboto Black"/>
              </a:rPr>
              <a:t>systems</a:t>
            </a:r>
            <a:r>
              <a:rPr sz="1518" b="1" spc="-62" dirty="0">
                <a:solidFill>
                  <a:srgbClr val="1E1E1E"/>
                </a:solidFill>
                <a:cs typeface="Roboto Black"/>
              </a:rPr>
              <a:t> </a:t>
            </a:r>
            <a:r>
              <a:rPr sz="1518" b="1" spc="-24" dirty="0">
                <a:solidFill>
                  <a:srgbClr val="1E1E1E"/>
                </a:solidFill>
                <a:cs typeface="Roboto Black"/>
              </a:rPr>
              <a:t>and </a:t>
            </a:r>
            <a:r>
              <a:rPr sz="1518" b="1" spc="-9" dirty="0">
                <a:solidFill>
                  <a:srgbClr val="1E1E1E"/>
                </a:solidFill>
                <a:cs typeface="Roboto Black"/>
              </a:rPr>
              <a:t>networking</a:t>
            </a:r>
            <a:endParaRPr sz="1518" dirty="0">
              <a:cs typeface="Roboto Black"/>
            </a:endParaRPr>
          </a:p>
          <a:p>
            <a:pPr>
              <a:lnSpc>
                <a:spcPct val="100000"/>
              </a:lnSpc>
              <a:buClr>
                <a:srgbClr val="009CDE"/>
              </a:buClr>
              <a:buFont typeface="Roboto Black"/>
              <a:buAutoNum type="arabicPeriod"/>
            </a:pPr>
            <a:endParaRPr sz="1518" dirty="0">
              <a:cs typeface="Roboto Black"/>
            </a:endParaRPr>
          </a:p>
          <a:p>
            <a:pPr marL="495350" indent="-326015">
              <a:buClr>
                <a:srgbClr val="009CDE"/>
              </a:buClr>
              <a:buAutoNum type="arabicPeriod"/>
              <a:tabLst>
                <a:tab pos="495350" algn="l"/>
                <a:tab pos="495952" algn="l"/>
              </a:tabLst>
            </a:pPr>
            <a:r>
              <a:rPr sz="1518" b="1" dirty="0">
                <a:solidFill>
                  <a:srgbClr val="1E1E1E"/>
                </a:solidFill>
                <a:cs typeface="Roboto Black"/>
              </a:rPr>
              <a:t>Impact</a:t>
            </a:r>
            <a:r>
              <a:rPr sz="1518" b="1" spc="-19" dirty="0">
                <a:solidFill>
                  <a:srgbClr val="1E1E1E"/>
                </a:solidFill>
                <a:cs typeface="Roboto Black"/>
              </a:rPr>
              <a:t> </a:t>
            </a:r>
            <a:r>
              <a:rPr sz="1518" b="1" dirty="0">
                <a:solidFill>
                  <a:srgbClr val="1E1E1E"/>
                </a:solidFill>
                <a:cs typeface="Roboto Black"/>
              </a:rPr>
              <a:t>of</a:t>
            </a:r>
            <a:r>
              <a:rPr sz="1518" b="1" spc="-33" dirty="0">
                <a:solidFill>
                  <a:srgbClr val="1E1E1E"/>
                </a:solidFill>
                <a:cs typeface="Roboto Black"/>
              </a:rPr>
              <a:t> </a:t>
            </a:r>
            <a:r>
              <a:rPr sz="1518" b="1" spc="-9" dirty="0">
                <a:solidFill>
                  <a:srgbClr val="1E1E1E"/>
                </a:solidFill>
                <a:cs typeface="Roboto Black"/>
              </a:rPr>
              <a:t>Computing</a:t>
            </a:r>
            <a:endParaRPr sz="1518" dirty="0">
              <a:cs typeface="Roboto Black"/>
            </a:endParaRP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48" y="0"/>
            <a:ext cx="4546288" cy="6855589"/>
          </a:xfrm>
          <a:custGeom>
            <a:avLst/>
            <a:gdLst/>
            <a:ahLst/>
            <a:cxnLst/>
            <a:rect l="l" t="t" r="r" b="b"/>
            <a:pathLst>
              <a:path w="4790440" h="7223759">
                <a:moveTo>
                  <a:pt x="4789932" y="0"/>
                </a:moveTo>
                <a:lnTo>
                  <a:pt x="0" y="0"/>
                </a:lnTo>
                <a:lnTo>
                  <a:pt x="0" y="7223759"/>
                </a:lnTo>
                <a:lnTo>
                  <a:pt x="4789932" y="7223759"/>
                </a:lnTo>
                <a:lnTo>
                  <a:pt x="4789932" y="0"/>
                </a:lnTo>
                <a:close/>
              </a:path>
            </a:pathLst>
          </a:custGeom>
          <a:solidFill>
            <a:srgbClr val="009CDE"/>
          </a:solidFill>
        </p:spPr>
        <p:txBody>
          <a:bodyPr wrap="square" lIns="0" tIns="0" rIns="0" bIns="0" rtlCol="0"/>
          <a:lstStyle/>
          <a:p>
            <a:endParaRPr sz="1708"/>
          </a:p>
        </p:txBody>
      </p:sp>
      <p:sp>
        <p:nvSpPr>
          <p:cNvPr id="3" name="object 3"/>
          <p:cNvSpPr txBox="1"/>
          <p:nvPr/>
        </p:nvSpPr>
        <p:spPr>
          <a:xfrm>
            <a:off x="4985579" y="5615307"/>
            <a:ext cx="6864026" cy="917740"/>
          </a:xfrm>
          <a:prstGeom prst="rect">
            <a:avLst/>
          </a:prstGeom>
        </p:spPr>
        <p:txBody>
          <a:bodyPr vert="horz" wrap="square" lIns="0" tIns="12053" rIns="0" bIns="0" rtlCol="0">
            <a:spAutoFit/>
          </a:bodyPr>
          <a:lstStyle/>
          <a:p>
            <a:pPr marL="12052" marR="84366">
              <a:spcBef>
                <a:spcPts val="95"/>
              </a:spcBef>
            </a:pPr>
            <a:r>
              <a:rPr sz="1044" b="1" dirty="0">
                <a:solidFill>
                  <a:srgbClr val="1E1E1E"/>
                </a:solidFill>
                <a:latin typeface="Arial"/>
                <a:cs typeface="Arial"/>
              </a:rPr>
              <a:t>Note</a:t>
            </a:r>
            <a:r>
              <a:rPr sz="1044" dirty="0">
                <a:solidFill>
                  <a:srgbClr val="1E1E1E"/>
                </a:solidFill>
                <a:latin typeface="Arial"/>
                <a:cs typeface="Arial"/>
              </a:rPr>
              <a:t>:</a:t>
            </a:r>
            <a:r>
              <a:rPr sz="1044" spc="-28" dirty="0">
                <a:solidFill>
                  <a:srgbClr val="1E1E1E"/>
                </a:solidFill>
                <a:latin typeface="Arial"/>
                <a:cs typeface="Arial"/>
              </a:rPr>
              <a:t> </a:t>
            </a:r>
            <a:r>
              <a:rPr sz="1044" dirty="0">
                <a:solidFill>
                  <a:srgbClr val="1E1E1E"/>
                </a:solidFill>
                <a:latin typeface="Arial"/>
                <a:cs typeface="Arial"/>
              </a:rPr>
              <a:t>Horizontal</a:t>
            </a:r>
            <a:r>
              <a:rPr sz="1044" spc="-9" dirty="0">
                <a:solidFill>
                  <a:srgbClr val="1E1E1E"/>
                </a:solidFill>
                <a:latin typeface="Arial"/>
                <a:cs typeface="Arial"/>
              </a:rPr>
              <a:t> </a:t>
            </a:r>
            <a:r>
              <a:rPr sz="1044" dirty="0">
                <a:solidFill>
                  <a:srgbClr val="1E1E1E"/>
                </a:solidFill>
                <a:latin typeface="Arial"/>
                <a:cs typeface="Arial"/>
              </a:rPr>
              <a:t>axis</a:t>
            </a:r>
            <a:r>
              <a:rPr sz="1044" spc="-9" dirty="0">
                <a:solidFill>
                  <a:srgbClr val="1E1E1E"/>
                </a:solidFill>
                <a:latin typeface="Arial"/>
                <a:cs typeface="Arial"/>
              </a:rPr>
              <a:t> </a:t>
            </a:r>
            <a:r>
              <a:rPr sz="1044" dirty="0">
                <a:solidFill>
                  <a:srgbClr val="1E1E1E"/>
                </a:solidFill>
                <a:latin typeface="Arial"/>
                <a:cs typeface="Arial"/>
              </a:rPr>
              <a:t>numbers</a:t>
            </a:r>
            <a:r>
              <a:rPr sz="1044" spc="-33" dirty="0">
                <a:solidFill>
                  <a:srgbClr val="1E1E1E"/>
                </a:solidFill>
                <a:latin typeface="Arial"/>
                <a:cs typeface="Arial"/>
              </a:rPr>
              <a:t> </a:t>
            </a:r>
            <a:r>
              <a:rPr sz="1044" dirty="0">
                <a:solidFill>
                  <a:srgbClr val="1E1E1E"/>
                </a:solidFill>
                <a:latin typeface="Arial"/>
                <a:cs typeface="Arial"/>
              </a:rPr>
              <a:t>in</a:t>
            </a:r>
            <a:r>
              <a:rPr sz="1044" spc="-24" dirty="0">
                <a:solidFill>
                  <a:srgbClr val="1E1E1E"/>
                </a:solidFill>
                <a:latin typeface="Arial"/>
                <a:cs typeface="Arial"/>
              </a:rPr>
              <a:t> </a:t>
            </a:r>
            <a:r>
              <a:rPr sz="1044" dirty="0">
                <a:solidFill>
                  <a:srgbClr val="1E1E1E"/>
                </a:solidFill>
                <a:latin typeface="Arial"/>
                <a:cs typeface="Arial"/>
              </a:rPr>
              <a:t>parentheses</a:t>
            </a:r>
            <a:r>
              <a:rPr sz="1044" spc="-33" dirty="0">
                <a:solidFill>
                  <a:srgbClr val="1E1E1E"/>
                </a:solidFill>
                <a:latin typeface="Arial"/>
                <a:cs typeface="Arial"/>
              </a:rPr>
              <a:t> </a:t>
            </a:r>
            <a:r>
              <a:rPr sz="1044" dirty="0">
                <a:solidFill>
                  <a:srgbClr val="1E1E1E"/>
                </a:solidFill>
                <a:latin typeface="Arial"/>
                <a:cs typeface="Arial"/>
              </a:rPr>
              <a:t>are</a:t>
            </a:r>
            <a:r>
              <a:rPr sz="1044" spc="-28" dirty="0">
                <a:solidFill>
                  <a:srgbClr val="1E1E1E"/>
                </a:solidFill>
                <a:latin typeface="Arial"/>
                <a:cs typeface="Arial"/>
              </a:rPr>
              <a:t> </a:t>
            </a:r>
            <a:r>
              <a:rPr sz="1044" dirty="0">
                <a:solidFill>
                  <a:srgbClr val="1E1E1E"/>
                </a:solidFill>
                <a:latin typeface="Arial"/>
                <a:cs typeface="Arial"/>
              </a:rPr>
              <a:t>the</a:t>
            </a:r>
            <a:r>
              <a:rPr sz="1044" spc="-33" dirty="0">
                <a:solidFill>
                  <a:srgbClr val="1E1E1E"/>
                </a:solidFill>
                <a:latin typeface="Arial"/>
                <a:cs typeface="Arial"/>
              </a:rPr>
              <a:t> </a:t>
            </a:r>
            <a:r>
              <a:rPr sz="1044" dirty="0">
                <a:solidFill>
                  <a:srgbClr val="1E1E1E"/>
                </a:solidFill>
                <a:latin typeface="Arial"/>
                <a:cs typeface="Arial"/>
              </a:rPr>
              <a:t>percentage</a:t>
            </a:r>
            <a:r>
              <a:rPr sz="1044" spc="-57" dirty="0">
                <a:solidFill>
                  <a:srgbClr val="1E1E1E"/>
                </a:solidFill>
                <a:latin typeface="Arial"/>
                <a:cs typeface="Arial"/>
              </a:rPr>
              <a:t> </a:t>
            </a:r>
            <a:r>
              <a:rPr sz="1044" dirty="0">
                <a:solidFill>
                  <a:srgbClr val="1E1E1E"/>
                </a:solidFill>
                <a:latin typeface="Arial"/>
                <a:cs typeface="Arial"/>
              </a:rPr>
              <a:t>of</a:t>
            </a:r>
            <a:r>
              <a:rPr sz="1044" spc="-28" dirty="0">
                <a:solidFill>
                  <a:srgbClr val="1E1E1E"/>
                </a:solidFill>
                <a:latin typeface="Arial"/>
                <a:cs typeface="Arial"/>
              </a:rPr>
              <a:t> </a:t>
            </a:r>
            <a:r>
              <a:rPr sz="1044" dirty="0">
                <a:solidFill>
                  <a:srgbClr val="1E1E1E"/>
                </a:solidFill>
                <a:latin typeface="Arial"/>
                <a:cs typeface="Arial"/>
              </a:rPr>
              <a:t>the</a:t>
            </a:r>
            <a:r>
              <a:rPr sz="1044" spc="-33" dirty="0">
                <a:solidFill>
                  <a:srgbClr val="1E1E1E"/>
                </a:solidFill>
                <a:latin typeface="Arial"/>
                <a:cs typeface="Arial"/>
              </a:rPr>
              <a:t> </a:t>
            </a:r>
            <a:r>
              <a:rPr sz="1044" dirty="0">
                <a:solidFill>
                  <a:srgbClr val="1E1E1E"/>
                </a:solidFill>
                <a:latin typeface="Arial"/>
                <a:cs typeface="Arial"/>
              </a:rPr>
              <a:t>non-AP</a:t>
            </a:r>
            <a:r>
              <a:rPr sz="1044" spc="-14" dirty="0">
                <a:solidFill>
                  <a:srgbClr val="1E1E1E"/>
                </a:solidFill>
                <a:latin typeface="Arial"/>
                <a:cs typeface="Arial"/>
              </a:rPr>
              <a:t> </a:t>
            </a:r>
            <a:r>
              <a:rPr sz="1044" dirty="0">
                <a:solidFill>
                  <a:srgbClr val="1E1E1E"/>
                </a:solidFill>
                <a:latin typeface="Arial"/>
                <a:cs typeface="Arial"/>
              </a:rPr>
              <a:t>CSP</a:t>
            </a:r>
            <a:r>
              <a:rPr sz="1044" spc="-14" dirty="0">
                <a:solidFill>
                  <a:srgbClr val="1E1E1E"/>
                </a:solidFill>
                <a:latin typeface="Arial"/>
                <a:cs typeface="Arial"/>
              </a:rPr>
              <a:t> </a:t>
            </a:r>
            <a:r>
              <a:rPr sz="1044" dirty="0">
                <a:solidFill>
                  <a:srgbClr val="1E1E1E"/>
                </a:solidFill>
                <a:latin typeface="Arial"/>
                <a:cs typeface="Arial"/>
              </a:rPr>
              <a:t>students</a:t>
            </a:r>
            <a:r>
              <a:rPr sz="1044" spc="-43" dirty="0">
                <a:solidFill>
                  <a:srgbClr val="1E1E1E"/>
                </a:solidFill>
                <a:latin typeface="Arial"/>
                <a:cs typeface="Arial"/>
              </a:rPr>
              <a:t> </a:t>
            </a:r>
            <a:r>
              <a:rPr sz="1044" dirty="0">
                <a:solidFill>
                  <a:srgbClr val="1E1E1E"/>
                </a:solidFill>
                <a:latin typeface="Arial"/>
                <a:cs typeface="Arial"/>
              </a:rPr>
              <a:t>in</a:t>
            </a:r>
            <a:r>
              <a:rPr sz="1044" spc="-14" dirty="0">
                <a:solidFill>
                  <a:srgbClr val="1E1E1E"/>
                </a:solidFill>
                <a:latin typeface="Arial"/>
                <a:cs typeface="Arial"/>
              </a:rPr>
              <a:t> </a:t>
            </a:r>
            <a:r>
              <a:rPr sz="1044" dirty="0">
                <a:solidFill>
                  <a:srgbClr val="1E1E1E"/>
                </a:solidFill>
                <a:latin typeface="Arial"/>
                <a:cs typeface="Arial"/>
              </a:rPr>
              <a:t>the</a:t>
            </a:r>
            <a:r>
              <a:rPr sz="1044" spc="-38" dirty="0">
                <a:solidFill>
                  <a:srgbClr val="1E1E1E"/>
                </a:solidFill>
                <a:latin typeface="Arial"/>
                <a:cs typeface="Arial"/>
              </a:rPr>
              <a:t> </a:t>
            </a:r>
            <a:r>
              <a:rPr sz="1044" dirty="0">
                <a:solidFill>
                  <a:srgbClr val="1E1E1E"/>
                </a:solidFill>
                <a:latin typeface="Arial"/>
                <a:cs typeface="Arial"/>
              </a:rPr>
              <a:t>subgroup</a:t>
            </a:r>
            <a:r>
              <a:rPr sz="1044" spc="-43" dirty="0">
                <a:solidFill>
                  <a:srgbClr val="1E1E1E"/>
                </a:solidFill>
                <a:latin typeface="Arial"/>
                <a:cs typeface="Arial"/>
              </a:rPr>
              <a:t> </a:t>
            </a:r>
            <a:r>
              <a:rPr sz="1044" spc="-24" dirty="0">
                <a:solidFill>
                  <a:srgbClr val="1E1E1E"/>
                </a:solidFill>
                <a:latin typeface="Arial"/>
                <a:cs typeface="Arial"/>
              </a:rPr>
              <a:t>who </a:t>
            </a:r>
            <a:r>
              <a:rPr sz="1044" dirty="0">
                <a:solidFill>
                  <a:srgbClr val="1E1E1E"/>
                </a:solidFill>
                <a:latin typeface="Arial"/>
                <a:cs typeface="Arial"/>
              </a:rPr>
              <a:t>take</a:t>
            </a:r>
            <a:r>
              <a:rPr sz="1044" spc="-43" dirty="0">
                <a:solidFill>
                  <a:srgbClr val="1E1E1E"/>
                </a:solidFill>
                <a:latin typeface="Arial"/>
                <a:cs typeface="Arial"/>
              </a:rPr>
              <a:t> </a:t>
            </a:r>
            <a:r>
              <a:rPr sz="1044" dirty="0">
                <a:solidFill>
                  <a:srgbClr val="1E1E1E"/>
                </a:solidFill>
                <a:latin typeface="Arial"/>
                <a:cs typeface="Arial"/>
              </a:rPr>
              <a:t>AP</a:t>
            </a:r>
            <a:r>
              <a:rPr sz="1044" spc="-9" dirty="0">
                <a:solidFill>
                  <a:srgbClr val="1E1E1E"/>
                </a:solidFill>
                <a:latin typeface="Arial"/>
                <a:cs typeface="Arial"/>
              </a:rPr>
              <a:t> </a:t>
            </a:r>
            <a:r>
              <a:rPr sz="1044" dirty="0">
                <a:solidFill>
                  <a:srgbClr val="1E1E1E"/>
                </a:solidFill>
                <a:latin typeface="Arial"/>
                <a:cs typeface="Arial"/>
              </a:rPr>
              <a:t>STEM</a:t>
            </a:r>
            <a:r>
              <a:rPr sz="1044" spc="-24" dirty="0">
                <a:solidFill>
                  <a:srgbClr val="1E1E1E"/>
                </a:solidFill>
                <a:latin typeface="Arial"/>
                <a:cs typeface="Arial"/>
              </a:rPr>
              <a:t> </a:t>
            </a:r>
            <a:r>
              <a:rPr sz="1044" dirty="0">
                <a:solidFill>
                  <a:srgbClr val="1E1E1E"/>
                </a:solidFill>
                <a:latin typeface="Arial"/>
                <a:cs typeface="Arial"/>
              </a:rPr>
              <a:t>exams.</a:t>
            </a:r>
            <a:r>
              <a:rPr sz="1044" spc="-24" dirty="0">
                <a:solidFill>
                  <a:srgbClr val="1E1E1E"/>
                </a:solidFill>
                <a:latin typeface="Arial"/>
                <a:cs typeface="Arial"/>
              </a:rPr>
              <a:t> </a:t>
            </a:r>
            <a:r>
              <a:rPr sz="1044" dirty="0">
                <a:solidFill>
                  <a:srgbClr val="1E1E1E"/>
                </a:solidFill>
                <a:latin typeface="Arial"/>
                <a:cs typeface="Arial"/>
              </a:rPr>
              <a:t>For</a:t>
            </a:r>
            <a:r>
              <a:rPr sz="1044" spc="-24" dirty="0">
                <a:solidFill>
                  <a:srgbClr val="1E1E1E"/>
                </a:solidFill>
                <a:latin typeface="Arial"/>
                <a:cs typeface="Arial"/>
              </a:rPr>
              <a:t> </a:t>
            </a:r>
            <a:r>
              <a:rPr sz="1044" dirty="0">
                <a:solidFill>
                  <a:srgbClr val="1E1E1E"/>
                </a:solidFill>
                <a:latin typeface="Arial"/>
                <a:cs typeface="Arial"/>
              </a:rPr>
              <a:t>example,</a:t>
            </a:r>
            <a:r>
              <a:rPr sz="1044" spc="-14" dirty="0">
                <a:solidFill>
                  <a:srgbClr val="1E1E1E"/>
                </a:solidFill>
                <a:latin typeface="Arial"/>
                <a:cs typeface="Arial"/>
              </a:rPr>
              <a:t> </a:t>
            </a:r>
            <a:r>
              <a:rPr sz="1044" dirty="0">
                <a:solidFill>
                  <a:srgbClr val="1E1E1E"/>
                </a:solidFill>
                <a:latin typeface="Arial"/>
                <a:cs typeface="Arial"/>
              </a:rPr>
              <a:t>60%</a:t>
            </a:r>
            <a:r>
              <a:rPr sz="1044" spc="-14" dirty="0">
                <a:solidFill>
                  <a:srgbClr val="1E1E1E"/>
                </a:solidFill>
                <a:latin typeface="Arial"/>
                <a:cs typeface="Arial"/>
              </a:rPr>
              <a:t> </a:t>
            </a:r>
            <a:r>
              <a:rPr sz="1044" dirty="0">
                <a:solidFill>
                  <a:srgbClr val="1E1E1E"/>
                </a:solidFill>
                <a:latin typeface="Arial"/>
                <a:cs typeface="Arial"/>
              </a:rPr>
              <a:t>of</a:t>
            </a:r>
            <a:r>
              <a:rPr sz="1044" spc="-24" dirty="0">
                <a:solidFill>
                  <a:srgbClr val="1E1E1E"/>
                </a:solidFill>
                <a:latin typeface="Arial"/>
                <a:cs typeface="Arial"/>
              </a:rPr>
              <a:t> </a:t>
            </a:r>
            <a:r>
              <a:rPr sz="1044" spc="-9" dirty="0">
                <a:solidFill>
                  <a:srgbClr val="1E1E1E"/>
                </a:solidFill>
                <a:latin typeface="Arial"/>
                <a:cs typeface="Arial"/>
              </a:rPr>
              <a:t>non-</a:t>
            </a:r>
            <a:r>
              <a:rPr sz="1044" dirty="0">
                <a:solidFill>
                  <a:srgbClr val="1E1E1E"/>
                </a:solidFill>
                <a:latin typeface="Arial"/>
                <a:cs typeface="Arial"/>
              </a:rPr>
              <a:t>AP</a:t>
            </a:r>
            <a:r>
              <a:rPr sz="1044" spc="-24" dirty="0">
                <a:solidFill>
                  <a:srgbClr val="1E1E1E"/>
                </a:solidFill>
                <a:latin typeface="Arial"/>
                <a:cs typeface="Arial"/>
              </a:rPr>
              <a:t> </a:t>
            </a:r>
            <a:r>
              <a:rPr sz="1044" dirty="0">
                <a:solidFill>
                  <a:srgbClr val="1E1E1E"/>
                </a:solidFill>
                <a:latin typeface="Arial"/>
                <a:cs typeface="Arial"/>
              </a:rPr>
              <a:t>CSP</a:t>
            </a:r>
            <a:r>
              <a:rPr sz="1044" spc="-9" dirty="0">
                <a:solidFill>
                  <a:srgbClr val="1E1E1E"/>
                </a:solidFill>
                <a:latin typeface="Arial"/>
                <a:cs typeface="Arial"/>
              </a:rPr>
              <a:t> </a:t>
            </a:r>
            <a:r>
              <a:rPr sz="1044" dirty="0">
                <a:solidFill>
                  <a:srgbClr val="1E1E1E"/>
                </a:solidFill>
                <a:latin typeface="Arial"/>
                <a:cs typeface="Arial"/>
              </a:rPr>
              <a:t>students</a:t>
            </a:r>
            <a:r>
              <a:rPr sz="1044" spc="-38" dirty="0">
                <a:solidFill>
                  <a:srgbClr val="1E1E1E"/>
                </a:solidFill>
                <a:latin typeface="Arial"/>
                <a:cs typeface="Arial"/>
              </a:rPr>
              <a:t> </a:t>
            </a:r>
            <a:r>
              <a:rPr sz="1044" dirty="0">
                <a:solidFill>
                  <a:srgbClr val="1E1E1E"/>
                </a:solidFill>
                <a:latin typeface="Arial"/>
                <a:cs typeface="Arial"/>
              </a:rPr>
              <a:t>take</a:t>
            </a:r>
            <a:r>
              <a:rPr sz="1044" spc="-43" dirty="0">
                <a:solidFill>
                  <a:srgbClr val="1E1E1E"/>
                </a:solidFill>
                <a:latin typeface="Arial"/>
                <a:cs typeface="Arial"/>
              </a:rPr>
              <a:t> </a:t>
            </a:r>
            <a:r>
              <a:rPr sz="1044" dirty="0">
                <a:solidFill>
                  <a:srgbClr val="1E1E1E"/>
                </a:solidFill>
                <a:latin typeface="Arial"/>
                <a:cs typeface="Arial"/>
              </a:rPr>
              <a:t>AP</a:t>
            </a:r>
            <a:r>
              <a:rPr sz="1044" spc="-9" dirty="0">
                <a:solidFill>
                  <a:srgbClr val="1E1E1E"/>
                </a:solidFill>
                <a:latin typeface="Arial"/>
                <a:cs typeface="Arial"/>
              </a:rPr>
              <a:t> </a:t>
            </a:r>
            <a:r>
              <a:rPr sz="1044" dirty="0">
                <a:solidFill>
                  <a:srgbClr val="1E1E1E"/>
                </a:solidFill>
                <a:latin typeface="Arial"/>
                <a:cs typeface="Arial"/>
              </a:rPr>
              <a:t>STEM,</a:t>
            </a:r>
            <a:r>
              <a:rPr sz="1044" spc="-14" dirty="0">
                <a:solidFill>
                  <a:srgbClr val="1E1E1E"/>
                </a:solidFill>
                <a:latin typeface="Arial"/>
                <a:cs typeface="Arial"/>
              </a:rPr>
              <a:t> </a:t>
            </a:r>
            <a:r>
              <a:rPr sz="1044" dirty="0">
                <a:solidFill>
                  <a:srgbClr val="1E1E1E"/>
                </a:solidFill>
                <a:latin typeface="Arial"/>
                <a:cs typeface="Arial"/>
              </a:rPr>
              <a:t>while</a:t>
            </a:r>
            <a:r>
              <a:rPr sz="1044" spc="24" dirty="0">
                <a:solidFill>
                  <a:srgbClr val="1E1E1E"/>
                </a:solidFill>
                <a:latin typeface="Arial"/>
                <a:cs typeface="Arial"/>
              </a:rPr>
              <a:t> </a:t>
            </a:r>
            <a:r>
              <a:rPr sz="1044" dirty="0">
                <a:solidFill>
                  <a:srgbClr val="1E1E1E"/>
                </a:solidFill>
                <a:latin typeface="Arial"/>
                <a:cs typeface="Arial"/>
              </a:rPr>
              <a:t>64.7%</a:t>
            </a:r>
            <a:r>
              <a:rPr sz="1044" spc="-33" dirty="0">
                <a:solidFill>
                  <a:srgbClr val="1E1E1E"/>
                </a:solidFill>
                <a:latin typeface="Arial"/>
                <a:cs typeface="Arial"/>
              </a:rPr>
              <a:t> </a:t>
            </a:r>
            <a:r>
              <a:rPr sz="1044" dirty="0">
                <a:solidFill>
                  <a:srgbClr val="1E1E1E"/>
                </a:solidFill>
                <a:latin typeface="Arial"/>
                <a:cs typeface="Arial"/>
              </a:rPr>
              <a:t>of</a:t>
            </a:r>
            <a:r>
              <a:rPr sz="1044" spc="-24" dirty="0">
                <a:solidFill>
                  <a:srgbClr val="1E1E1E"/>
                </a:solidFill>
                <a:latin typeface="Arial"/>
                <a:cs typeface="Arial"/>
              </a:rPr>
              <a:t> </a:t>
            </a:r>
            <a:r>
              <a:rPr sz="1044" dirty="0">
                <a:solidFill>
                  <a:srgbClr val="1E1E1E"/>
                </a:solidFill>
                <a:latin typeface="Arial"/>
                <a:cs typeface="Arial"/>
              </a:rPr>
              <a:t>AP</a:t>
            </a:r>
            <a:r>
              <a:rPr sz="1044" spc="-9" dirty="0">
                <a:solidFill>
                  <a:srgbClr val="1E1E1E"/>
                </a:solidFill>
                <a:latin typeface="Arial"/>
                <a:cs typeface="Arial"/>
              </a:rPr>
              <a:t> </a:t>
            </a:r>
            <a:r>
              <a:rPr sz="1044" spc="-24" dirty="0">
                <a:solidFill>
                  <a:srgbClr val="1E1E1E"/>
                </a:solidFill>
                <a:latin typeface="Arial"/>
                <a:cs typeface="Arial"/>
              </a:rPr>
              <a:t>CSP</a:t>
            </a:r>
            <a:r>
              <a:rPr sz="1044" spc="475" dirty="0">
                <a:solidFill>
                  <a:srgbClr val="1E1E1E"/>
                </a:solidFill>
                <a:latin typeface="Arial"/>
                <a:cs typeface="Arial"/>
              </a:rPr>
              <a:t> </a:t>
            </a:r>
            <a:r>
              <a:rPr sz="1044" dirty="0">
                <a:solidFill>
                  <a:srgbClr val="1E1E1E"/>
                </a:solidFill>
                <a:latin typeface="Arial"/>
                <a:cs typeface="Arial"/>
              </a:rPr>
              <a:t>students</a:t>
            </a:r>
            <a:r>
              <a:rPr sz="1044" spc="-43" dirty="0">
                <a:solidFill>
                  <a:srgbClr val="1E1E1E"/>
                </a:solidFill>
                <a:latin typeface="Arial"/>
                <a:cs typeface="Arial"/>
              </a:rPr>
              <a:t> </a:t>
            </a:r>
            <a:r>
              <a:rPr sz="1044" dirty="0">
                <a:solidFill>
                  <a:srgbClr val="1E1E1E"/>
                </a:solidFill>
                <a:latin typeface="Arial"/>
                <a:cs typeface="Arial"/>
              </a:rPr>
              <a:t>take</a:t>
            </a:r>
            <a:r>
              <a:rPr sz="1044" spc="-38" dirty="0">
                <a:solidFill>
                  <a:srgbClr val="1E1E1E"/>
                </a:solidFill>
                <a:latin typeface="Arial"/>
                <a:cs typeface="Arial"/>
              </a:rPr>
              <a:t> </a:t>
            </a:r>
            <a:r>
              <a:rPr sz="1044" dirty="0">
                <a:solidFill>
                  <a:srgbClr val="1E1E1E"/>
                </a:solidFill>
                <a:latin typeface="Arial"/>
                <a:cs typeface="Arial"/>
              </a:rPr>
              <a:t>AP</a:t>
            </a:r>
            <a:r>
              <a:rPr sz="1044" spc="-5" dirty="0">
                <a:solidFill>
                  <a:srgbClr val="1E1E1E"/>
                </a:solidFill>
                <a:latin typeface="Arial"/>
                <a:cs typeface="Arial"/>
              </a:rPr>
              <a:t> </a:t>
            </a:r>
            <a:r>
              <a:rPr sz="1044" dirty="0">
                <a:solidFill>
                  <a:srgbClr val="1E1E1E"/>
                </a:solidFill>
                <a:latin typeface="Arial"/>
                <a:cs typeface="Arial"/>
              </a:rPr>
              <a:t>STEM</a:t>
            </a:r>
            <a:r>
              <a:rPr sz="1044" spc="-19" dirty="0">
                <a:solidFill>
                  <a:srgbClr val="1E1E1E"/>
                </a:solidFill>
                <a:latin typeface="Arial"/>
                <a:cs typeface="Arial"/>
              </a:rPr>
              <a:t> </a:t>
            </a:r>
            <a:r>
              <a:rPr sz="1044" dirty="0">
                <a:solidFill>
                  <a:srgbClr val="1E1E1E"/>
                </a:solidFill>
                <a:latin typeface="Arial"/>
                <a:cs typeface="Arial"/>
              </a:rPr>
              <a:t>for</a:t>
            </a:r>
            <a:r>
              <a:rPr sz="1044" spc="-38" dirty="0">
                <a:solidFill>
                  <a:srgbClr val="1E1E1E"/>
                </a:solidFill>
                <a:latin typeface="Arial"/>
                <a:cs typeface="Arial"/>
              </a:rPr>
              <a:t> </a:t>
            </a:r>
            <a:r>
              <a:rPr sz="1044" dirty="0">
                <a:solidFill>
                  <a:srgbClr val="1E1E1E"/>
                </a:solidFill>
                <a:latin typeface="Arial"/>
                <a:cs typeface="Arial"/>
              </a:rPr>
              <a:t>a</a:t>
            </a:r>
            <a:r>
              <a:rPr sz="1044" spc="-14" dirty="0">
                <a:solidFill>
                  <a:srgbClr val="1E1E1E"/>
                </a:solidFill>
                <a:latin typeface="Arial"/>
                <a:cs typeface="Arial"/>
              </a:rPr>
              <a:t> </a:t>
            </a:r>
            <a:r>
              <a:rPr sz="1044" dirty="0">
                <a:solidFill>
                  <a:srgbClr val="1E1E1E"/>
                </a:solidFill>
                <a:latin typeface="Arial"/>
                <a:cs typeface="Arial"/>
              </a:rPr>
              <a:t>4.7</a:t>
            </a:r>
            <a:r>
              <a:rPr sz="1044" spc="-28" dirty="0">
                <a:solidFill>
                  <a:srgbClr val="1E1E1E"/>
                </a:solidFill>
                <a:latin typeface="Arial"/>
                <a:cs typeface="Arial"/>
              </a:rPr>
              <a:t> </a:t>
            </a:r>
            <a:r>
              <a:rPr sz="1044" spc="-9" dirty="0">
                <a:solidFill>
                  <a:srgbClr val="1E1E1E"/>
                </a:solidFill>
                <a:latin typeface="Arial"/>
                <a:cs typeface="Arial"/>
              </a:rPr>
              <a:t>percentage-</a:t>
            </a:r>
            <a:r>
              <a:rPr sz="1044" dirty="0">
                <a:solidFill>
                  <a:srgbClr val="1E1E1E"/>
                </a:solidFill>
                <a:latin typeface="Arial"/>
                <a:cs typeface="Arial"/>
              </a:rPr>
              <a:t>point</a:t>
            </a:r>
            <a:r>
              <a:rPr sz="1044" spc="-38" dirty="0">
                <a:solidFill>
                  <a:srgbClr val="1E1E1E"/>
                </a:solidFill>
                <a:latin typeface="Arial"/>
                <a:cs typeface="Arial"/>
              </a:rPr>
              <a:t> </a:t>
            </a:r>
            <a:r>
              <a:rPr sz="1044" dirty="0">
                <a:solidFill>
                  <a:srgbClr val="1E1E1E"/>
                </a:solidFill>
                <a:latin typeface="Arial"/>
                <a:cs typeface="Arial"/>
              </a:rPr>
              <a:t>increase</a:t>
            </a:r>
            <a:r>
              <a:rPr sz="1044" spc="-14" dirty="0">
                <a:solidFill>
                  <a:srgbClr val="1E1E1E"/>
                </a:solidFill>
                <a:latin typeface="Arial"/>
                <a:cs typeface="Arial"/>
              </a:rPr>
              <a:t> </a:t>
            </a:r>
            <a:r>
              <a:rPr sz="1044" dirty="0">
                <a:solidFill>
                  <a:srgbClr val="1E1E1E"/>
                </a:solidFill>
                <a:latin typeface="Arial"/>
                <a:cs typeface="Arial"/>
              </a:rPr>
              <a:t>associated</a:t>
            </a:r>
            <a:r>
              <a:rPr sz="1044" spc="-28" dirty="0">
                <a:solidFill>
                  <a:srgbClr val="1E1E1E"/>
                </a:solidFill>
                <a:latin typeface="Arial"/>
                <a:cs typeface="Arial"/>
              </a:rPr>
              <a:t> </a:t>
            </a:r>
            <a:r>
              <a:rPr sz="1044" dirty="0">
                <a:solidFill>
                  <a:srgbClr val="1E1E1E"/>
                </a:solidFill>
                <a:latin typeface="Arial"/>
                <a:cs typeface="Arial"/>
              </a:rPr>
              <a:t>with</a:t>
            </a:r>
            <a:r>
              <a:rPr sz="1044" spc="9" dirty="0">
                <a:solidFill>
                  <a:srgbClr val="1E1E1E"/>
                </a:solidFill>
                <a:latin typeface="Arial"/>
                <a:cs typeface="Arial"/>
              </a:rPr>
              <a:t> </a:t>
            </a:r>
            <a:r>
              <a:rPr sz="1044" dirty="0">
                <a:solidFill>
                  <a:srgbClr val="1E1E1E"/>
                </a:solidFill>
                <a:latin typeface="Arial"/>
                <a:cs typeface="Arial"/>
              </a:rPr>
              <a:t>AP</a:t>
            </a:r>
            <a:r>
              <a:rPr sz="1044" spc="-5" dirty="0">
                <a:solidFill>
                  <a:srgbClr val="1E1E1E"/>
                </a:solidFill>
                <a:latin typeface="Arial"/>
                <a:cs typeface="Arial"/>
              </a:rPr>
              <a:t> </a:t>
            </a:r>
            <a:r>
              <a:rPr sz="1044" dirty="0">
                <a:solidFill>
                  <a:srgbClr val="1E1E1E"/>
                </a:solidFill>
                <a:latin typeface="Arial"/>
                <a:cs typeface="Arial"/>
              </a:rPr>
              <a:t>CSP </a:t>
            </a:r>
            <a:r>
              <a:rPr sz="1044" spc="-9" dirty="0">
                <a:solidFill>
                  <a:srgbClr val="1E1E1E"/>
                </a:solidFill>
                <a:latin typeface="Arial"/>
                <a:cs typeface="Arial"/>
              </a:rPr>
              <a:t>participation.</a:t>
            </a:r>
            <a:endParaRPr sz="1044">
              <a:latin typeface="Arial"/>
              <a:cs typeface="Arial"/>
            </a:endParaRPr>
          </a:p>
          <a:p>
            <a:pPr>
              <a:lnSpc>
                <a:spcPct val="100000"/>
              </a:lnSpc>
            </a:pPr>
            <a:endParaRPr sz="1613">
              <a:latin typeface="Arial"/>
              <a:cs typeface="Arial"/>
            </a:endParaRPr>
          </a:p>
          <a:p>
            <a:pPr marR="4821" algn="r">
              <a:spcBef>
                <a:spcPts val="5"/>
              </a:spcBef>
            </a:pPr>
            <a:r>
              <a:rPr sz="1139" spc="-24" dirty="0">
                <a:solidFill>
                  <a:srgbClr val="070707"/>
                </a:solidFill>
                <a:latin typeface="Arial"/>
                <a:cs typeface="Arial"/>
              </a:rPr>
              <a:t>23</a:t>
            </a:r>
            <a:endParaRPr sz="1139">
              <a:latin typeface="Arial"/>
              <a:cs typeface="Arial"/>
            </a:endParaRPr>
          </a:p>
        </p:txBody>
      </p:sp>
      <p:sp>
        <p:nvSpPr>
          <p:cNvPr id="4" name="object 4"/>
          <p:cNvSpPr/>
          <p:nvPr/>
        </p:nvSpPr>
        <p:spPr>
          <a:xfrm>
            <a:off x="4920859" y="432451"/>
            <a:ext cx="6912839" cy="7834"/>
          </a:xfrm>
          <a:custGeom>
            <a:avLst/>
            <a:gdLst/>
            <a:ahLst/>
            <a:cxnLst/>
            <a:rect l="l" t="t" r="r" b="b"/>
            <a:pathLst>
              <a:path w="7284084" h="8254">
                <a:moveTo>
                  <a:pt x="0" y="0"/>
                </a:moveTo>
                <a:lnTo>
                  <a:pt x="7283729" y="7835"/>
                </a:lnTo>
              </a:path>
            </a:pathLst>
          </a:custGeom>
          <a:ln w="66675">
            <a:solidFill>
              <a:srgbClr val="009CDE"/>
            </a:solidFill>
          </a:ln>
        </p:spPr>
        <p:txBody>
          <a:bodyPr wrap="square" lIns="0" tIns="0" rIns="0" bIns="0" rtlCol="0"/>
          <a:lstStyle/>
          <a:p>
            <a:endParaRPr sz="1708"/>
          </a:p>
        </p:txBody>
      </p:sp>
      <p:sp>
        <p:nvSpPr>
          <p:cNvPr id="5" name="object 5"/>
          <p:cNvSpPr txBox="1"/>
          <p:nvPr/>
        </p:nvSpPr>
        <p:spPr>
          <a:xfrm>
            <a:off x="5822900" y="828620"/>
            <a:ext cx="4844592" cy="537827"/>
          </a:xfrm>
          <a:prstGeom prst="rect">
            <a:avLst/>
          </a:prstGeom>
        </p:spPr>
        <p:txBody>
          <a:bodyPr vert="horz" wrap="square" lIns="0" tIns="12053" rIns="0" bIns="0" rtlCol="0">
            <a:spAutoFit/>
          </a:bodyPr>
          <a:lstStyle/>
          <a:p>
            <a:pPr marL="484502" marR="4821" indent="-473053">
              <a:spcBef>
                <a:spcPts val="95"/>
              </a:spcBef>
            </a:pPr>
            <a:r>
              <a:rPr sz="1708" b="1" dirty="0">
                <a:solidFill>
                  <a:srgbClr val="1E1E1E"/>
                </a:solidFill>
                <a:latin typeface="Arial"/>
                <a:cs typeface="Arial"/>
              </a:rPr>
              <a:t>Increase</a:t>
            </a:r>
            <a:r>
              <a:rPr sz="1708" b="1" spc="-33" dirty="0">
                <a:solidFill>
                  <a:srgbClr val="1E1E1E"/>
                </a:solidFill>
                <a:latin typeface="Arial"/>
                <a:cs typeface="Arial"/>
              </a:rPr>
              <a:t> </a:t>
            </a:r>
            <a:r>
              <a:rPr sz="1708" b="1" dirty="0">
                <a:solidFill>
                  <a:srgbClr val="1E1E1E"/>
                </a:solidFill>
                <a:latin typeface="Arial"/>
                <a:cs typeface="Arial"/>
              </a:rPr>
              <a:t>in</a:t>
            </a:r>
            <a:r>
              <a:rPr sz="1708" b="1" spc="-28" dirty="0">
                <a:solidFill>
                  <a:srgbClr val="1E1E1E"/>
                </a:solidFill>
                <a:latin typeface="Arial"/>
                <a:cs typeface="Arial"/>
              </a:rPr>
              <a:t> </a:t>
            </a:r>
            <a:r>
              <a:rPr sz="1708" b="1" dirty="0">
                <a:solidFill>
                  <a:srgbClr val="1E1E1E"/>
                </a:solidFill>
                <a:latin typeface="Arial"/>
                <a:cs typeface="Arial"/>
              </a:rPr>
              <a:t>Subsequent</a:t>
            </a:r>
            <a:r>
              <a:rPr sz="1708" b="1" spc="-100" dirty="0">
                <a:solidFill>
                  <a:srgbClr val="1E1E1E"/>
                </a:solidFill>
                <a:latin typeface="Arial"/>
                <a:cs typeface="Arial"/>
              </a:rPr>
              <a:t> </a:t>
            </a:r>
            <a:r>
              <a:rPr sz="1708" b="1" dirty="0">
                <a:solidFill>
                  <a:srgbClr val="1E1E1E"/>
                </a:solidFill>
                <a:latin typeface="Arial"/>
                <a:cs typeface="Arial"/>
              </a:rPr>
              <a:t>AP</a:t>
            </a:r>
            <a:r>
              <a:rPr sz="1708" b="1" spc="-9" dirty="0">
                <a:solidFill>
                  <a:srgbClr val="1E1E1E"/>
                </a:solidFill>
                <a:latin typeface="Arial"/>
                <a:cs typeface="Arial"/>
              </a:rPr>
              <a:t> </a:t>
            </a:r>
            <a:r>
              <a:rPr sz="1708" b="1" dirty="0">
                <a:solidFill>
                  <a:srgbClr val="1E1E1E"/>
                </a:solidFill>
                <a:latin typeface="Arial"/>
                <a:cs typeface="Arial"/>
              </a:rPr>
              <a:t>STEM</a:t>
            </a:r>
            <a:r>
              <a:rPr sz="1708" b="1" spc="-33" dirty="0">
                <a:solidFill>
                  <a:srgbClr val="1E1E1E"/>
                </a:solidFill>
                <a:latin typeface="Arial"/>
                <a:cs typeface="Arial"/>
              </a:rPr>
              <a:t> </a:t>
            </a:r>
            <a:r>
              <a:rPr sz="1708" b="1" spc="-9" dirty="0">
                <a:solidFill>
                  <a:srgbClr val="1E1E1E"/>
                </a:solidFill>
                <a:latin typeface="Arial"/>
                <a:cs typeface="Arial"/>
              </a:rPr>
              <a:t>Participation </a:t>
            </a:r>
            <a:r>
              <a:rPr sz="1708" b="1" dirty="0">
                <a:solidFill>
                  <a:srgbClr val="1E1E1E"/>
                </a:solidFill>
                <a:latin typeface="Arial"/>
                <a:cs typeface="Arial"/>
              </a:rPr>
              <a:t>Associated</a:t>
            </a:r>
            <a:r>
              <a:rPr sz="1708" b="1" spc="-14" dirty="0">
                <a:solidFill>
                  <a:srgbClr val="1E1E1E"/>
                </a:solidFill>
                <a:latin typeface="Arial"/>
                <a:cs typeface="Arial"/>
              </a:rPr>
              <a:t> </a:t>
            </a:r>
            <a:r>
              <a:rPr sz="1708" b="1" dirty="0">
                <a:solidFill>
                  <a:srgbClr val="1E1E1E"/>
                </a:solidFill>
                <a:latin typeface="Arial"/>
                <a:cs typeface="Arial"/>
              </a:rPr>
              <a:t>with</a:t>
            </a:r>
            <a:r>
              <a:rPr sz="1708" b="1" spc="-108" dirty="0">
                <a:solidFill>
                  <a:srgbClr val="1E1E1E"/>
                </a:solidFill>
                <a:latin typeface="Arial"/>
                <a:cs typeface="Arial"/>
              </a:rPr>
              <a:t> </a:t>
            </a:r>
            <a:r>
              <a:rPr sz="1708" b="1" dirty="0">
                <a:solidFill>
                  <a:srgbClr val="1E1E1E"/>
                </a:solidFill>
                <a:latin typeface="Arial"/>
                <a:cs typeface="Arial"/>
              </a:rPr>
              <a:t>AP</a:t>
            </a:r>
            <a:r>
              <a:rPr sz="1708" b="1" spc="-19" dirty="0">
                <a:solidFill>
                  <a:srgbClr val="1E1E1E"/>
                </a:solidFill>
                <a:latin typeface="Arial"/>
                <a:cs typeface="Arial"/>
              </a:rPr>
              <a:t> </a:t>
            </a:r>
            <a:r>
              <a:rPr sz="1708" b="1" dirty="0">
                <a:solidFill>
                  <a:srgbClr val="1E1E1E"/>
                </a:solidFill>
                <a:latin typeface="Arial"/>
                <a:cs typeface="Arial"/>
              </a:rPr>
              <a:t>CSP</a:t>
            </a:r>
            <a:r>
              <a:rPr sz="1708" b="1" spc="-57" dirty="0">
                <a:solidFill>
                  <a:srgbClr val="1E1E1E"/>
                </a:solidFill>
                <a:latin typeface="Arial"/>
                <a:cs typeface="Arial"/>
              </a:rPr>
              <a:t> </a:t>
            </a:r>
            <a:r>
              <a:rPr sz="1708" b="1" spc="-9" dirty="0">
                <a:solidFill>
                  <a:srgbClr val="1E1E1E"/>
                </a:solidFill>
                <a:latin typeface="Arial"/>
                <a:cs typeface="Arial"/>
              </a:rPr>
              <a:t>Participation</a:t>
            </a:r>
            <a:endParaRPr sz="1708">
              <a:latin typeface="Arial"/>
              <a:cs typeface="Arial"/>
            </a:endParaRPr>
          </a:p>
        </p:txBody>
      </p:sp>
      <p:sp>
        <p:nvSpPr>
          <p:cNvPr id="6" name="object 6"/>
          <p:cNvSpPr/>
          <p:nvPr/>
        </p:nvSpPr>
        <p:spPr>
          <a:xfrm>
            <a:off x="5609310" y="3050303"/>
            <a:ext cx="496572" cy="1593973"/>
          </a:xfrm>
          <a:custGeom>
            <a:avLst/>
            <a:gdLst/>
            <a:ahLst/>
            <a:cxnLst/>
            <a:rect l="l" t="t" r="r" b="b"/>
            <a:pathLst>
              <a:path w="523239" h="1679575">
                <a:moveTo>
                  <a:pt x="522731" y="0"/>
                </a:moveTo>
                <a:lnTo>
                  <a:pt x="0" y="0"/>
                </a:lnTo>
                <a:lnTo>
                  <a:pt x="0" y="1679448"/>
                </a:lnTo>
                <a:lnTo>
                  <a:pt x="522731" y="1679448"/>
                </a:lnTo>
                <a:lnTo>
                  <a:pt x="522731" y="0"/>
                </a:lnTo>
                <a:close/>
              </a:path>
            </a:pathLst>
          </a:custGeom>
          <a:solidFill>
            <a:srgbClr val="0077C7"/>
          </a:solidFill>
        </p:spPr>
        <p:txBody>
          <a:bodyPr wrap="square" lIns="0" tIns="0" rIns="0" bIns="0" rtlCol="0"/>
          <a:lstStyle/>
          <a:p>
            <a:endParaRPr sz="1708"/>
          </a:p>
        </p:txBody>
      </p:sp>
      <p:sp>
        <p:nvSpPr>
          <p:cNvPr id="7" name="object 7"/>
          <p:cNvSpPr/>
          <p:nvPr/>
        </p:nvSpPr>
        <p:spPr>
          <a:xfrm>
            <a:off x="6501694" y="3728630"/>
            <a:ext cx="496572" cy="916007"/>
          </a:xfrm>
          <a:custGeom>
            <a:avLst/>
            <a:gdLst/>
            <a:ahLst/>
            <a:cxnLst/>
            <a:rect l="l" t="t" r="r" b="b"/>
            <a:pathLst>
              <a:path w="523240" h="965200">
                <a:moveTo>
                  <a:pt x="522731" y="0"/>
                </a:moveTo>
                <a:lnTo>
                  <a:pt x="0" y="0"/>
                </a:lnTo>
                <a:lnTo>
                  <a:pt x="0" y="964691"/>
                </a:lnTo>
                <a:lnTo>
                  <a:pt x="522731" y="964691"/>
                </a:lnTo>
                <a:lnTo>
                  <a:pt x="522731" y="0"/>
                </a:lnTo>
                <a:close/>
              </a:path>
            </a:pathLst>
          </a:custGeom>
          <a:solidFill>
            <a:srgbClr val="009CDE"/>
          </a:solidFill>
        </p:spPr>
        <p:txBody>
          <a:bodyPr wrap="square" lIns="0" tIns="0" rIns="0" bIns="0" rtlCol="0"/>
          <a:lstStyle/>
          <a:p>
            <a:endParaRPr sz="1708"/>
          </a:p>
        </p:txBody>
      </p:sp>
      <p:sp>
        <p:nvSpPr>
          <p:cNvPr id="8" name="object 8"/>
          <p:cNvSpPr/>
          <p:nvPr/>
        </p:nvSpPr>
        <p:spPr>
          <a:xfrm>
            <a:off x="7395525" y="3829873"/>
            <a:ext cx="496572" cy="814763"/>
          </a:xfrm>
          <a:custGeom>
            <a:avLst/>
            <a:gdLst/>
            <a:ahLst/>
            <a:cxnLst/>
            <a:rect l="l" t="t" r="r" b="b"/>
            <a:pathLst>
              <a:path w="523240" h="858520">
                <a:moveTo>
                  <a:pt x="522731" y="0"/>
                </a:moveTo>
                <a:lnTo>
                  <a:pt x="0" y="0"/>
                </a:lnTo>
                <a:lnTo>
                  <a:pt x="0" y="858011"/>
                </a:lnTo>
                <a:lnTo>
                  <a:pt x="522731" y="858011"/>
                </a:lnTo>
                <a:lnTo>
                  <a:pt x="522731" y="0"/>
                </a:lnTo>
                <a:close/>
              </a:path>
            </a:pathLst>
          </a:custGeom>
          <a:solidFill>
            <a:srgbClr val="009CDE"/>
          </a:solidFill>
        </p:spPr>
        <p:txBody>
          <a:bodyPr wrap="square" lIns="0" tIns="0" rIns="0" bIns="0" rtlCol="0"/>
          <a:lstStyle/>
          <a:p>
            <a:endParaRPr sz="1708"/>
          </a:p>
        </p:txBody>
      </p:sp>
      <p:sp>
        <p:nvSpPr>
          <p:cNvPr id="9" name="object 9"/>
          <p:cNvSpPr/>
          <p:nvPr/>
        </p:nvSpPr>
        <p:spPr>
          <a:xfrm>
            <a:off x="8287908" y="2643885"/>
            <a:ext cx="496572" cy="2000752"/>
          </a:xfrm>
          <a:custGeom>
            <a:avLst/>
            <a:gdLst/>
            <a:ahLst/>
            <a:cxnLst/>
            <a:rect l="l" t="t" r="r" b="b"/>
            <a:pathLst>
              <a:path w="523240" h="2108200">
                <a:moveTo>
                  <a:pt x="522731" y="0"/>
                </a:moveTo>
                <a:lnTo>
                  <a:pt x="0" y="0"/>
                </a:lnTo>
                <a:lnTo>
                  <a:pt x="0" y="2107692"/>
                </a:lnTo>
                <a:lnTo>
                  <a:pt x="522731" y="2107692"/>
                </a:lnTo>
                <a:lnTo>
                  <a:pt x="522731" y="0"/>
                </a:lnTo>
                <a:close/>
              </a:path>
            </a:pathLst>
          </a:custGeom>
          <a:solidFill>
            <a:srgbClr val="009CDE"/>
          </a:solidFill>
        </p:spPr>
        <p:txBody>
          <a:bodyPr wrap="square" lIns="0" tIns="0" rIns="0" bIns="0" rtlCol="0"/>
          <a:lstStyle/>
          <a:p>
            <a:endParaRPr sz="1708"/>
          </a:p>
        </p:txBody>
      </p:sp>
      <p:sp>
        <p:nvSpPr>
          <p:cNvPr id="10" name="object 10"/>
          <p:cNvSpPr/>
          <p:nvPr/>
        </p:nvSpPr>
        <p:spPr>
          <a:xfrm>
            <a:off x="9180292" y="2202755"/>
            <a:ext cx="496572" cy="2441882"/>
          </a:xfrm>
          <a:custGeom>
            <a:avLst/>
            <a:gdLst/>
            <a:ahLst/>
            <a:cxnLst/>
            <a:rect l="l" t="t" r="r" b="b"/>
            <a:pathLst>
              <a:path w="523240" h="2573020">
                <a:moveTo>
                  <a:pt x="522731" y="0"/>
                </a:moveTo>
                <a:lnTo>
                  <a:pt x="0" y="0"/>
                </a:lnTo>
                <a:lnTo>
                  <a:pt x="0" y="2572512"/>
                </a:lnTo>
                <a:lnTo>
                  <a:pt x="522731" y="2572512"/>
                </a:lnTo>
                <a:lnTo>
                  <a:pt x="522731" y="0"/>
                </a:lnTo>
                <a:close/>
              </a:path>
            </a:pathLst>
          </a:custGeom>
          <a:solidFill>
            <a:srgbClr val="009CDE"/>
          </a:solidFill>
        </p:spPr>
        <p:txBody>
          <a:bodyPr wrap="square" lIns="0" tIns="0" rIns="0" bIns="0" rtlCol="0"/>
          <a:lstStyle/>
          <a:p>
            <a:endParaRPr sz="1708"/>
          </a:p>
        </p:txBody>
      </p:sp>
      <p:sp>
        <p:nvSpPr>
          <p:cNvPr id="11" name="object 11"/>
          <p:cNvSpPr/>
          <p:nvPr/>
        </p:nvSpPr>
        <p:spPr>
          <a:xfrm>
            <a:off x="10074121" y="2711863"/>
            <a:ext cx="496572" cy="1932654"/>
          </a:xfrm>
          <a:custGeom>
            <a:avLst/>
            <a:gdLst/>
            <a:ahLst/>
            <a:cxnLst/>
            <a:rect l="l" t="t" r="r" b="b"/>
            <a:pathLst>
              <a:path w="523240" h="2036445">
                <a:moveTo>
                  <a:pt x="522731" y="0"/>
                </a:moveTo>
                <a:lnTo>
                  <a:pt x="0" y="0"/>
                </a:lnTo>
                <a:lnTo>
                  <a:pt x="0" y="2036064"/>
                </a:lnTo>
                <a:lnTo>
                  <a:pt x="522731" y="2036064"/>
                </a:lnTo>
                <a:lnTo>
                  <a:pt x="522731" y="0"/>
                </a:lnTo>
                <a:close/>
              </a:path>
            </a:pathLst>
          </a:custGeom>
          <a:solidFill>
            <a:srgbClr val="009CDE"/>
          </a:solidFill>
        </p:spPr>
        <p:txBody>
          <a:bodyPr wrap="square" lIns="0" tIns="0" rIns="0" bIns="0" rtlCol="0"/>
          <a:lstStyle/>
          <a:p>
            <a:endParaRPr sz="1708"/>
          </a:p>
        </p:txBody>
      </p:sp>
      <p:sp>
        <p:nvSpPr>
          <p:cNvPr id="12" name="object 12"/>
          <p:cNvSpPr/>
          <p:nvPr/>
        </p:nvSpPr>
        <p:spPr>
          <a:xfrm>
            <a:off x="10966505" y="3017037"/>
            <a:ext cx="496572" cy="1627118"/>
          </a:xfrm>
          <a:custGeom>
            <a:avLst/>
            <a:gdLst/>
            <a:ahLst/>
            <a:cxnLst/>
            <a:rect l="l" t="t" r="r" b="b"/>
            <a:pathLst>
              <a:path w="523240" h="1714500">
                <a:moveTo>
                  <a:pt x="522731" y="0"/>
                </a:moveTo>
                <a:lnTo>
                  <a:pt x="0" y="0"/>
                </a:lnTo>
                <a:lnTo>
                  <a:pt x="0" y="1714500"/>
                </a:lnTo>
                <a:lnTo>
                  <a:pt x="522731" y="1714500"/>
                </a:lnTo>
                <a:lnTo>
                  <a:pt x="522731" y="0"/>
                </a:lnTo>
                <a:close/>
              </a:path>
            </a:pathLst>
          </a:custGeom>
          <a:solidFill>
            <a:srgbClr val="009CDE"/>
          </a:solidFill>
        </p:spPr>
        <p:txBody>
          <a:bodyPr wrap="square" lIns="0" tIns="0" rIns="0" bIns="0" rtlCol="0"/>
          <a:lstStyle/>
          <a:p>
            <a:endParaRPr sz="1708"/>
          </a:p>
        </p:txBody>
      </p:sp>
      <p:graphicFrame>
        <p:nvGraphicFramePr>
          <p:cNvPr id="13" name="object 13"/>
          <p:cNvGraphicFramePr>
            <a:graphicFrameLocks noGrp="1"/>
          </p:cNvGraphicFramePr>
          <p:nvPr/>
        </p:nvGraphicFramePr>
        <p:xfrm>
          <a:off x="5373559" y="1570710"/>
          <a:ext cx="6317431" cy="3708020"/>
        </p:xfrm>
        <a:graphic>
          <a:graphicData uri="http://schemas.openxmlformats.org/drawingml/2006/table">
            <a:tbl>
              <a:tblPr firstRow="1" bandRow="1">
                <a:tableStyleId>{2D5ABB26-0587-4C30-8999-92F81FD0307C}</a:tableStyleId>
              </a:tblPr>
              <a:tblGrid>
                <a:gridCol w="869000">
                  <a:extLst>
                    <a:ext uri="{9D8B030D-6E8A-4147-A177-3AD203B41FA5}">
                      <a16:colId xmlns:a16="http://schemas.microsoft.com/office/drawing/2014/main" val="20000"/>
                    </a:ext>
                  </a:extLst>
                </a:gridCol>
                <a:gridCol w="902145">
                  <a:extLst>
                    <a:ext uri="{9D8B030D-6E8A-4147-A177-3AD203B41FA5}">
                      <a16:colId xmlns:a16="http://schemas.microsoft.com/office/drawing/2014/main" val="20001"/>
                    </a:ext>
                  </a:extLst>
                </a:gridCol>
                <a:gridCol w="920225">
                  <a:extLst>
                    <a:ext uri="{9D8B030D-6E8A-4147-A177-3AD203B41FA5}">
                      <a16:colId xmlns:a16="http://schemas.microsoft.com/office/drawing/2014/main" val="20002"/>
                    </a:ext>
                  </a:extLst>
                </a:gridCol>
                <a:gridCol w="894312">
                  <a:extLst>
                    <a:ext uri="{9D8B030D-6E8A-4147-A177-3AD203B41FA5}">
                      <a16:colId xmlns:a16="http://schemas.microsoft.com/office/drawing/2014/main" val="20003"/>
                    </a:ext>
                  </a:extLst>
                </a:gridCol>
                <a:gridCol w="881054">
                  <a:extLst>
                    <a:ext uri="{9D8B030D-6E8A-4147-A177-3AD203B41FA5}">
                      <a16:colId xmlns:a16="http://schemas.microsoft.com/office/drawing/2014/main" val="20004"/>
                    </a:ext>
                  </a:extLst>
                </a:gridCol>
                <a:gridCol w="897928">
                  <a:extLst>
                    <a:ext uri="{9D8B030D-6E8A-4147-A177-3AD203B41FA5}">
                      <a16:colId xmlns:a16="http://schemas.microsoft.com/office/drawing/2014/main" val="20005"/>
                    </a:ext>
                  </a:extLst>
                </a:gridCol>
                <a:gridCol w="952767">
                  <a:extLst>
                    <a:ext uri="{9D8B030D-6E8A-4147-A177-3AD203B41FA5}">
                      <a16:colId xmlns:a16="http://schemas.microsoft.com/office/drawing/2014/main" val="20006"/>
                    </a:ext>
                  </a:extLst>
                </a:gridCol>
              </a:tblGrid>
              <a:tr h="3037286">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40"/>
                        </a:spcBef>
                      </a:pPr>
                      <a:endParaRPr sz="1100">
                        <a:latin typeface="Times New Roman"/>
                        <a:cs typeface="Times New Roman"/>
                      </a:endParaRPr>
                    </a:p>
                    <a:p>
                      <a:pPr marR="193675" algn="r">
                        <a:lnSpc>
                          <a:spcPct val="100000"/>
                        </a:lnSpc>
                      </a:pPr>
                      <a:r>
                        <a:rPr sz="1300" dirty="0">
                          <a:solidFill>
                            <a:srgbClr val="1E1E1E"/>
                          </a:solidFill>
                          <a:latin typeface="Arial"/>
                          <a:cs typeface="Arial"/>
                        </a:rPr>
                        <a:t>4.7</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0" marB="0">
                    <a:lnB w="9525">
                      <a:solidFill>
                        <a:srgbClr val="1E1E1E"/>
                      </a:solidFill>
                      <a:prstDash val="solid"/>
                    </a:lnB>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30"/>
                        </a:spcBef>
                      </a:pPr>
                      <a:endParaRPr sz="1500">
                        <a:latin typeface="Times New Roman"/>
                        <a:cs typeface="Times New Roman"/>
                      </a:endParaRPr>
                    </a:p>
                    <a:p>
                      <a:pPr marR="189865" algn="r">
                        <a:lnSpc>
                          <a:spcPct val="100000"/>
                        </a:lnSpc>
                      </a:pPr>
                      <a:r>
                        <a:rPr sz="1300" dirty="0">
                          <a:solidFill>
                            <a:srgbClr val="1E1E1E"/>
                          </a:solidFill>
                          <a:latin typeface="Arial"/>
                          <a:cs typeface="Arial"/>
                        </a:rPr>
                        <a:t>2.7</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0" marB="0">
                    <a:lnB w="9525">
                      <a:solidFill>
                        <a:srgbClr val="1E1E1E"/>
                      </a:solidFill>
                      <a:prstDash val="solid"/>
                    </a:lnB>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247015">
                        <a:lnSpc>
                          <a:spcPct val="100000"/>
                        </a:lnSpc>
                        <a:spcBef>
                          <a:spcPts val="994"/>
                        </a:spcBef>
                      </a:pPr>
                      <a:r>
                        <a:rPr sz="1300" dirty="0">
                          <a:solidFill>
                            <a:srgbClr val="1E1E1E"/>
                          </a:solidFill>
                          <a:latin typeface="Arial"/>
                          <a:cs typeface="Arial"/>
                        </a:rPr>
                        <a:t>2.4</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0" marB="0">
                    <a:lnB w="9525">
                      <a:solidFill>
                        <a:srgbClr val="1E1E1E"/>
                      </a:solidFill>
                      <a:prstDash val="solid"/>
                    </a:lnB>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25"/>
                        </a:spcBef>
                      </a:pPr>
                      <a:endParaRPr sz="1100">
                        <a:latin typeface="Times New Roman"/>
                        <a:cs typeface="Times New Roman"/>
                      </a:endParaRPr>
                    </a:p>
                    <a:p>
                      <a:pPr marL="201295">
                        <a:lnSpc>
                          <a:spcPct val="100000"/>
                        </a:lnSpc>
                      </a:pPr>
                      <a:r>
                        <a:rPr sz="1300" dirty="0">
                          <a:solidFill>
                            <a:srgbClr val="1E1E1E"/>
                          </a:solidFill>
                          <a:latin typeface="Arial"/>
                          <a:cs typeface="Arial"/>
                        </a:rPr>
                        <a:t>5.9</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0" marB="0">
                    <a:lnR w="76200">
                      <a:solidFill>
                        <a:srgbClr val="E47100"/>
                      </a:solidFill>
                      <a:prstDash val="solid"/>
                    </a:lnR>
                    <a:lnB w="9525">
                      <a:solidFill>
                        <a:srgbClr val="1E1E1E"/>
                      </a:solidFill>
                      <a:prstDash val="solid"/>
                    </a:lnB>
                  </a:tcPr>
                </a:tc>
                <a:tc>
                  <a:txBody>
                    <a:bodyPr/>
                    <a:lstStyle/>
                    <a:p>
                      <a:pPr>
                        <a:lnSpc>
                          <a:spcPct val="100000"/>
                        </a:lnSpc>
                      </a:pPr>
                      <a:endParaRPr sz="1400">
                        <a:latin typeface="Times New Roman"/>
                        <a:cs typeface="Times New Roman"/>
                      </a:endParaRPr>
                    </a:p>
                    <a:p>
                      <a:pPr marL="212725">
                        <a:lnSpc>
                          <a:spcPct val="100000"/>
                        </a:lnSpc>
                        <a:spcBef>
                          <a:spcPts val="1240"/>
                        </a:spcBef>
                      </a:pPr>
                      <a:r>
                        <a:rPr sz="1300" dirty="0">
                          <a:solidFill>
                            <a:srgbClr val="1E1E1E"/>
                          </a:solidFill>
                          <a:latin typeface="Arial"/>
                          <a:cs typeface="Arial"/>
                        </a:rPr>
                        <a:t>7.2</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0" marB="0">
                    <a:lnL w="76200">
                      <a:solidFill>
                        <a:srgbClr val="E47100"/>
                      </a:solidFill>
                      <a:prstDash val="solid"/>
                    </a:lnL>
                    <a:lnT w="76200">
                      <a:solidFill>
                        <a:srgbClr val="E47100"/>
                      </a:solidFill>
                      <a:prstDash val="solid"/>
                    </a:lnT>
                    <a:lnB w="9525">
                      <a:solidFill>
                        <a:srgbClr val="1E1E1E"/>
                      </a:solidFill>
                      <a:prstDash val="solid"/>
                    </a:lnB>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40"/>
                        </a:spcBef>
                      </a:pPr>
                      <a:endParaRPr sz="1600">
                        <a:latin typeface="Times New Roman"/>
                        <a:cs typeface="Times New Roman"/>
                      </a:endParaRPr>
                    </a:p>
                    <a:p>
                      <a:pPr marL="202565">
                        <a:lnSpc>
                          <a:spcPct val="100000"/>
                        </a:lnSpc>
                      </a:pPr>
                      <a:r>
                        <a:rPr sz="1300" dirty="0">
                          <a:solidFill>
                            <a:srgbClr val="1E1E1E"/>
                          </a:solidFill>
                          <a:latin typeface="Arial"/>
                          <a:cs typeface="Arial"/>
                        </a:rPr>
                        <a:t>5.7</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0" marB="0">
                    <a:lnT w="76200">
                      <a:solidFill>
                        <a:srgbClr val="E47100"/>
                      </a:solidFill>
                      <a:prstDash val="solid"/>
                    </a:lnT>
                    <a:lnB w="9525">
                      <a:solidFill>
                        <a:srgbClr val="1E1E1E"/>
                      </a:solidFill>
                      <a:prstDash val="solid"/>
                    </a:lnB>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201930">
                        <a:lnSpc>
                          <a:spcPct val="100000"/>
                        </a:lnSpc>
                        <a:spcBef>
                          <a:spcPts val="1145"/>
                        </a:spcBef>
                      </a:pPr>
                      <a:r>
                        <a:rPr sz="1300" dirty="0">
                          <a:solidFill>
                            <a:srgbClr val="1E1E1E"/>
                          </a:solidFill>
                          <a:latin typeface="Arial"/>
                          <a:cs typeface="Arial"/>
                        </a:rPr>
                        <a:t>4.8</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0" marB="0">
                    <a:lnR w="76200">
                      <a:solidFill>
                        <a:srgbClr val="E47100"/>
                      </a:solidFill>
                      <a:prstDash val="solid"/>
                    </a:lnR>
                    <a:lnT w="76200">
                      <a:solidFill>
                        <a:srgbClr val="E47100"/>
                      </a:solidFill>
                      <a:prstDash val="solid"/>
                    </a:lnT>
                    <a:lnB w="9525">
                      <a:solidFill>
                        <a:srgbClr val="1E1E1E"/>
                      </a:solidFill>
                      <a:prstDash val="solid"/>
                    </a:lnB>
                  </a:tcPr>
                </a:tc>
                <a:extLst>
                  <a:ext uri="{0D108BD9-81ED-4DB2-BD59-A6C34878D82A}">
                    <a16:rowId xmlns:a16="http://schemas.microsoft.com/office/drawing/2014/main" val="10000"/>
                  </a:ext>
                </a:extLst>
              </a:tr>
              <a:tr h="272994">
                <a:tc>
                  <a:txBody>
                    <a:bodyPr/>
                    <a:lstStyle/>
                    <a:p>
                      <a:pPr marR="191770" algn="r">
                        <a:lnSpc>
                          <a:spcPts val="1655"/>
                        </a:lnSpc>
                        <a:spcBef>
                          <a:spcPts val="509"/>
                        </a:spcBef>
                      </a:pPr>
                      <a:r>
                        <a:rPr sz="1300" spc="-10" dirty="0">
                          <a:solidFill>
                            <a:srgbClr val="1E1E1E"/>
                          </a:solidFill>
                          <a:latin typeface="Arial"/>
                          <a:cs typeface="Arial"/>
                        </a:rPr>
                        <a:t>Overall</a:t>
                      </a:r>
                      <a:endParaRPr sz="1300">
                        <a:latin typeface="Arial"/>
                        <a:cs typeface="Arial"/>
                      </a:endParaRPr>
                    </a:p>
                  </a:txBody>
                  <a:tcPr marL="0" marR="0" marT="61468" marB="0">
                    <a:lnT w="9525">
                      <a:solidFill>
                        <a:srgbClr val="1E1E1E"/>
                      </a:solidFill>
                      <a:prstDash val="solid"/>
                    </a:lnT>
                  </a:tcPr>
                </a:tc>
                <a:tc>
                  <a:txBody>
                    <a:bodyPr/>
                    <a:lstStyle/>
                    <a:p>
                      <a:pPr marR="180975" algn="r">
                        <a:lnSpc>
                          <a:spcPts val="1655"/>
                        </a:lnSpc>
                        <a:spcBef>
                          <a:spcPts val="509"/>
                        </a:spcBef>
                      </a:pPr>
                      <a:r>
                        <a:rPr sz="1300" spc="-10" dirty="0">
                          <a:solidFill>
                            <a:srgbClr val="1E1E1E"/>
                          </a:solidFill>
                          <a:latin typeface="Arial"/>
                          <a:cs typeface="Arial"/>
                        </a:rPr>
                        <a:t>Female</a:t>
                      </a:r>
                      <a:endParaRPr sz="1300">
                        <a:latin typeface="Arial"/>
                        <a:cs typeface="Arial"/>
                      </a:endParaRPr>
                    </a:p>
                  </a:txBody>
                  <a:tcPr marL="0" marR="0" marT="61468" marB="0">
                    <a:lnT w="9525">
                      <a:solidFill>
                        <a:srgbClr val="1E1E1E"/>
                      </a:solidFill>
                      <a:prstDash val="solid"/>
                    </a:lnT>
                  </a:tcPr>
                </a:tc>
                <a:tc>
                  <a:txBody>
                    <a:bodyPr/>
                    <a:lstStyle/>
                    <a:p>
                      <a:pPr marL="214629">
                        <a:lnSpc>
                          <a:spcPts val="1655"/>
                        </a:lnSpc>
                        <a:spcBef>
                          <a:spcPts val="509"/>
                        </a:spcBef>
                      </a:pPr>
                      <a:r>
                        <a:rPr sz="1300" spc="-10" dirty="0">
                          <a:solidFill>
                            <a:srgbClr val="1E1E1E"/>
                          </a:solidFill>
                          <a:latin typeface="Arial"/>
                          <a:cs typeface="Arial"/>
                        </a:rPr>
                        <a:t>Asian</a:t>
                      </a:r>
                      <a:endParaRPr sz="1300">
                        <a:latin typeface="Arial"/>
                        <a:cs typeface="Arial"/>
                      </a:endParaRPr>
                    </a:p>
                  </a:txBody>
                  <a:tcPr marL="0" marR="0" marT="61468" marB="0">
                    <a:lnT w="9525">
                      <a:solidFill>
                        <a:srgbClr val="1E1E1E"/>
                      </a:solidFill>
                      <a:prstDash val="solid"/>
                    </a:lnT>
                  </a:tcPr>
                </a:tc>
                <a:tc>
                  <a:txBody>
                    <a:bodyPr/>
                    <a:lstStyle/>
                    <a:p>
                      <a:pPr marL="194945">
                        <a:lnSpc>
                          <a:spcPts val="1655"/>
                        </a:lnSpc>
                        <a:spcBef>
                          <a:spcPts val="509"/>
                        </a:spcBef>
                      </a:pPr>
                      <a:r>
                        <a:rPr sz="1300" spc="-10" dirty="0">
                          <a:solidFill>
                            <a:srgbClr val="1E1E1E"/>
                          </a:solidFill>
                          <a:latin typeface="Arial"/>
                          <a:cs typeface="Arial"/>
                        </a:rPr>
                        <a:t>White</a:t>
                      </a:r>
                      <a:endParaRPr sz="1300">
                        <a:latin typeface="Arial"/>
                        <a:cs typeface="Arial"/>
                      </a:endParaRPr>
                    </a:p>
                  </a:txBody>
                  <a:tcPr marL="0" marR="0" marT="61468" marB="0">
                    <a:lnR w="76200">
                      <a:solidFill>
                        <a:srgbClr val="E47100"/>
                      </a:solidFill>
                      <a:prstDash val="solid"/>
                    </a:lnR>
                    <a:lnT w="9525">
                      <a:solidFill>
                        <a:srgbClr val="1E1E1E"/>
                      </a:solidFill>
                      <a:prstDash val="solid"/>
                    </a:lnT>
                  </a:tcPr>
                </a:tc>
                <a:tc rowSpan="2">
                  <a:txBody>
                    <a:bodyPr/>
                    <a:lstStyle/>
                    <a:p>
                      <a:pPr marL="132080" marR="163195" indent="92710">
                        <a:lnSpc>
                          <a:spcPct val="100000"/>
                        </a:lnSpc>
                        <a:spcBef>
                          <a:spcPts val="509"/>
                        </a:spcBef>
                      </a:pPr>
                      <a:r>
                        <a:rPr sz="1300" spc="-10" dirty="0">
                          <a:solidFill>
                            <a:srgbClr val="1E1E1E"/>
                          </a:solidFill>
                          <a:latin typeface="Arial"/>
                          <a:cs typeface="Arial"/>
                        </a:rPr>
                        <a:t>Black (42.6%)</a:t>
                      </a:r>
                      <a:endParaRPr sz="1300">
                        <a:latin typeface="Arial"/>
                        <a:cs typeface="Arial"/>
                      </a:endParaRPr>
                    </a:p>
                  </a:txBody>
                  <a:tcPr marL="0" marR="0" marT="61468" marB="0">
                    <a:lnL w="76200">
                      <a:solidFill>
                        <a:srgbClr val="E47100"/>
                      </a:solidFill>
                      <a:prstDash val="solid"/>
                    </a:lnL>
                    <a:lnT w="9525">
                      <a:solidFill>
                        <a:srgbClr val="1E1E1E"/>
                      </a:solidFill>
                      <a:prstDash val="solid"/>
                    </a:lnT>
                    <a:lnB w="76200">
                      <a:solidFill>
                        <a:srgbClr val="E47100"/>
                      </a:solidFill>
                      <a:prstDash val="solid"/>
                    </a:lnB>
                  </a:tcPr>
                </a:tc>
                <a:tc rowSpan="2">
                  <a:txBody>
                    <a:bodyPr/>
                    <a:lstStyle/>
                    <a:p>
                      <a:pPr marL="222250" marR="83185" indent="-52069">
                        <a:lnSpc>
                          <a:spcPct val="100000"/>
                        </a:lnSpc>
                        <a:spcBef>
                          <a:spcPts val="509"/>
                        </a:spcBef>
                      </a:pPr>
                      <a:r>
                        <a:rPr sz="1300" spc="-10" dirty="0">
                          <a:solidFill>
                            <a:srgbClr val="1E1E1E"/>
                          </a:solidFill>
                          <a:latin typeface="Arial"/>
                          <a:cs typeface="Arial"/>
                        </a:rPr>
                        <a:t>Hispanic (48.9%)</a:t>
                      </a:r>
                      <a:endParaRPr sz="1300">
                        <a:latin typeface="Arial"/>
                        <a:cs typeface="Arial"/>
                      </a:endParaRPr>
                    </a:p>
                  </a:txBody>
                  <a:tcPr marL="0" marR="0" marT="61468" marB="0">
                    <a:lnT w="9525">
                      <a:solidFill>
                        <a:srgbClr val="1E1E1E"/>
                      </a:solidFill>
                      <a:prstDash val="solid"/>
                    </a:lnT>
                    <a:lnB w="76200">
                      <a:solidFill>
                        <a:srgbClr val="E47100"/>
                      </a:solidFill>
                      <a:prstDash val="solid"/>
                    </a:lnB>
                  </a:tcPr>
                </a:tc>
                <a:tc rowSpan="2">
                  <a:txBody>
                    <a:bodyPr/>
                    <a:lstStyle/>
                    <a:p>
                      <a:pPr marL="167005" marR="173990" indent="-76200">
                        <a:lnSpc>
                          <a:spcPct val="100000"/>
                        </a:lnSpc>
                        <a:spcBef>
                          <a:spcPts val="509"/>
                        </a:spcBef>
                      </a:pPr>
                      <a:r>
                        <a:rPr sz="1300" dirty="0">
                          <a:solidFill>
                            <a:srgbClr val="1E1E1E"/>
                          </a:solidFill>
                          <a:latin typeface="Arial"/>
                          <a:cs typeface="Arial"/>
                        </a:rPr>
                        <a:t>First</a:t>
                      </a:r>
                      <a:r>
                        <a:rPr sz="1300" spc="-40" dirty="0">
                          <a:solidFill>
                            <a:srgbClr val="1E1E1E"/>
                          </a:solidFill>
                          <a:latin typeface="Arial"/>
                          <a:cs typeface="Arial"/>
                        </a:rPr>
                        <a:t> </a:t>
                      </a:r>
                      <a:r>
                        <a:rPr sz="1300" spc="-25" dirty="0">
                          <a:solidFill>
                            <a:srgbClr val="1E1E1E"/>
                          </a:solidFill>
                          <a:latin typeface="Arial"/>
                          <a:cs typeface="Arial"/>
                        </a:rPr>
                        <a:t>Gen </a:t>
                      </a:r>
                      <a:r>
                        <a:rPr sz="1300" spc="-10" dirty="0">
                          <a:solidFill>
                            <a:srgbClr val="1E1E1E"/>
                          </a:solidFill>
                          <a:latin typeface="Arial"/>
                          <a:cs typeface="Arial"/>
                        </a:rPr>
                        <a:t>(53.7%)</a:t>
                      </a:r>
                      <a:endParaRPr sz="1300">
                        <a:latin typeface="Arial"/>
                        <a:cs typeface="Arial"/>
                      </a:endParaRPr>
                    </a:p>
                  </a:txBody>
                  <a:tcPr marL="0" marR="0" marT="61468" marB="0">
                    <a:lnR w="76200">
                      <a:solidFill>
                        <a:srgbClr val="E47100"/>
                      </a:solidFill>
                      <a:prstDash val="solid"/>
                    </a:lnR>
                    <a:lnT w="9525">
                      <a:solidFill>
                        <a:srgbClr val="1E1E1E"/>
                      </a:solidFill>
                      <a:prstDash val="solid"/>
                    </a:lnT>
                    <a:lnB w="76200">
                      <a:solidFill>
                        <a:srgbClr val="E47100"/>
                      </a:solidFill>
                      <a:prstDash val="solid"/>
                    </a:lnB>
                  </a:tcPr>
                </a:tc>
                <a:extLst>
                  <a:ext uri="{0D108BD9-81ED-4DB2-BD59-A6C34878D82A}">
                    <a16:rowId xmlns:a16="http://schemas.microsoft.com/office/drawing/2014/main" val="10001"/>
                  </a:ext>
                </a:extLst>
              </a:tr>
              <a:tr h="397740">
                <a:tc>
                  <a:txBody>
                    <a:bodyPr/>
                    <a:lstStyle/>
                    <a:p>
                      <a:pPr marR="161290" algn="r">
                        <a:lnSpc>
                          <a:spcPts val="1605"/>
                        </a:lnSpc>
                      </a:pPr>
                      <a:r>
                        <a:rPr sz="1300" spc="-10" dirty="0">
                          <a:solidFill>
                            <a:srgbClr val="1E1E1E"/>
                          </a:solidFill>
                          <a:latin typeface="Arial"/>
                          <a:cs typeface="Arial"/>
                        </a:rPr>
                        <a:t>(60.0%)</a:t>
                      </a:r>
                      <a:endParaRPr sz="1300">
                        <a:latin typeface="Arial"/>
                        <a:cs typeface="Arial"/>
                      </a:endParaRPr>
                    </a:p>
                  </a:txBody>
                  <a:tcPr marL="0" marR="0" marT="0" marB="0"/>
                </a:tc>
                <a:tc>
                  <a:txBody>
                    <a:bodyPr/>
                    <a:lstStyle/>
                    <a:p>
                      <a:pPr marR="140970" algn="r">
                        <a:lnSpc>
                          <a:spcPts val="1605"/>
                        </a:lnSpc>
                      </a:pPr>
                      <a:r>
                        <a:rPr sz="1300" spc="-10" dirty="0">
                          <a:solidFill>
                            <a:srgbClr val="1E1E1E"/>
                          </a:solidFill>
                          <a:latin typeface="Arial"/>
                          <a:cs typeface="Arial"/>
                        </a:rPr>
                        <a:t>(62.8%)</a:t>
                      </a:r>
                      <a:endParaRPr sz="1300">
                        <a:latin typeface="Arial"/>
                        <a:cs typeface="Arial"/>
                      </a:endParaRPr>
                    </a:p>
                  </a:txBody>
                  <a:tcPr marL="0" marR="0" marT="0" marB="0"/>
                </a:tc>
                <a:tc>
                  <a:txBody>
                    <a:bodyPr/>
                    <a:lstStyle/>
                    <a:p>
                      <a:pPr marL="148590">
                        <a:lnSpc>
                          <a:spcPts val="1605"/>
                        </a:lnSpc>
                      </a:pPr>
                      <a:r>
                        <a:rPr sz="1300" spc="-10" dirty="0">
                          <a:solidFill>
                            <a:srgbClr val="1E1E1E"/>
                          </a:solidFill>
                          <a:latin typeface="Arial"/>
                          <a:cs typeface="Arial"/>
                        </a:rPr>
                        <a:t>(76.5%)</a:t>
                      </a:r>
                      <a:endParaRPr sz="1300">
                        <a:latin typeface="Arial"/>
                        <a:cs typeface="Arial"/>
                      </a:endParaRPr>
                    </a:p>
                  </a:txBody>
                  <a:tcPr marL="0" marR="0" marT="0" marB="0"/>
                </a:tc>
                <a:tc>
                  <a:txBody>
                    <a:bodyPr/>
                    <a:lstStyle/>
                    <a:p>
                      <a:pPr marL="213360">
                        <a:lnSpc>
                          <a:spcPts val="1605"/>
                        </a:lnSpc>
                      </a:pPr>
                      <a:r>
                        <a:rPr sz="1300" spc="-10" dirty="0">
                          <a:solidFill>
                            <a:srgbClr val="1E1E1E"/>
                          </a:solidFill>
                          <a:latin typeface="Arial"/>
                          <a:cs typeface="Arial"/>
                        </a:rPr>
                        <a:t>(59.1)</a:t>
                      </a:r>
                      <a:endParaRPr sz="1300">
                        <a:latin typeface="Arial"/>
                        <a:cs typeface="Arial"/>
                      </a:endParaRPr>
                    </a:p>
                  </a:txBody>
                  <a:tcPr marL="0" marR="0" marT="0" marB="0">
                    <a:lnR w="76200">
                      <a:solidFill>
                        <a:srgbClr val="E47100"/>
                      </a:solidFill>
                      <a:prstDash val="solid"/>
                    </a:lnR>
                  </a:tcPr>
                </a:tc>
                <a:tc vMerge="1">
                  <a:txBody>
                    <a:bodyPr/>
                    <a:lstStyle/>
                    <a:p>
                      <a:endParaRPr/>
                    </a:p>
                  </a:txBody>
                  <a:tcPr marL="0" marR="0" marT="64769" marB="0">
                    <a:lnL w="76200">
                      <a:solidFill>
                        <a:srgbClr val="E47100"/>
                      </a:solidFill>
                      <a:prstDash val="solid"/>
                    </a:lnL>
                    <a:lnT w="9525">
                      <a:solidFill>
                        <a:srgbClr val="1E1E1E"/>
                      </a:solidFill>
                      <a:prstDash val="solid"/>
                    </a:lnT>
                    <a:lnB w="76200">
                      <a:solidFill>
                        <a:srgbClr val="E47100"/>
                      </a:solidFill>
                      <a:prstDash val="solid"/>
                    </a:lnB>
                  </a:tcPr>
                </a:tc>
                <a:tc vMerge="1">
                  <a:txBody>
                    <a:bodyPr/>
                    <a:lstStyle/>
                    <a:p>
                      <a:endParaRPr/>
                    </a:p>
                  </a:txBody>
                  <a:tcPr marL="0" marR="0" marT="64769" marB="0">
                    <a:lnT w="9525">
                      <a:solidFill>
                        <a:srgbClr val="1E1E1E"/>
                      </a:solidFill>
                      <a:prstDash val="solid"/>
                    </a:lnT>
                    <a:lnB w="76200">
                      <a:solidFill>
                        <a:srgbClr val="E47100"/>
                      </a:solidFill>
                      <a:prstDash val="solid"/>
                    </a:lnB>
                  </a:tcPr>
                </a:tc>
                <a:tc vMerge="1">
                  <a:txBody>
                    <a:bodyPr/>
                    <a:lstStyle/>
                    <a:p>
                      <a:endParaRPr/>
                    </a:p>
                  </a:txBody>
                  <a:tcPr marL="0" marR="0" marT="64769" marB="0">
                    <a:lnR w="76200">
                      <a:solidFill>
                        <a:srgbClr val="E47100"/>
                      </a:solidFill>
                      <a:prstDash val="solid"/>
                    </a:lnR>
                    <a:lnT w="9525">
                      <a:solidFill>
                        <a:srgbClr val="1E1E1E"/>
                      </a:solidFill>
                      <a:prstDash val="solid"/>
                    </a:lnT>
                    <a:lnB w="76200">
                      <a:solidFill>
                        <a:srgbClr val="E47100"/>
                      </a:solidFill>
                      <a:prstDash val="solid"/>
                    </a:lnB>
                  </a:tcPr>
                </a:tc>
                <a:extLst>
                  <a:ext uri="{0D108BD9-81ED-4DB2-BD59-A6C34878D82A}">
                    <a16:rowId xmlns:a16="http://schemas.microsoft.com/office/drawing/2014/main" val="10002"/>
                  </a:ext>
                </a:extLst>
              </a:tr>
            </a:tbl>
          </a:graphicData>
        </a:graphic>
      </p:graphicFrame>
      <p:sp>
        <p:nvSpPr>
          <p:cNvPr id="14" name="object 14"/>
          <p:cNvSpPr txBox="1">
            <a:spLocks noGrp="1"/>
          </p:cNvSpPr>
          <p:nvPr>
            <p:ph type="title"/>
          </p:nvPr>
        </p:nvSpPr>
        <p:spPr>
          <a:xfrm>
            <a:off x="390769" y="518872"/>
            <a:ext cx="3599545" cy="852465"/>
          </a:xfrm>
          <a:prstGeom prst="rect">
            <a:avLst/>
          </a:prstGeom>
        </p:spPr>
        <p:txBody>
          <a:bodyPr vert="horz" wrap="square" lIns="0" tIns="12053" rIns="0" bIns="0" numCol="1" rtlCol="0" anchor="t" anchorCtr="0" compatLnSpc="1">
            <a:prstTxWarp prst="textNoShape">
              <a:avLst/>
            </a:prstTxWarp>
            <a:spAutoFit/>
          </a:bodyPr>
          <a:lstStyle/>
          <a:p>
            <a:pPr marL="12052">
              <a:lnSpc>
                <a:spcPts val="2714"/>
              </a:lnSpc>
              <a:spcBef>
                <a:spcPts val="95"/>
              </a:spcBef>
            </a:pPr>
            <a:r>
              <a:rPr sz="2278" dirty="0">
                <a:solidFill>
                  <a:srgbClr val="FFFFFF"/>
                </a:solidFill>
                <a:latin typeface="Arial"/>
                <a:cs typeface="Arial"/>
              </a:rPr>
              <a:t>High School</a:t>
            </a:r>
            <a:r>
              <a:rPr sz="2278" spc="-9" dirty="0">
                <a:solidFill>
                  <a:srgbClr val="FFFFFF"/>
                </a:solidFill>
                <a:latin typeface="Arial"/>
                <a:cs typeface="Arial"/>
              </a:rPr>
              <a:t> Benefit:</a:t>
            </a:r>
            <a:endParaRPr sz="2278">
              <a:latin typeface="Arial"/>
              <a:cs typeface="Arial"/>
            </a:endParaRPr>
          </a:p>
          <a:p>
            <a:pPr marL="12052">
              <a:lnSpc>
                <a:spcPts val="4081"/>
              </a:lnSpc>
            </a:pPr>
            <a:r>
              <a:rPr b="1" dirty="0">
                <a:solidFill>
                  <a:srgbClr val="FFFFFF"/>
                </a:solidFill>
                <a:latin typeface="Arial"/>
                <a:cs typeface="Arial"/>
              </a:rPr>
              <a:t>AP</a:t>
            </a:r>
            <a:r>
              <a:rPr b="1" spc="-66" dirty="0">
                <a:solidFill>
                  <a:srgbClr val="FFFFFF"/>
                </a:solidFill>
                <a:latin typeface="Arial"/>
                <a:cs typeface="Arial"/>
              </a:rPr>
              <a:t> </a:t>
            </a:r>
            <a:r>
              <a:rPr b="1" dirty="0">
                <a:solidFill>
                  <a:srgbClr val="FFFFFF"/>
                </a:solidFill>
                <a:latin typeface="Arial"/>
                <a:cs typeface="Arial"/>
              </a:rPr>
              <a:t>CSP</a:t>
            </a:r>
            <a:r>
              <a:rPr b="1" spc="-76" dirty="0">
                <a:solidFill>
                  <a:srgbClr val="FFFFFF"/>
                </a:solidFill>
                <a:latin typeface="Arial"/>
                <a:cs typeface="Arial"/>
              </a:rPr>
              <a:t> </a:t>
            </a:r>
            <a:r>
              <a:rPr b="1" spc="-9" dirty="0">
                <a:solidFill>
                  <a:srgbClr val="FFFFFF"/>
                </a:solidFill>
                <a:latin typeface="Arial"/>
                <a:cs typeface="Arial"/>
              </a:rPr>
              <a:t>Students</a:t>
            </a:r>
          </a:p>
        </p:txBody>
      </p:sp>
      <p:sp>
        <p:nvSpPr>
          <p:cNvPr id="15" name="object 15"/>
          <p:cNvSpPr txBox="1"/>
          <p:nvPr/>
        </p:nvSpPr>
        <p:spPr>
          <a:xfrm>
            <a:off x="390769" y="1382330"/>
            <a:ext cx="3134311" cy="537827"/>
          </a:xfrm>
          <a:prstGeom prst="rect">
            <a:avLst/>
          </a:prstGeom>
        </p:spPr>
        <p:txBody>
          <a:bodyPr vert="horz" wrap="square" lIns="0" tIns="12053" rIns="0" bIns="0" rtlCol="0">
            <a:spAutoFit/>
          </a:bodyPr>
          <a:lstStyle/>
          <a:p>
            <a:pPr marL="12052">
              <a:spcBef>
                <a:spcPts val="95"/>
              </a:spcBef>
            </a:pPr>
            <a:r>
              <a:rPr sz="3416" dirty="0">
                <a:solidFill>
                  <a:srgbClr val="FFFFFF"/>
                </a:solidFill>
                <a:latin typeface="Arial"/>
                <a:cs typeface="Arial"/>
              </a:rPr>
              <a:t>Persist</a:t>
            </a:r>
            <a:r>
              <a:rPr sz="3416" spc="-9" dirty="0">
                <a:solidFill>
                  <a:srgbClr val="FFFFFF"/>
                </a:solidFill>
                <a:latin typeface="Arial"/>
                <a:cs typeface="Arial"/>
              </a:rPr>
              <a:t> </a:t>
            </a:r>
            <a:r>
              <a:rPr sz="3416" dirty="0">
                <a:solidFill>
                  <a:srgbClr val="FFFFFF"/>
                </a:solidFill>
                <a:latin typeface="Arial"/>
                <a:cs typeface="Arial"/>
              </a:rPr>
              <a:t>in</a:t>
            </a:r>
            <a:r>
              <a:rPr sz="3416" spc="-5" dirty="0">
                <a:solidFill>
                  <a:srgbClr val="FFFFFF"/>
                </a:solidFill>
                <a:latin typeface="Arial"/>
                <a:cs typeface="Arial"/>
              </a:rPr>
              <a:t> </a:t>
            </a:r>
            <a:r>
              <a:rPr sz="3416" spc="-19" dirty="0">
                <a:solidFill>
                  <a:srgbClr val="FFFFFF"/>
                </a:solidFill>
                <a:latin typeface="Arial"/>
                <a:cs typeface="Arial"/>
              </a:rPr>
              <a:t>STEM</a:t>
            </a:r>
            <a:endParaRPr sz="3416">
              <a:latin typeface="Arial"/>
              <a:cs typeface="Arial"/>
            </a:endParaRPr>
          </a:p>
        </p:txBody>
      </p:sp>
      <p:sp>
        <p:nvSpPr>
          <p:cNvPr id="16" name="object 16"/>
          <p:cNvSpPr txBox="1"/>
          <p:nvPr/>
        </p:nvSpPr>
        <p:spPr>
          <a:xfrm>
            <a:off x="442582" y="2486350"/>
            <a:ext cx="3728510" cy="2405326"/>
          </a:xfrm>
          <a:prstGeom prst="rect">
            <a:avLst/>
          </a:prstGeom>
        </p:spPr>
        <p:txBody>
          <a:bodyPr vert="horz" wrap="square" lIns="0" tIns="12053" rIns="0" bIns="0" rtlCol="0">
            <a:spAutoFit/>
          </a:bodyPr>
          <a:lstStyle/>
          <a:p>
            <a:pPr marL="283832" marR="356748" indent="-272382">
              <a:lnSpc>
                <a:spcPct val="110000"/>
              </a:lnSpc>
              <a:spcBef>
                <a:spcPts val="95"/>
              </a:spcBef>
              <a:buSzPct val="80555"/>
              <a:buChar char="•"/>
              <a:tabLst>
                <a:tab pos="283832" algn="l"/>
                <a:tab pos="284434" algn="l"/>
              </a:tabLst>
            </a:pPr>
            <a:r>
              <a:rPr sz="1708" dirty="0">
                <a:solidFill>
                  <a:srgbClr val="FFFFFF"/>
                </a:solidFill>
                <a:latin typeface="Arial"/>
                <a:cs typeface="Arial"/>
              </a:rPr>
              <a:t>AP</a:t>
            </a:r>
            <a:r>
              <a:rPr sz="1708" spc="-52" dirty="0">
                <a:solidFill>
                  <a:srgbClr val="FFFFFF"/>
                </a:solidFill>
                <a:latin typeface="Arial"/>
                <a:cs typeface="Arial"/>
              </a:rPr>
              <a:t> </a:t>
            </a:r>
            <a:r>
              <a:rPr sz="1708" dirty="0">
                <a:solidFill>
                  <a:srgbClr val="FFFFFF"/>
                </a:solidFill>
                <a:latin typeface="Arial"/>
                <a:cs typeface="Arial"/>
              </a:rPr>
              <a:t>CSP</a:t>
            </a:r>
            <a:r>
              <a:rPr sz="1708" spc="-47" dirty="0">
                <a:solidFill>
                  <a:srgbClr val="FFFFFF"/>
                </a:solidFill>
                <a:latin typeface="Arial"/>
                <a:cs typeface="Arial"/>
              </a:rPr>
              <a:t> </a:t>
            </a:r>
            <a:r>
              <a:rPr sz="1708" dirty="0">
                <a:solidFill>
                  <a:srgbClr val="FFFFFF"/>
                </a:solidFill>
                <a:latin typeface="Arial"/>
                <a:cs typeface="Arial"/>
              </a:rPr>
              <a:t>students are</a:t>
            </a:r>
            <a:r>
              <a:rPr sz="1708" spc="-19" dirty="0">
                <a:solidFill>
                  <a:srgbClr val="FFFFFF"/>
                </a:solidFill>
                <a:latin typeface="Arial"/>
                <a:cs typeface="Arial"/>
              </a:rPr>
              <a:t> </a:t>
            </a:r>
            <a:r>
              <a:rPr sz="1708" spc="-24" dirty="0">
                <a:solidFill>
                  <a:srgbClr val="FFFFFF"/>
                </a:solidFill>
                <a:latin typeface="Arial"/>
                <a:cs typeface="Arial"/>
              </a:rPr>
              <a:t>4.7 </a:t>
            </a:r>
            <a:r>
              <a:rPr sz="1708" dirty="0">
                <a:solidFill>
                  <a:srgbClr val="FFFFFF"/>
                </a:solidFill>
                <a:latin typeface="Arial"/>
                <a:cs typeface="Arial"/>
              </a:rPr>
              <a:t>percentage</a:t>
            </a:r>
            <a:r>
              <a:rPr sz="1708" spc="-14" dirty="0">
                <a:solidFill>
                  <a:srgbClr val="FFFFFF"/>
                </a:solidFill>
                <a:latin typeface="Arial"/>
                <a:cs typeface="Arial"/>
              </a:rPr>
              <a:t> </a:t>
            </a:r>
            <a:r>
              <a:rPr sz="1708" dirty="0">
                <a:solidFill>
                  <a:srgbClr val="FFFFFF"/>
                </a:solidFill>
                <a:latin typeface="Arial"/>
                <a:cs typeface="Arial"/>
              </a:rPr>
              <a:t>points</a:t>
            </a:r>
            <a:r>
              <a:rPr sz="1708" spc="-28" dirty="0">
                <a:solidFill>
                  <a:srgbClr val="FFFFFF"/>
                </a:solidFill>
                <a:latin typeface="Arial"/>
                <a:cs typeface="Arial"/>
              </a:rPr>
              <a:t> </a:t>
            </a:r>
            <a:r>
              <a:rPr sz="1708" dirty="0">
                <a:solidFill>
                  <a:srgbClr val="FFFFFF"/>
                </a:solidFill>
                <a:latin typeface="Arial"/>
                <a:cs typeface="Arial"/>
              </a:rPr>
              <a:t>more</a:t>
            </a:r>
            <a:r>
              <a:rPr sz="1708" spc="-28" dirty="0">
                <a:solidFill>
                  <a:srgbClr val="FFFFFF"/>
                </a:solidFill>
                <a:latin typeface="Arial"/>
                <a:cs typeface="Arial"/>
              </a:rPr>
              <a:t> </a:t>
            </a:r>
            <a:r>
              <a:rPr sz="1708" dirty="0">
                <a:solidFill>
                  <a:srgbClr val="FFFFFF"/>
                </a:solidFill>
                <a:latin typeface="Arial"/>
                <a:cs typeface="Arial"/>
              </a:rPr>
              <a:t>likely</a:t>
            </a:r>
            <a:r>
              <a:rPr sz="1708" spc="-14" dirty="0">
                <a:solidFill>
                  <a:srgbClr val="FFFFFF"/>
                </a:solidFill>
                <a:latin typeface="Arial"/>
                <a:cs typeface="Arial"/>
              </a:rPr>
              <a:t> </a:t>
            </a:r>
            <a:r>
              <a:rPr sz="1708" spc="-33" dirty="0">
                <a:solidFill>
                  <a:srgbClr val="FFFFFF"/>
                </a:solidFill>
                <a:latin typeface="Arial"/>
                <a:cs typeface="Arial"/>
              </a:rPr>
              <a:t>to </a:t>
            </a:r>
            <a:r>
              <a:rPr sz="1708" dirty="0">
                <a:solidFill>
                  <a:srgbClr val="FFFFFF"/>
                </a:solidFill>
                <a:latin typeface="Arial"/>
                <a:cs typeface="Arial"/>
              </a:rPr>
              <a:t>take</a:t>
            </a:r>
            <a:r>
              <a:rPr sz="1708" spc="-104" dirty="0">
                <a:solidFill>
                  <a:srgbClr val="FFFFFF"/>
                </a:solidFill>
                <a:latin typeface="Arial"/>
                <a:cs typeface="Arial"/>
              </a:rPr>
              <a:t> </a:t>
            </a:r>
            <a:r>
              <a:rPr sz="1708" dirty="0">
                <a:solidFill>
                  <a:srgbClr val="FFFFFF"/>
                </a:solidFill>
                <a:latin typeface="Arial"/>
                <a:cs typeface="Arial"/>
              </a:rPr>
              <a:t>AP</a:t>
            </a:r>
            <a:r>
              <a:rPr sz="1708" spc="-47" dirty="0">
                <a:solidFill>
                  <a:srgbClr val="FFFFFF"/>
                </a:solidFill>
                <a:latin typeface="Arial"/>
                <a:cs typeface="Arial"/>
              </a:rPr>
              <a:t> </a:t>
            </a:r>
            <a:r>
              <a:rPr sz="1708" dirty="0">
                <a:solidFill>
                  <a:srgbClr val="FFFFFF"/>
                </a:solidFill>
                <a:latin typeface="Arial"/>
                <a:cs typeface="Arial"/>
              </a:rPr>
              <a:t>STEM</a:t>
            </a:r>
            <a:r>
              <a:rPr sz="1708" spc="-28" dirty="0">
                <a:solidFill>
                  <a:srgbClr val="FFFFFF"/>
                </a:solidFill>
                <a:latin typeface="Arial"/>
                <a:cs typeface="Arial"/>
              </a:rPr>
              <a:t> </a:t>
            </a:r>
            <a:r>
              <a:rPr sz="1708" dirty="0">
                <a:solidFill>
                  <a:srgbClr val="FFFFFF"/>
                </a:solidFill>
                <a:latin typeface="Arial"/>
                <a:cs typeface="Arial"/>
              </a:rPr>
              <a:t>exams</a:t>
            </a:r>
            <a:r>
              <a:rPr sz="1708" spc="5" dirty="0">
                <a:solidFill>
                  <a:srgbClr val="FFFFFF"/>
                </a:solidFill>
                <a:latin typeface="Arial"/>
                <a:cs typeface="Arial"/>
              </a:rPr>
              <a:t> </a:t>
            </a:r>
            <a:r>
              <a:rPr sz="1708" dirty="0">
                <a:solidFill>
                  <a:srgbClr val="FFFFFF"/>
                </a:solidFill>
                <a:latin typeface="Arial"/>
                <a:cs typeface="Arial"/>
              </a:rPr>
              <a:t>in </a:t>
            </a:r>
            <a:r>
              <a:rPr sz="1708" spc="-19" dirty="0">
                <a:solidFill>
                  <a:srgbClr val="FFFFFF"/>
                </a:solidFill>
                <a:latin typeface="Arial"/>
                <a:cs typeface="Arial"/>
              </a:rPr>
              <a:t>high </a:t>
            </a:r>
            <a:r>
              <a:rPr sz="1708" dirty="0">
                <a:solidFill>
                  <a:srgbClr val="FFFFFF"/>
                </a:solidFill>
                <a:latin typeface="Arial"/>
                <a:cs typeface="Arial"/>
              </a:rPr>
              <a:t>school</a:t>
            </a:r>
            <a:r>
              <a:rPr sz="1708" spc="-9" dirty="0">
                <a:solidFill>
                  <a:srgbClr val="FFFFFF"/>
                </a:solidFill>
                <a:latin typeface="Arial"/>
                <a:cs typeface="Arial"/>
              </a:rPr>
              <a:t> </a:t>
            </a:r>
            <a:r>
              <a:rPr sz="1708" dirty="0">
                <a:solidFill>
                  <a:srgbClr val="FFFFFF"/>
                </a:solidFill>
                <a:latin typeface="Arial"/>
                <a:cs typeface="Arial"/>
              </a:rPr>
              <a:t>than</a:t>
            </a:r>
            <a:r>
              <a:rPr sz="1708" spc="-24" dirty="0">
                <a:solidFill>
                  <a:srgbClr val="FFFFFF"/>
                </a:solidFill>
                <a:latin typeface="Arial"/>
                <a:cs typeface="Arial"/>
              </a:rPr>
              <a:t> </a:t>
            </a:r>
            <a:r>
              <a:rPr sz="1708" dirty="0">
                <a:solidFill>
                  <a:srgbClr val="FFFFFF"/>
                </a:solidFill>
                <a:latin typeface="Arial"/>
                <a:cs typeface="Arial"/>
              </a:rPr>
              <a:t>similar </a:t>
            </a:r>
            <a:r>
              <a:rPr sz="1708" spc="-9" dirty="0">
                <a:solidFill>
                  <a:srgbClr val="FFFFFF"/>
                </a:solidFill>
                <a:latin typeface="Arial"/>
                <a:cs typeface="Arial"/>
              </a:rPr>
              <a:t>non-</a:t>
            </a:r>
            <a:r>
              <a:rPr sz="1708" dirty="0">
                <a:solidFill>
                  <a:srgbClr val="FFFFFF"/>
                </a:solidFill>
                <a:latin typeface="Arial"/>
                <a:cs typeface="Arial"/>
              </a:rPr>
              <a:t>AP</a:t>
            </a:r>
            <a:r>
              <a:rPr sz="1708" spc="-33" dirty="0">
                <a:solidFill>
                  <a:srgbClr val="FFFFFF"/>
                </a:solidFill>
                <a:latin typeface="Arial"/>
                <a:cs typeface="Arial"/>
              </a:rPr>
              <a:t> </a:t>
            </a:r>
            <a:r>
              <a:rPr sz="1708" spc="-24" dirty="0">
                <a:solidFill>
                  <a:srgbClr val="FFFFFF"/>
                </a:solidFill>
                <a:latin typeface="Arial"/>
                <a:cs typeface="Arial"/>
              </a:rPr>
              <a:t>CSP </a:t>
            </a:r>
            <a:r>
              <a:rPr sz="1708" spc="-9" dirty="0">
                <a:solidFill>
                  <a:srgbClr val="FFFFFF"/>
                </a:solidFill>
                <a:latin typeface="Arial"/>
                <a:cs typeface="Arial"/>
              </a:rPr>
              <a:t>students.</a:t>
            </a:r>
            <a:endParaRPr sz="1708" dirty="0">
              <a:latin typeface="Arial"/>
              <a:cs typeface="Arial"/>
            </a:endParaRPr>
          </a:p>
          <a:p>
            <a:pPr marL="283832" marR="4821" indent="-272382">
              <a:lnSpc>
                <a:spcPct val="110000"/>
              </a:lnSpc>
              <a:spcBef>
                <a:spcPts val="816"/>
              </a:spcBef>
              <a:buSzPct val="80555"/>
              <a:buChar char="•"/>
              <a:tabLst>
                <a:tab pos="283832" algn="l"/>
                <a:tab pos="284434" algn="l"/>
              </a:tabLst>
            </a:pPr>
            <a:r>
              <a:rPr sz="1708" dirty="0">
                <a:solidFill>
                  <a:srgbClr val="FFFFFF"/>
                </a:solidFill>
                <a:latin typeface="Arial"/>
                <a:cs typeface="Arial"/>
              </a:rPr>
              <a:t>This</a:t>
            </a:r>
            <a:r>
              <a:rPr sz="1708" spc="-24" dirty="0">
                <a:solidFill>
                  <a:srgbClr val="FFFFFF"/>
                </a:solidFill>
                <a:latin typeface="Arial"/>
                <a:cs typeface="Arial"/>
              </a:rPr>
              <a:t> </a:t>
            </a:r>
            <a:r>
              <a:rPr sz="1708" dirty="0">
                <a:solidFill>
                  <a:srgbClr val="FFFFFF"/>
                </a:solidFill>
                <a:latin typeface="Arial"/>
                <a:cs typeface="Arial"/>
              </a:rPr>
              <a:t>is</a:t>
            </a:r>
            <a:r>
              <a:rPr sz="1708" spc="-9" dirty="0">
                <a:solidFill>
                  <a:srgbClr val="FFFFFF"/>
                </a:solidFill>
                <a:latin typeface="Arial"/>
                <a:cs typeface="Arial"/>
              </a:rPr>
              <a:t> </a:t>
            </a:r>
            <a:r>
              <a:rPr sz="1708" dirty="0">
                <a:solidFill>
                  <a:srgbClr val="FFFFFF"/>
                </a:solidFill>
                <a:latin typeface="Arial"/>
                <a:cs typeface="Arial"/>
              </a:rPr>
              <a:t>true</a:t>
            </a:r>
            <a:r>
              <a:rPr sz="1708" spc="-19" dirty="0">
                <a:solidFill>
                  <a:srgbClr val="FFFFFF"/>
                </a:solidFill>
                <a:latin typeface="Arial"/>
                <a:cs typeface="Arial"/>
              </a:rPr>
              <a:t> </a:t>
            </a:r>
            <a:r>
              <a:rPr sz="1708" dirty="0">
                <a:solidFill>
                  <a:srgbClr val="FFFFFF"/>
                </a:solidFill>
                <a:latin typeface="Arial"/>
                <a:cs typeface="Arial"/>
              </a:rPr>
              <a:t>across</a:t>
            </a:r>
            <a:r>
              <a:rPr sz="1708" spc="-9" dirty="0">
                <a:solidFill>
                  <a:srgbClr val="FFFFFF"/>
                </a:solidFill>
                <a:latin typeface="Arial"/>
                <a:cs typeface="Arial"/>
              </a:rPr>
              <a:t> </a:t>
            </a:r>
            <a:r>
              <a:rPr sz="1708" dirty="0">
                <a:solidFill>
                  <a:srgbClr val="FFFFFF"/>
                </a:solidFill>
                <a:latin typeface="Arial"/>
                <a:cs typeface="Arial"/>
              </a:rPr>
              <a:t>all </a:t>
            </a:r>
            <a:r>
              <a:rPr sz="1708" spc="-9" dirty="0">
                <a:solidFill>
                  <a:srgbClr val="FFFFFF"/>
                </a:solidFill>
                <a:latin typeface="Arial"/>
                <a:cs typeface="Arial"/>
              </a:rPr>
              <a:t>student </a:t>
            </a:r>
            <a:r>
              <a:rPr sz="1708" dirty="0">
                <a:solidFill>
                  <a:srgbClr val="FFFFFF"/>
                </a:solidFill>
                <a:latin typeface="Arial"/>
                <a:cs typeface="Arial"/>
              </a:rPr>
              <a:t>groups,</a:t>
            </a:r>
            <a:r>
              <a:rPr sz="1708" spc="-28" dirty="0">
                <a:solidFill>
                  <a:srgbClr val="FFFFFF"/>
                </a:solidFill>
                <a:latin typeface="Arial"/>
                <a:cs typeface="Arial"/>
              </a:rPr>
              <a:t> </a:t>
            </a:r>
            <a:r>
              <a:rPr sz="1708" dirty="0">
                <a:solidFill>
                  <a:srgbClr val="FFFFFF"/>
                </a:solidFill>
                <a:latin typeface="Arial"/>
                <a:cs typeface="Arial"/>
              </a:rPr>
              <a:t>particularly</a:t>
            </a:r>
            <a:r>
              <a:rPr sz="1708" spc="-33" dirty="0">
                <a:solidFill>
                  <a:srgbClr val="FFFFFF"/>
                </a:solidFill>
                <a:latin typeface="Arial"/>
                <a:cs typeface="Arial"/>
              </a:rPr>
              <a:t> </a:t>
            </a:r>
            <a:r>
              <a:rPr sz="1708" dirty="0">
                <a:solidFill>
                  <a:srgbClr val="FFFFFF"/>
                </a:solidFill>
                <a:latin typeface="Arial"/>
                <a:cs typeface="Arial"/>
              </a:rPr>
              <a:t>Black,</a:t>
            </a:r>
            <a:r>
              <a:rPr sz="1708" spc="-24" dirty="0">
                <a:solidFill>
                  <a:srgbClr val="FFFFFF"/>
                </a:solidFill>
                <a:latin typeface="Arial"/>
                <a:cs typeface="Arial"/>
              </a:rPr>
              <a:t> </a:t>
            </a:r>
            <a:r>
              <a:rPr sz="1708" spc="-9" dirty="0">
                <a:solidFill>
                  <a:srgbClr val="FFFFFF"/>
                </a:solidFill>
                <a:latin typeface="Arial"/>
                <a:cs typeface="Arial"/>
              </a:rPr>
              <a:t>Hispanic, </a:t>
            </a:r>
            <a:r>
              <a:rPr sz="1708" dirty="0">
                <a:solidFill>
                  <a:srgbClr val="FFFFFF"/>
                </a:solidFill>
                <a:latin typeface="Arial"/>
                <a:cs typeface="Arial"/>
              </a:rPr>
              <a:t>and</a:t>
            </a:r>
            <a:r>
              <a:rPr sz="1708" spc="-33" dirty="0">
                <a:solidFill>
                  <a:srgbClr val="FFFFFF"/>
                </a:solidFill>
                <a:latin typeface="Arial"/>
                <a:cs typeface="Arial"/>
              </a:rPr>
              <a:t> </a:t>
            </a:r>
            <a:r>
              <a:rPr sz="1708" dirty="0">
                <a:solidFill>
                  <a:srgbClr val="FFFFFF"/>
                </a:solidFill>
                <a:latin typeface="Arial"/>
                <a:cs typeface="Arial"/>
              </a:rPr>
              <a:t>first-generation</a:t>
            </a:r>
            <a:r>
              <a:rPr sz="1708" spc="-28" dirty="0">
                <a:solidFill>
                  <a:srgbClr val="FFFFFF"/>
                </a:solidFill>
                <a:latin typeface="Arial"/>
                <a:cs typeface="Arial"/>
              </a:rPr>
              <a:t> </a:t>
            </a:r>
            <a:r>
              <a:rPr sz="1708" spc="-9" dirty="0">
                <a:solidFill>
                  <a:srgbClr val="FFFFFF"/>
                </a:solidFill>
                <a:latin typeface="Arial"/>
                <a:cs typeface="Arial"/>
              </a:rPr>
              <a:t>students.</a:t>
            </a:r>
            <a:endParaRPr sz="1708" dirty="0">
              <a:latin typeface="Arial"/>
              <a:cs typeface="Arial"/>
            </a:endParaRP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48" y="0"/>
            <a:ext cx="4546288" cy="6855589"/>
          </a:xfrm>
          <a:custGeom>
            <a:avLst/>
            <a:gdLst/>
            <a:ahLst/>
            <a:cxnLst/>
            <a:rect l="l" t="t" r="r" b="b"/>
            <a:pathLst>
              <a:path w="4790440" h="7223759">
                <a:moveTo>
                  <a:pt x="4789932" y="0"/>
                </a:moveTo>
                <a:lnTo>
                  <a:pt x="0" y="0"/>
                </a:lnTo>
                <a:lnTo>
                  <a:pt x="0" y="7223759"/>
                </a:lnTo>
                <a:lnTo>
                  <a:pt x="4789932" y="7223759"/>
                </a:lnTo>
                <a:lnTo>
                  <a:pt x="4789932" y="0"/>
                </a:lnTo>
                <a:close/>
              </a:path>
            </a:pathLst>
          </a:custGeom>
          <a:solidFill>
            <a:srgbClr val="009CDE"/>
          </a:solidFill>
        </p:spPr>
        <p:txBody>
          <a:bodyPr wrap="square" lIns="0" tIns="0" rIns="0" bIns="0" rtlCol="0"/>
          <a:lstStyle/>
          <a:p>
            <a:endParaRPr sz="1708"/>
          </a:p>
        </p:txBody>
      </p:sp>
      <p:sp>
        <p:nvSpPr>
          <p:cNvPr id="3" name="object 3"/>
          <p:cNvSpPr txBox="1"/>
          <p:nvPr/>
        </p:nvSpPr>
        <p:spPr>
          <a:xfrm>
            <a:off x="4958901" y="5474140"/>
            <a:ext cx="6884516" cy="1056559"/>
          </a:xfrm>
          <a:prstGeom prst="rect">
            <a:avLst/>
          </a:prstGeom>
        </p:spPr>
        <p:txBody>
          <a:bodyPr vert="horz" wrap="square" lIns="0" tIns="12053" rIns="0" bIns="0" rtlCol="0">
            <a:spAutoFit/>
          </a:bodyPr>
          <a:lstStyle/>
          <a:p>
            <a:pPr marL="12052" marR="249483">
              <a:spcBef>
                <a:spcPts val="95"/>
              </a:spcBef>
            </a:pPr>
            <a:r>
              <a:rPr sz="1044" b="1" dirty="0">
                <a:solidFill>
                  <a:srgbClr val="1E1E1E"/>
                </a:solidFill>
                <a:latin typeface="Arial"/>
                <a:cs typeface="Arial"/>
              </a:rPr>
              <a:t>Note</a:t>
            </a:r>
            <a:r>
              <a:rPr sz="1044" dirty="0">
                <a:solidFill>
                  <a:srgbClr val="1E1E1E"/>
                </a:solidFill>
                <a:latin typeface="Arial"/>
                <a:cs typeface="Arial"/>
              </a:rPr>
              <a:t>:</a:t>
            </a:r>
            <a:r>
              <a:rPr sz="1044" spc="-28" dirty="0">
                <a:solidFill>
                  <a:srgbClr val="1E1E1E"/>
                </a:solidFill>
                <a:latin typeface="Arial"/>
                <a:cs typeface="Arial"/>
              </a:rPr>
              <a:t> </a:t>
            </a:r>
            <a:r>
              <a:rPr sz="1044" dirty="0">
                <a:solidFill>
                  <a:srgbClr val="1E1E1E"/>
                </a:solidFill>
                <a:latin typeface="Arial"/>
                <a:cs typeface="Arial"/>
              </a:rPr>
              <a:t>Horizontal</a:t>
            </a:r>
            <a:r>
              <a:rPr sz="1044" spc="-9" dirty="0">
                <a:solidFill>
                  <a:srgbClr val="1E1E1E"/>
                </a:solidFill>
                <a:latin typeface="Arial"/>
                <a:cs typeface="Arial"/>
              </a:rPr>
              <a:t> </a:t>
            </a:r>
            <a:r>
              <a:rPr sz="1044" dirty="0">
                <a:solidFill>
                  <a:srgbClr val="1E1E1E"/>
                </a:solidFill>
                <a:latin typeface="Arial"/>
                <a:cs typeface="Arial"/>
              </a:rPr>
              <a:t>axis</a:t>
            </a:r>
            <a:r>
              <a:rPr sz="1044" spc="-9" dirty="0">
                <a:solidFill>
                  <a:srgbClr val="1E1E1E"/>
                </a:solidFill>
                <a:latin typeface="Arial"/>
                <a:cs typeface="Arial"/>
              </a:rPr>
              <a:t> </a:t>
            </a:r>
            <a:r>
              <a:rPr sz="1044" dirty="0">
                <a:solidFill>
                  <a:srgbClr val="1E1E1E"/>
                </a:solidFill>
                <a:latin typeface="Arial"/>
                <a:cs typeface="Arial"/>
              </a:rPr>
              <a:t>numbers</a:t>
            </a:r>
            <a:r>
              <a:rPr sz="1044" spc="-33" dirty="0">
                <a:solidFill>
                  <a:srgbClr val="1E1E1E"/>
                </a:solidFill>
                <a:latin typeface="Arial"/>
                <a:cs typeface="Arial"/>
              </a:rPr>
              <a:t> </a:t>
            </a:r>
            <a:r>
              <a:rPr sz="1044" dirty="0">
                <a:solidFill>
                  <a:srgbClr val="1E1E1E"/>
                </a:solidFill>
                <a:latin typeface="Arial"/>
                <a:cs typeface="Arial"/>
              </a:rPr>
              <a:t>in</a:t>
            </a:r>
            <a:r>
              <a:rPr sz="1044" spc="-24" dirty="0">
                <a:solidFill>
                  <a:srgbClr val="1E1E1E"/>
                </a:solidFill>
                <a:latin typeface="Arial"/>
                <a:cs typeface="Arial"/>
              </a:rPr>
              <a:t> </a:t>
            </a:r>
            <a:r>
              <a:rPr sz="1044" dirty="0">
                <a:solidFill>
                  <a:srgbClr val="1E1E1E"/>
                </a:solidFill>
                <a:latin typeface="Arial"/>
                <a:cs typeface="Arial"/>
              </a:rPr>
              <a:t>parentheses</a:t>
            </a:r>
            <a:r>
              <a:rPr sz="1044" spc="-33" dirty="0">
                <a:solidFill>
                  <a:srgbClr val="1E1E1E"/>
                </a:solidFill>
                <a:latin typeface="Arial"/>
                <a:cs typeface="Arial"/>
              </a:rPr>
              <a:t> </a:t>
            </a:r>
            <a:r>
              <a:rPr sz="1044" dirty="0">
                <a:solidFill>
                  <a:srgbClr val="1E1E1E"/>
                </a:solidFill>
                <a:latin typeface="Arial"/>
                <a:cs typeface="Arial"/>
              </a:rPr>
              <a:t>are</a:t>
            </a:r>
            <a:r>
              <a:rPr sz="1044" spc="-33" dirty="0">
                <a:solidFill>
                  <a:srgbClr val="1E1E1E"/>
                </a:solidFill>
                <a:latin typeface="Arial"/>
                <a:cs typeface="Arial"/>
              </a:rPr>
              <a:t> </a:t>
            </a:r>
            <a:r>
              <a:rPr sz="1044" dirty="0">
                <a:solidFill>
                  <a:srgbClr val="1E1E1E"/>
                </a:solidFill>
                <a:latin typeface="Arial"/>
                <a:cs typeface="Arial"/>
              </a:rPr>
              <a:t>the</a:t>
            </a:r>
            <a:r>
              <a:rPr sz="1044" spc="-33" dirty="0">
                <a:solidFill>
                  <a:srgbClr val="1E1E1E"/>
                </a:solidFill>
                <a:latin typeface="Arial"/>
                <a:cs typeface="Arial"/>
              </a:rPr>
              <a:t> </a:t>
            </a:r>
            <a:r>
              <a:rPr sz="1044" dirty="0">
                <a:solidFill>
                  <a:srgbClr val="1E1E1E"/>
                </a:solidFill>
                <a:latin typeface="Arial"/>
                <a:cs typeface="Arial"/>
              </a:rPr>
              <a:t>percentage</a:t>
            </a:r>
            <a:r>
              <a:rPr sz="1044" spc="-52" dirty="0">
                <a:solidFill>
                  <a:srgbClr val="1E1E1E"/>
                </a:solidFill>
                <a:latin typeface="Arial"/>
                <a:cs typeface="Arial"/>
              </a:rPr>
              <a:t> </a:t>
            </a:r>
            <a:r>
              <a:rPr sz="1044" dirty="0">
                <a:solidFill>
                  <a:srgbClr val="1E1E1E"/>
                </a:solidFill>
                <a:latin typeface="Arial"/>
                <a:cs typeface="Arial"/>
              </a:rPr>
              <a:t>of</a:t>
            </a:r>
            <a:r>
              <a:rPr sz="1044" spc="-28" dirty="0">
                <a:solidFill>
                  <a:srgbClr val="1E1E1E"/>
                </a:solidFill>
                <a:latin typeface="Arial"/>
                <a:cs typeface="Arial"/>
              </a:rPr>
              <a:t> </a:t>
            </a:r>
            <a:r>
              <a:rPr sz="1044" dirty="0">
                <a:solidFill>
                  <a:srgbClr val="1E1E1E"/>
                </a:solidFill>
                <a:latin typeface="Arial"/>
                <a:cs typeface="Arial"/>
              </a:rPr>
              <a:t>the</a:t>
            </a:r>
            <a:r>
              <a:rPr sz="1044" spc="-33" dirty="0">
                <a:solidFill>
                  <a:srgbClr val="1E1E1E"/>
                </a:solidFill>
                <a:latin typeface="Arial"/>
                <a:cs typeface="Arial"/>
              </a:rPr>
              <a:t> </a:t>
            </a:r>
            <a:r>
              <a:rPr sz="1044" dirty="0">
                <a:solidFill>
                  <a:srgbClr val="1E1E1E"/>
                </a:solidFill>
                <a:latin typeface="Arial"/>
                <a:cs typeface="Arial"/>
              </a:rPr>
              <a:t>non-AP</a:t>
            </a:r>
            <a:r>
              <a:rPr sz="1044" spc="-14" dirty="0">
                <a:solidFill>
                  <a:srgbClr val="1E1E1E"/>
                </a:solidFill>
                <a:latin typeface="Arial"/>
                <a:cs typeface="Arial"/>
              </a:rPr>
              <a:t> </a:t>
            </a:r>
            <a:r>
              <a:rPr sz="1044" dirty="0">
                <a:solidFill>
                  <a:srgbClr val="1E1E1E"/>
                </a:solidFill>
                <a:latin typeface="Arial"/>
                <a:cs typeface="Arial"/>
              </a:rPr>
              <a:t>CSP</a:t>
            </a:r>
            <a:r>
              <a:rPr sz="1044" spc="-19" dirty="0">
                <a:solidFill>
                  <a:srgbClr val="1E1E1E"/>
                </a:solidFill>
                <a:latin typeface="Arial"/>
                <a:cs typeface="Arial"/>
              </a:rPr>
              <a:t> </a:t>
            </a:r>
            <a:r>
              <a:rPr sz="1044" dirty="0">
                <a:solidFill>
                  <a:srgbClr val="1E1E1E"/>
                </a:solidFill>
                <a:latin typeface="Arial"/>
                <a:cs typeface="Arial"/>
              </a:rPr>
              <a:t>students</a:t>
            </a:r>
            <a:r>
              <a:rPr sz="1044" spc="-38" dirty="0">
                <a:solidFill>
                  <a:srgbClr val="1E1E1E"/>
                </a:solidFill>
                <a:latin typeface="Arial"/>
                <a:cs typeface="Arial"/>
              </a:rPr>
              <a:t> </a:t>
            </a:r>
            <a:r>
              <a:rPr sz="1044" dirty="0">
                <a:solidFill>
                  <a:srgbClr val="1E1E1E"/>
                </a:solidFill>
                <a:latin typeface="Arial"/>
                <a:cs typeface="Arial"/>
              </a:rPr>
              <a:t>in</a:t>
            </a:r>
            <a:r>
              <a:rPr sz="1044" spc="-19" dirty="0">
                <a:solidFill>
                  <a:srgbClr val="1E1E1E"/>
                </a:solidFill>
                <a:latin typeface="Arial"/>
                <a:cs typeface="Arial"/>
              </a:rPr>
              <a:t> </a:t>
            </a:r>
            <a:r>
              <a:rPr sz="1044" dirty="0">
                <a:solidFill>
                  <a:srgbClr val="1E1E1E"/>
                </a:solidFill>
                <a:latin typeface="Arial"/>
                <a:cs typeface="Arial"/>
              </a:rPr>
              <a:t>the</a:t>
            </a:r>
            <a:r>
              <a:rPr sz="1044" spc="-33" dirty="0">
                <a:solidFill>
                  <a:srgbClr val="1E1E1E"/>
                </a:solidFill>
                <a:latin typeface="Arial"/>
                <a:cs typeface="Arial"/>
              </a:rPr>
              <a:t> </a:t>
            </a:r>
            <a:r>
              <a:rPr sz="1044" spc="-9" dirty="0">
                <a:solidFill>
                  <a:srgbClr val="1E1E1E"/>
                </a:solidFill>
                <a:latin typeface="Arial"/>
                <a:cs typeface="Arial"/>
              </a:rPr>
              <a:t>subgroup </a:t>
            </a:r>
            <a:r>
              <a:rPr sz="1044" dirty="0">
                <a:solidFill>
                  <a:srgbClr val="1E1E1E"/>
                </a:solidFill>
                <a:latin typeface="Arial"/>
                <a:cs typeface="Arial"/>
              </a:rPr>
              <a:t>who declare</a:t>
            </a:r>
            <a:r>
              <a:rPr sz="1044" spc="-24" dirty="0">
                <a:solidFill>
                  <a:srgbClr val="1E1E1E"/>
                </a:solidFill>
                <a:latin typeface="Arial"/>
                <a:cs typeface="Arial"/>
              </a:rPr>
              <a:t> </a:t>
            </a:r>
            <a:r>
              <a:rPr sz="1044" dirty="0">
                <a:solidFill>
                  <a:srgbClr val="1E1E1E"/>
                </a:solidFill>
                <a:latin typeface="Arial"/>
                <a:cs typeface="Arial"/>
              </a:rPr>
              <a:t>a</a:t>
            </a:r>
            <a:r>
              <a:rPr sz="1044" spc="-24" dirty="0">
                <a:solidFill>
                  <a:srgbClr val="1E1E1E"/>
                </a:solidFill>
                <a:latin typeface="Arial"/>
                <a:cs typeface="Arial"/>
              </a:rPr>
              <a:t> </a:t>
            </a:r>
            <a:r>
              <a:rPr sz="1044" dirty="0">
                <a:solidFill>
                  <a:srgbClr val="1E1E1E"/>
                </a:solidFill>
                <a:latin typeface="Arial"/>
                <a:cs typeface="Arial"/>
              </a:rPr>
              <a:t>STEM</a:t>
            </a:r>
            <a:r>
              <a:rPr sz="1044" spc="-24" dirty="0">
                <a:solidFill>
                  <a:srgbClr val="1E1E1E"/>
                </a:solidFill>
                <a:latin typeface="Arial"/>
                <a:cs typeface="Arial"/>
              </a:rPr>
              <a:t> </a:t>
            </a:r>
            <a:r>
              <a:rPr sz="1044" dirty="0">
                <a:solidFill>
                  <a:srgbClr val="1E1E1E"/>
                </a:solidFill>
                <a:latin typeface="Arial"/>
                <a:cs typeface="Arial"/>
              </a:rPr>
              <a:t>major.</a:t>
            </a:r>
            <a:r>
              <a:rPr sz="1044" spc="-47" dirty="0">
                <a:solidFill>
                  <a:srgbClr val="1E1E1E"/>
                </a:solidFill>
                <a:latin typeface="Arial"/>
                <a:cs typeface="Arial"/>
              </a:rPr>
              <a:t> </a:t>
            </a:r>
            <a:r>
              <a:rPr sz="1044" dirty="0">
                <a:solidFill>
                  <a:srgbClr val="1E1E1E"/>
                </a:solidFill>
                <a:latin typeface="Arial"/>
                <a:cs typeface="Arial"/>
              </a:rPr>
              <a:t>For</a:t>
            </a:r>
            <a:r>
              <a:rPr sz="1044" spc="-19" dirty="0">
                <a:solidFill>
                  <a:srgbClr val="1E1E1E"/>
                </a:solidFill>
                <a:latin typeface="Arial"/>
                <a:cs typeface="Arial"/>
              </a:rPr>
              <a:t> </a:t>
            </a:r>
            <a:r>
              <a:rPr sz="1044" dirty="0">
                <a:solidFill>
                  <a:srgbClr val="1E1E1E"/>
                </a:solidFill>
                <a:latin typeface="Arial"/>
                <a:cs typeface="Arial"/>
              </a:rPr>
              <a:t>example,</a:t>
            </a:r>
            <a:r>
              <a:rPr sz="1044" spc="-14" dirty="0">
                <a:solidFill>
                  <a:srgbClr val="1E1E1E"/>
                </a:solidFill>
                <a:latin typeface="Arial"/>
                <a:cs typeface="Arial"/>
              </a:rPr>
              <a:t> </a:t>
            </a:r>
            <a:r>
              <a:rPr sz="1044" dirty="0">
                <a:solidFill>
                  <a:srgbClr val="1E1E1E"/>
                </a:solidFill>
                <a:latin typeface="Arial"/>
                <a:cs typeface="Arial"/>
              </a:rPr>
              <a:t>37.3%</a:t>
            </a:r>
            <a:r>
              <a:rPr sz="1044" spc="-43" dirty="0">
                <a:solidFill>
                  <a:srgbClr val="1E1E1E"/>
                </a:solidFill>
                <a:latin typeface="Arial"/>
                <a:cs typeface="Arial"/>
              </a:rPr>
              <a:t> </a:t>
            </a:r>
            <a:r>
              <a:rPr sz="1044" dirty="0">
                <a:solidFill>
                  <a:srgbClr val="1E1E1E"/>
                </a:solidFill>
                <a:latin typeface="Arial"/>
                <a:cs typeface="Arial"/>
              </a:rPr>
              <a:t>of</a:t>
            </a:r>
            <a:r>
              <a:rPr sz="1044" spc="-24" dirty="0">
                <a:solidFill>
                  <a:srgbClr val="1E1E1E"/>
                </a:solidFill>
                <a:latin typeface="Arial"/>
                <a:cs typeface="Arial"/>
              </a:rPr>
              <a:t> </a:t>
            </a:r>
            <a:r>
              <a:rPr sz="1044" spc="-9" dirty="0">
                <a:solidFill>
                  <a:srgbClr val="1E1E1E"/>
                </a:solidFill>
                <a:latin typeface="Arial"/>
                <a:cs typeface="Arial"/>
              </a:rPr>
              <a:t>non-</a:t>
            </a:r>
            <a:r>
              <a:rPr sz="1044" dirty="0">
                <a:solidFill>
                  <a:srgbClr val="1E1E1E"/>
                </a:solidFill>
                <a:latin typeface="Arial"/>
                <a:cs typeface="Arial"/>
              </a:rPr>
              <a:t>AP</a:t>
            </a:r>
            <a:r>
              <a:rPr sz="1044" spc="-24" dirty="0">
                <a:solidFill>
                  <a:srgbClr val="1E1E1E"/>
                </a:solidFill>
                <a:latin typeface="Arial"/>
                <a:cs typeface="Arial"/>
              </a:rPr>
              <a:t> </a:t>
            </a:r>
            <a:r>
              <a:rPr sz="1044" dirty="0">
                <a:solidFill>
                  <a:srgbClr val="1E1E1E"/>
                </a:solidFill>
                <a:latin typeface="Arial"/>
                <a:cs typeface="Arial"/>
              </a:rPr>
              <a:t>CSP</a:t>
            </a:r>
            <a:r>
              <a:rPr sz="1044" spc="-5" dirty="0">
                <a:solidFill>
                  <a:srgbClr val="1E1E1E"/>
                </a:solidFill>
                <a:latin typeface="Arial"/>
                <a:cs typeface="Arial"/>
              </a:rPr>
              <a:t> </a:t>
            </a:r>
            <a:r>
              <a:rPr sz="1044" dirty="0">
                <a:solidFill>
                  <a:srgbClr val="1E1E1E"/>
                </a:solidFill>
                <a:latin typeface="Arial"/>
                <a:cs typeface="Arial"/>
              </a:rPr>
              <a:t>students</a:t>
            </a:r>
            <a:r>
              <a:rPr sz="1044" spc="-38" dirty="0">
                <a:solidFill>
                  <a:srgbClr val="1E1E1E"/>
                </a:solidFill>
                <a:latin typeface="Arial"/>
                <a:cs typeface="Arial"/>
              </a:rPr>
              <a:t> </a:t>
            </a:r>
            <a:r>
              <a:rPr sz="1044" dirty="0">
                <a:solidFill>
                  <a:srgbClr val="1E1E1E"/>
                </a:solidFill>
                <a:latin typeface="Arial"/>
                <a:cs typeface="Arial"/>
              </a:rPr>
              <a:t>declare</a:t>
            </a:r>
            <a:r>
              <a:rPr sz="1044" spc="-24" dirty="0">
                <a:solidFill>
                  <a:srgbClr val="1E1E1E"/>
                </a:solidFill>
                <a:latin typeface="Arial"/>
                <a:cs typeface="Arial"/>
              </a:rPr>
              <a:t> </a:t>
            </a:r>
            <a:r>
              <a:rPr sz="1044" dirty="0">
                <a:solidFill>
                  <a:srgbClr val="1E1E1E"/>
                </a:solidFill>
                <a:latin typeface="Arial"/>
                <a:cs typeface="Arial"/>
              </a:rPr>
              <a:t>a</a:t>
            </a:r>
            <a:r>
              <a:rPr sz="1044" spc="-24" dirty="0">
                <a:solidFill>
                  <a:srgbClr val="1E1E1E"/>
                </a:solidFill>
                <a:latin typeface="Arial"/>
                <a:cs typeface="Arial"/>
              </a:rPr>
              <a:t> </a:t>
            </a:r>
            <a:r>
              <a:rPr sz="1044" dirty="0">
                <a:solidFill>
                  <a:srgbClr val="1E1E1E"/>
                </a:solidFill>
                <a:latin typeface="Arial"/>
                <a:cs typeface="Arial"/>
              </a:rPr>
              <a:t>STEM</a:t>
            </a:r>
            <a:r>
              <a:rPr sz="1044" spc="-24" dirty="0">
                <a:solidFill>
                  <a:srgbClr val="1E1E1E"/>
                </a:solidFill>
                <a:latin typeface="Arial"/>
                <a:cs typeface="Arial"/>
              </a:rPr>
              <a:t> </a:t>
            </a:r>
            <a:r>
              <a:rPr sz="1044" dirty="0">
                <a:solidFill>
                  <a:srgbClr val="1E1E1E"/>
                </a:solidFill>
                <a:latin typeface="Arial"/>
                <a:cs typeface="Arial"/>
              </a:rPr>
              <a:t>major,</a:t>
            </a:r>
            <a:r>
              <a:rPr sz="1044" spc="-52" dirty="0">
                <a:solidFill>
                  <a:srgbClr val="1E1E1E"/>
                </a:solidFill>
                <a:latin typeface="Arial"/>
                <a:cs typeface="Arial"/>
              </a:rPr>
              <a:t> </a:t>
            </a:r>
            <a:r>
              <a:rPr sz="1044" dirty="0">
                <a:solidFill>
                  <a:srgbClr val="1E1E1E"/>
                </a:solidFill>
                <a:latin typeface="Arial"/>
                <a:cs typeface="Arial"/>
              </a:rPr>
              <a:t>while</a:t>
            </a:r>
            <a:r>
              <a:rPr sz="1044" spc="19" dirty="0">
                <a:solidFill>
                  <a:srgbClr val="1E1E1E"/>
                </a:solidFill>
                <a:latin typeface="Arial"/>
                <a:cs typeface="Arial"/>
              </a:rPr>
              <a:t> </a:t>
            </a:r>
            <a:r>
              <a:rPr sz="1044" dirty="0">
                <a:solidFill>
                  <a:srgbClr val="1E1E1E"/>
                </a:solidFill>
                <a:latin typeface="Arial"/>
                <a:cs typeface="Arial"/>
              </a:rPr>
              <a:t>48.9%</a:t>
            </a:r>
            <a:r>
              <a:rPr sz="1044" spc="-38" dirty="0">
                <a:solidFill>
                  <a:srgbClr val="1E1E1E"/>
                </a:solidFill>
                <a:latin typeface="Arial"/>
                <a:cs typeface="Arial"/>
              </a:rPr>
              <a:t> </a:t>
            </a:r>
            <a:r>
              <a:rPr sz="1044" spc="-24" dirty="0">
                <a:solidFill>
                  <a:srgbClr val="1E1E1E"/>
                </a:solidFill>
                <a:latin typeface="Arial"/>
                <a:cs typeface="Arial"/>
              </a:rPr>
              <a:t>of </a:t>
            </a:r>
            <a:r>
              <a:rPr sz="1044" dirty="0">
                <a:solidFill>
                  <a:srgbClr val="1E1E1E"/>
                </a:solidFill>
                <a:latin typeface="Arial"/>
                <a:cs typeface="Arial"/>
              </a:rPr>
              <a:t>AP</a:t>
            </a:r>
            <a:r>
              <a:rPr sz="1044" spc="-19" dirty="0">
                <a:solidFill>
                  <a:srgbClr val="1E1E1E"/>
                </a:solidFill>
                <a:latin typeface="Arial"/>
                <a:cs typeface="Arial"/>
              </a:rPr>
              <a:t> </a:t>
            </a:r>
            <a:r>
              <a:rPr sz="1044" dirty="0">
                <a:solidFill>
                  <a:srgbClr val="1E1E1E"/>
                </a:solidFill>
                <a:latin typeface="Arial"/>
                <a:cs typeface="Arial"/>
              </a:rPr>
              <a:t>CSP</a:t>
            </a:r>
            <a:r>
              <a:rPr sz="1044" spc="-5" dirty="0">
                <a:solidFill>
                  <a:srgbClr val="1E1E1E"/>
                </a:solidFill>
                <a:latin typeface="Arial"/>
                <a:cs typeface="Arial"/>
              </a:rPr>
              <a:t> </a:t>
            </a:r>
            <a:r>
              <a:rPr sz="1044" dirty="0">
                <a:solidFill>
                  <a:srgbClr val="1E1E1E"/>
                </a:solidFill>
                <a:latin typeface="Arial"/>
                <a:cs typeface="Arial"/>
              </a:rPr>
              <a:t>students</a:t>
            </a:r>
            <a:r>
              <a:rPr sz="1044" spc="-38" dirty="0">
                <a:solidFill>
                  <a:srgbClr val="1E1E1E"/>
                </a:solidFill>
                <a:latin typeface="Arial"/>
                <a:cs typeface="Arial"/>
              </a:rPr>
              <a:t> </a:t>
            </a:r>
            <a:r>
              <a:rPr sz="1044" dirty="0">
                <a:solidFill>
                  <a:srgbClr val="1E1E1E"/>
                </a:solidFill>
                <a:latin typeface="Arial"/>
                <a:cs typeface="Arial"/>
              </a:rPr>
              <a:t>declare</a:t>
            </a:r>
            <a:r>
              <a:rPr sz="1044" spc="-14" dirty="0">
                <a:solidFill>
                  <a:srgbClr val="1E1E1E"/>
                </a:solidFill>
                <a:latin typeface="Arial"/>
                <a:cs typeface="Arial"/>
              </a:rPr>
              <a:t> </a:t>
            </a:r>
            <a:r>
              <a:rPr sz="1044" dirty="0">
                <a:solidFill>
                  <a:srgbClr val="1E1E1E"/>
                </a:solidFill>
                <a:latin typeface="Arial"/>
                <a:cs typeface="Arial"/>
              </a:rPr>
              <a:t>a</a:t>
            </a:r>
            <a:r>
              <a:rPr sz="1044" spc="-14" dirty="0">
                <a:solidFill>
                  <a:srgbClr val="1E1E1E"/>
                </a:solidFill>
                <a:latin typeface="Arial"/>
                <a:cs typeface="Arial"/>
              </a:rPr>
              <a:t> </a:t>
            </a:r>
            <a:r>
              <a:rPr sz="1044" dirty="0">
                <a:solidFill>
                  <a:srgbClr val="1E1E1E"/>
                </a:solidFill>
                <a:latin typeface="Arial"/>
                <a:cs typeface="Arial"/>
              </a:rPr>
              <a:t>STEM</a:t>
            </a:r>
            <a:r>
              <a:rPr sz="1044" spc="-14" dirty="0">
                <a:solidFill>
                  <a:srgbClr val="1E1E1E"/>
                </a:solidFill>
                <a:latin typeface="Arial"/>
                <a:cs typeface="Arial"/>
              </a:rPr>
              <a:t> </a:t>
            </a:r>
            <a:r>
              <a:rPr sz="1044" dirty="0">
                <a:solidFill>
                  <a:srgbClr val="1E1E1E"/>
                </a:solidFill>
                <a:latin typeface="Arial"/>
                <a:cs typeface="Arial"/>
              </a:rPr>
              <a:t>major</a:t>
            </a:r>
            <a:r>
              <a:rPr sz="1044" spc="-33" dirty="0">
                <a:solidFill>
                  <a:srgbClr val="1E1E1E"/>
                </a:solidFill>
                <a:latin typeface="Arial"/>
                <a:cs typeface="Arial"/>
              </a:rPr>
              <a:t> </a:t>
            </a:r>
            <a:r>
              <a:rPr sz="1044" dirty="0">
                <a:solidFill>
                  <a:srgbClr val="1E1E1E"/>
                </a:solidFill>
                <a:latin typeface="Arial"/>
                <a:cs typeface="Arial"/>
              </a:rPr>
              <a:t>for</a:t>
            </a:r>
            <a:r>
              <a:rPr sz="1044" spc="-43" dirty="0">
                <a:solidFill>
                  <a:srgbClr val="1E1E1E"/>
                </a:solidFill>
                <a:latin typeface="Arial"/>
                <a:cs typeface="Arial"/>
              </a:rPr>
              <a:t> </a:t>
            </a:r>
            <a:r>
              <a:rPr sz="1044" dirty="0">
                <a:solidFill>
                  <a:srgbClr val="1E1E1E"/>
                </a:solidFill>
                <a:latin typeface="Arial"/>
                <a:cs typeface="Arial"/>
              </a:rPr>
              <a:t>a</a:t>
            </a:r>
            <a:r>
              <a:rPr sz="1044" spc="-14" dirty="0">
                <a:solidFill>
                  <a:srgbClr val="1E1E1E"/>
                </a:solidFill>
                <a:latin typeface="Arial"/>
                <a:cs typeface="Arial"/>
              </a:rPr>
              <a:t> </a:t>
            </a:r>
            <a:r>
              <a:rPr sz="1044" dirty="0">
                <a:solidFill>
                  <a:srgbClr val="1E1E1E"/>
                </a:solidFill>
                <a:latin typeface="Arial"/>
                <a:cs typeface="Arial"/>
              </a:rPr>
              <a:t>11.6</a:t>
            </a:r>
            <a:r>
              <a:rPr sz="1044" spc="-33" dirty="0">
                <a:solidFill>
                  <a:srgbClr val="1E1E1E"/>
                </a:solidFill>
                <a:latin typeface="Arial"/>
                <a:cs typeface="Arial"/>
              </a:rPr>
              <a:t> </a:t>
            </a:r>
            <a:r>
              <a:rPr sz="1044" spc="-9" dirty="0">
                <a:solidFill>
                  <a:srgbClr val="1E1E1E"/>
                </a:solidFill>
                <a:latin typeface="Arial"/>
                <a:cs typeface="Arial"/>
              </a:rPr>
              <a:t>percentage-</a:t>
            </a:r>
            <a:r>
              <a:rPr sz="1044" dirty="0">
                <a:solidFill>
                  <a:srgbClr val="1E1E1E"/>
                </a:solidFill>
                <a:latin typeface="Arial"/>
                <a:cs typeface="Arial"/>
              </a:rPr>
              <a:t>point</a:t>
            </a:r>
            <a:r>
              <a:rPr sz="1044" spc="-43" dirty="0">
                <a:solidFill>
                  <a:srgbClr val="1E1E1E"/>
                </a:solidFill>
                <a:latin typeface="Arial"/>
                <a:cs typeface="Arial"/>
              </a:rPr>
              <a:t> </a:t>
            </a:r>
            <a:r>
              <a:rPr sz="1044" dirty="0">
                <a:solidFill>
                  <a:srgbClr val="1E1E1E"/>
                </a:solidFill>
                <a:latin typeface="Arial"/>
                <a:cs typeface="Arial"/>
              </a:rPr>
              <a:t>increase</a:t>
            </a:r>
            <a:r>
              <a:rPr sz="1044" spc="-14" dirty="0">
                <a:solidFill>
                  <a:srgbClr val="1E1E1E"/>
                </a:solidFill>
                <a:latin typeface="Arial"/>
                <a:cs typeface="Arial"/>
              </a:rPr>
              <a:t> </a:t>
            </a:r>
            <a:r>
              <a:rPr sz="1044" dirty="0">
                <a:solidFill>
                  <a:srgbClr val="1E1E1E"/>
                </a:solidFill>
                <a:latin typeface="Arial"/>
                <a:cs typeface="Arial"/>
              </a:rPr>
              <a:t>associated</a:t>
            </a:r>
            <a:r>
              <a:rPr sz="1044" spc="-33" dirty="0">
                <a:solidFill>
                  <a:srgbClr val="1E1E1E"/>
                </a:solidFill>
                <a:latin typeface="Arial"/>
                <a:cs typeface="Arial"/>
              </a:rPr>
              <a:t> </a:t>
            </a:r>
            <a:r>
              <a:rPr sz="1044" dirty="0">
                <a:solidFill>
                  <a:srgbClr val="1E1E1E"/>
                </a:solidFill>
                <a:latin typeface="Arial"/>
                <a:cs typeface="Arial"/>
              </a:rPr>
              <a:t>with</a:t>
            </a:r>
            <a:r>
              <a:rPr sz="1044" spc="9" dirty="0">
                <a:solidFill>
                  <a:srgbClr val="1E1E1E"/>
                </a:solidFill>
                <a:latin typeface="Arial"/>
                <a:cs typeface="Arial"/>
              </a:rPr>
              <a:t> </a:t>
            </a:r>
            <a:r>
              <a:rPr sz="1044" dirty="0">
                <a:solidFill>
                  <a:srgbClr val="1E1E1E"/>
                </a:solidFill>
                <a:latin typeface="Arial"/>
                <a:cs typeface="Arial"/>
              </a:rPr>
              <a:t>AP</a:t>
            </a:r>
            <a:r>
              <a:rPr sz="1044" spc="-5" dirty="0">
                <a:solidFill>
                  <a:srgbClr val="1E1E1E"/>
                </a:solidFill>
                <a:latin typeface="Arial"/>
                <a:cs typeface="Arial"/>
              </a:rPr>
              <a:t> </a:t>
            </a:r>
            <a:r>
              <a:rPr sz="1044" spc="-24" dirty="0">
                <a:solidFill>
                  <a:srgbClr val="1E1E1E"/>
                </a:solidFill>
                <a:latin typeface="Arial"/>
                <a:cs typeface="Arial"/>
              </a:rPr>
              <a:t>CSP </a:t>
            </a:r>
            <a:r>
              <a:rPr sz="1044" spc="-9" dirty="0">
                <a:solidFill>
                  <a:srgbClr val="1E1E1E"/>
                </a:solidFill>
                <a:latin typeface="Arial"/>
                <a:cs typeface="Arial"/>
              </a:rPr>
              <a:t>participation.</a:t>
            </a:r>
            <a:endParaRPr sz="1044">
              <a:latin typeface="Arial"/>
              <a:cs typeface="Arial"/>
            </a:endParaRPr>
          </a:p>
          <a:p>
            <a:pPr>
              <a:spcBef>
                <a:spcPts val="24"/>
              </a:spcBef>
            </a:pPr>
            <a:endParaRPr sz="1471">
              <a:latin typeface="Arial"/>
              <a:cs typeface="Arial"/>
            </a:endParaRPr>
          </a:p>
          <a:p>
            <a:pPr marR="4821" algn="r"/>
            <a:r>
              <a:rPr sz="1139" spc="-24" dirty="0">
                <a:solidFill>
                  <a:srgbClr val="070707"/>
                </a:solidFill>
                <a:latin typeface="Arial"/>
                <a:cs typeface="Arial"/>
              </a:rPr>
              <a:t>24</a:t>
            </a:r>
            <a:endParaRPr sz="1139">
              <a:latin typeface="Arial"/>
              <a:cs typeface="Arial"/>
            </a:endParaRPr>
          </a:p>
        </p:txBody>
      </p:sp>
      <p:sp>
        <p:nvSpPr>
          <p:cNvPr id="4" name="object 4"/>
          <p:cNvSpPr/>
          <p:nvPr/>
        </p:nvSpPr>
        <p:spPr>
          <a:xfrm>
            <a:off x="4920859" y="432451"/>
            <a:ext cx="6912839" cy="7834"/>
          </a:xfrm>
          <a:custGeom>
            <a:avLst/>
            <a:gdLst/>
            <a:ahLst/>
            <a:cxnLst/>
            <a:rect l="l" t="t" r="r" b="b"/>
            <a:pathLst>
              <a:path w="7284084" h="8254">
                <a:moveTo>
                  <a:pt x="0" y="0"/>
                </a:moveTo>
                <a:lnTo>
                  <a:pt x="7283729" y="7835"/>
                </a:lnTo>
              </a:path>
            </a:pathLst>
          </a:custGeom>
          <a:ln w="66675">
            <a:solidFill>
              <a:srgbClr val="009CDE"/>
            </a:solidFill>
          </a:ln>
        </p:spPr>
        <p:txBody>
          <a:bodyPr wrap="square" lIns="0" tIns="0" rIns="0" bIns="0" rtlCol="0"/>
          <a:lstStyle/>
          <a:p>
            <a:endParaRPr sz="1708"/>
          </a:p>
        </p:txBody>
      </p:sp>
      <p:sp>
        <p:nvSpPr>
          <p:cNvPr id="5" name="object 5"/>
          <p:cNvSpPr/>
          <p:nvPr/>
        </p:nvSpPr>
        <p:spPr>
          <a:xfrm>
            <a:off x="5617989" y="2677150"/>
            <a:ext cx="486327" cy="1967004"/>
          </a:xfrm>
          <a:custGeom>
            <a:avLst/>
            <a:gdLst/>
            <a:ahLst/>
            <a:cxnLst/>
            <a:rect l="l" t="t" r="r" b="b"/>
            <a:pathLst>
              <a:path w="512445" h="2072639">
                <a:moveTo>
                  <a:pt x="512063" y="0"/>
                </a:moveTo>
                <a:lnTo>
                  <a:pt x="0" y="0"/>
                </a:lnTo>
                <a:lnTo>
                  <a:pt x="0" y="2072639"/>
                </a:lnTo>
                <a:lnTo>
                  <a:pt x="512063" y="2072639"/>
                </a:lnTo>
                <a:lnTo>
                  <a:pt x="512063" y="0"/>
                </a:lnTo>
                <a:close/>
              </a:path>
            </a:pathLst>
          </a:custGeom>
          <a:solidFill>
            <a:srgbClr val="0077C7"/>
          </a:solidFill>
        </p:spPr>
        <p:txBody>
          <a:bodyPr wrap="square" lIns="0" tIns="0" rIns="0" bIns="0" rtlCol="0"/>
          <a:lstStyle/>
          <a:p>
            <a:endParaRPr sz="1708"/>
          </a:p>
        </p:txBody>
      </p:sp>
      <p:sp>
        <p:nvSpPr>
          <p:cNvPr id="6" name="object 6"/>
          <p:cNvSpPr/>
          <p:nvPr/>
        </p:nvSpPr>
        <p:spPr>
          <a:xfrm>
            <a:off x="6491571" y="2982325"/>
            <a:ext cx="486327" cy="1662071"/>
          </a:xfrm>
          <a:custGeom>
            <a:avLst/>
            <a:gdLst/>
            <a:ahLst/>
            <a:cxnLst/>
            <a:rect l="l" t="t" r="r" b="b"/>
            <a:pathLst>
              <a:path w="512445" h="1751329">
                <a:moveTo>
                  <a:pt x="512064" y="0"/>
                </a:moveTo>
                <a:lnTo>
                  <a:pt x="0" y="0"/>
                </a:lnTo>
                <a:lnTo>
                  <a:pt x="0" y="1751076"/>
                </a:lnTo>
                <a:lnTo>
                  <a:pt x="512064" y="1751076"/>
                </a:lnTo>
                <a:lnTo>
                  <a:pt x="512064" y="0"/>
                </a:lnTo>
                <a:close/>
              </a:path>
            </a:pathLst>
          </a:custGeom>
          <a:solidFill>
            <a:srgbClr val="009CDE"/>
          </a:solidFill>
        </p:spPr>
        <p:txBody>
          <a:bodyPr wrap="square" lIns="0" tIns="0" rIns="0" bIns="0" rtlCol="0"/>
          <a:lstStyle/>
          <a:p>
            <a:endParaRPr sz="1708"/>
          </a:p>
        </p:txBody>
      </p:sp>
      <p:sp>
        <p:nvSpPr>
          <p:cNvPr id="7" name="object 7"/>
          <p:cNvSpPr/>
          <p:nvPr/>
        </p:nvSpPr>
        <p:spPr>
          <a:xfrm>
            <a:off x="7366597" y="3524699"/>
            <a:ext cx="484520" cy="1119698"/>
          </a:xfrm>
          <a:custGeom>
            <a:avLst/>
            <a:gdLst/>
            <a:ahLst/>
            <a:cxnLst/>
            <a:rect l="l" t="t" r="r" b="b"/>
            <a:pathLst>
              <a:path w="510540" h="1179829">
                <a:moveTo>
                  <a:pt x="510540" y="0"/>
                </a:moveTo>
                <a:lnTo>
                  <a:pt x="0" y="0"/>
                </a:lnTo>
                <a:lnTo>
                  <a:pt x="0" y="1179576"/>
                </a:lnTo>
                <a:lnTo>
                  <a:pt x="510540" y="1179576"/>
                </a:lnTo>
                <a:lnTo>
                  <a:pt x="510540" y="0"/>
                </a:lnTo>
                <a:close/>
              </a:path>
            </a:pathLst>
          </a:custGeom>
          <a:solidFill>
            <a:srgbClr val="009CDE"/>
          </a:solidFill>
        </p:spPr>
        <p:txBody>
          <a:bodyPr wrap="square" lIns="0" tIns="0" rIns="0" bIns="0" rtlCol="0"/>
          <a:lstStyle/>
          <a:p>
            <a:endParaRPr sz="1708"/>
          </a:p>
        </p:txBody>
      </p:sp>
      <p:sp>
        <p:nvSpPr>
          <p:cNvPr id="8" name="object 8"/>
          <p:cNvSpPr/>
          <p:nvPr/>
        </p:nvSpPr>
        <p:spPr>
          <a:xfrm>
            <a:off x="8240180" y="2389331"/>
            <a:ext cx="486327" cy="2255065"/>
          </a:xfrm>
          <a:custGeom>
            <a:avLst/>
            <a:gdLst/>
            <a:ahLst/>
            <a:cxnLst/>
            <a:rect l="l" t="t" r="r" b="b"/>
            <a:pathLst>
              <a:path w="512445" h="2376170">
                <a:moveTo>
                  <a:pt x="512064" y="0"/>
                </a:moveTo>
                <a:lnTo>
                  <a:pt x="0" y="0"/>
                </a:lnTo>
                <a:lnTo>
                  <a:pt x="0" y="2375916"/>
                </a:lnTo>
                <a:lnTo>
                  <a:pt x="512064" y="2375916"/>
                </a:lnTo>
                <a:lnTo>
                  <a:pt x="512064" y="0"/>
                </a:lnTo>
                <a:close/>
              </a:path>
            </a:pathLst>
          </a:custGeom>
          <a:solidFill>
            <a:srgbClr val="009CDE"/>
          </a:solidFill>
        </p:spPr>
        <p:txBody>
          <a:bodyPr wrap="square" lIns="0" tIns="0" rIns="0" bIns="0" rtlCol="0"/>
          <a:lstStyle/>
          <a:p>
            <a:endParaRPr sz="1708"/>
          </a:p>
        </p:txBody>
      </p:sp>
      <p:sp>
        <p:nvSpPr>
          <p:cNvPr id="9" name="object 9"/>
          <p:cNvSpPr/>
          <p:nvPr/>
        </p:nvSpPr>
        <p:spPr>
          <a:xfrm>
            <a:off x="9113762" y="2066801"/>
            <a:ext cx="486327" cy="2577475"/>
          </a:xfrm>
          <a:custGeom>
            <a:avLst/>
            <a:gdLst/>
            <a:ahLst/>
            <a:cxnLst/>
            <a:rect l="l" t="t" r="r" b="b"/>
            <a:pathLst>
              <a:path w="512445" h="2715895">
                <a:moveTo>
                  <a:pt x="512064" y="0"/>
                </a:moveTo>
                <a:lnTo>
                  <a:pt x="0" y="0"/>
                </a:lnTo>
                <a:lnTo>
                  <a:pt x="0" y="2715768"/>
                </a:lnTo>
                <a:lnTo>
                  <a:pt x="512064" y="2715768"/>
                </a:lnTo>
                <a:lnTo>
                  <a:pt x="512064" y="0"/>
                </a:lnTo>
                <a:close/>
              </a:path>
            </a:pathLst>
          </a:custGeom>
          <a:solidFill>
            <a:srgbClr val="009CDE"/>
          </a:solidFill>
        </p:spPr>
        <p:txBody>
          <a:bodyPr wrap="square" lIns="0" tIns="0" rIns="0" bIns="0" rtlCol="0"/>
          <a:lstStyle/>
          <a:p>
            <a:endParaRPr sz="1708"/>
          </a:p>
        </p:txBody>
      </p:sp>
      <p:sp>
        <p:nvSpPr>
          <p:cNvPr id="10" name="object 10"/>
          <p:cNvSpPr/>
          <p:nvPr/>
        </p:nvSpPr>
        <p:spPr>
          <a:xfrm>
            <a:off x="9988789" y="2371976"/>
            <a:ext cx="486327" cy="2272541"/>
          </a:xfrm>
          <a:custGeom>
            <a:avLst/>
            <a:gdLst/>
            <a:ahLst/>
            <a:cxnLst/>
            <a:rect l="l" t="t" r="r" b="b"/>
            <a:pathLst>
              <a:path w="512445" h="2394585">
                <a:moveTo>
                  <a:pt x="512064" y="0"/>
                </a:moveTo>
                <a:lnTo>
                  <a:pt x="0" y="0"/>
                </a:lnTo>
                <a:lnTo>
                  <a:pt x="0" y="2394204"/>
                </a:lnTo>
                <a:lnTo>
                  <a:pt x="512064" y="2394204"/>
                </a:lnTo>
                <a:lnTo>
                  <a:pt x="512064" y="0"/>
                </a:lnTo>
                <a:close/>
              </a:path>
            </a:pathLst>
          </a:custGeom>
          <a:solidFill>
            <a:srgbClr val="009CDE"/>
          </a:solidFill>
        </p:spPr>
        <p:txBody>
          <a:bodyPr wrap="square" lIns="0" tIns="0" rIns="0" bIns="0" rtlCol="0"/>
          <a:lstStyle/>
          <a:p>
            <a:endParaRPr sz="1708"/>
          </a:p>
        </p:txBody>
      </p:sp>
      <p:sp>
        <p:nvSpPr>
          <p:cNvPr id="11" name="object 11"/>
          <p:cNvSpPr/>
          <p:nvPr/>
        </p:nvSpPr>
        <p:spPr>
          <a:xfrm>
            <a:off x="10862371" y="2490574"/>
            <a:ext cx="486327" cy="2153822"/>
          </a:xfrm>
          <a:custGeom>
            <a:avLst/>
            <a:gdLst/>
            <a:ahLst/>
            <a:cxnLst/>
            <a:rect l="l" t="t" r="r" b="b"/>
            <a:pathLst>
              <a:path w="512445" h="2269490">
                <a:moveTo>
                  <a:pt x="512064" y="0"/>
                </a:moveTo>
                <a:lnTo>
                  <a:pt x="0" y="0"/>
                </a:lnTo>
                <a:lnTo>
                  <a:pt x="0" y="2269236"/>
                </a:lnTo>
                <a:lnTo>
                  <a:pt x="512064" y="2269236"/>
                </a:lnTo>
                <a:lnTo>
                  <a:pt x="512064" y="0"/>
                </a:lnTo>
                <a:close/>
              </a:path>
            </a:pathLst>
          </a:custGeom>
          <a:solidFill>
            <a:srgbClr val="009CDE"/>
          </a:solidFill>
        </p:spPr>
        <p:txBody>
          <a:bodyPr wrap="square" lIns="0" tIns="0" rIns="0" bIns="0" rtlCol="0"/>
          <a:lstStyle/>
          <a:p>
            <a:endParaRPr sz="1708"/>
          </a:p>
        </p:txBody>
      </p:sp>
      <p:graphicFrame>
        <p:nvGraphicFramePr>
          <p:cNvPr id="12" name="object 12"/>
          <p:cNvGraphicFramePr>
            <a:graphicFrameLocks noGrp="1"/>
          </p:cNvGraphicFramePr>
          <p:nvPr/>
        </p:nvGraphicFramePr>
        <p:xfrm>
          <a:off x="5386577" y="1495502"/>
          <a:ext cx="6272235" cy="3707395"/>
        </p:xfrm>
        <a:graphic>
          <a:graphicData uri="http://schemas.openxmlformats.org/drawingml/2006/table">
            <a:tbl>
              <a:tblPr firstRow="1" bandRow="1">
                <a:tableStyleId>{2D5ABB26-0587-4C30-8999-92F81FD0307C}</a:tableStyleId>
              </a:tblPr>
              <a:tblGrid>
                <a:gridCol w="849114">
                  <a:extLst>
                    <a:ext uri="{9D8B030D-6E8A-4147-A177-3AD203B41FA5}">
                      <a16:colId xmlns:a16="http://schemas.microsoft.com/office/drawing/2014/main" val="20000"/>
                    </a:ext>
                  </a:extLst>
                </a:gridCol>
                <a:gridCol w="890696">
                  <a:extLst>
                    <a:ext uri="{9D8B030D-6E8A-4147-A177-3AD203B41FA5}">
                      <a16:colId xmlns:a16="http://schemas.microsoft.com/office/drawing/2014/main" val="20001"/>
                    </a:ext>
                  </a:extLst>
                </a:gridCol>
                <a:gridCol w="883465">
                  <a:extLst>
                    <a:ext uri="{9D8B030D-6E8A-4147-A177-3AD203B41FA5}">
                      <a16:colId xmlns:a16="http://schemas.microsoft.com/office/drawing/2014/main" val="20002"/>
                    </a:ext>
                  </a:extLst>
                </a:gridCol>
                <a:gridCol w="853333">
                  <a:extLst>
                    <a:ext uri="{9D8B030D-6E8A-4147-A177-3AD203B41FA5}">
                      <a16:colId xmlns:a16="http://schemas.microsoft.com/office/drawing/2014/main" val="20003"/>
                    </a:ext>
                  </a:extLst>
                </a:gridCol>
                <a:gridCol w="890695">
                  <a:extLst>
                    <a:ext uri="{9D8B030D-6E8A-4147-A177-3AD203B41FA5}">
                      <a16:colId xmlns:a16="http://schemas.microsoft.com/office/drawing/2014/main" val="20004"/>
                    </a:ext>
                  </a:extLst>
                </a:gridCol>
                <a:gridCol w="881054">
                  <a:extLst>
                    <a:ext uri="{9D8B030D-6E8A-4147-A177-3AD203B41FA5}">
                      <a16:colId xmlns:a16="http://schemas.microsoft.com/office/drawing/2014/main" val="20005"/>
                    </a:ext>
                  </a:extLst>
                </a:gridCol>
                <a:gridCol w="870206">
                  <a:extLst>
                    <a:ext uri="{9D8B030D-6E8A-4147-A177-3AD203B41FA5}">
                      <a16:colId xmlns:a16="http://schemas.microsoft.com/office/drawing/2014/main" val="20006"/>
                    </a:ext>
                  </a:extLst>
                </a:gridCol>
                <a:gridCol w="153672">
                  <a:extLst>
                    <a:ext uri="{9D8B030D-6E8A-4147-A177-3AD203B41FA5}">
                      <a16:colId xmlns:a16="http://schemas.microsoft.com/office/drawing/2014/main" val="20007"/>
                    </a:ext>
                  </a:extLst>
                </a:gridCol>
              </a:tblGrid>
              <a:tr h="542373">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lnR w="76200">
                      <a:solidFill>
                        <a:srgbClr val="E47100"/>
                      </a:solidFill>
                      <a:prstDash val="solid"/>
                    </a:lnR>
                  </a:tcPr>
                </a:tc>
                <a:tc>
                  <a:txBody>
                    <a:bodyPr/>
                    <a:lstStyle/>
                    <a:p>
                      <a:pPr>
                        <a:lnSpc>
                          <a:spcPct val="100000"/>
                        </a:lnSpc>
                        <a:spcBef>
                          <a:spcPts val="45"/>
                        </a:spcBef>
                      </a:pPr>
                      <a:endParaRPr sz="1900">
                        <a:latin typeface="Times New Roman"/>
                        <a:cs typeface="Times New Roman"/>
                      </a:endParaRPr>
                    </a:p>
                    <a:p>
                      <a:pPr marL="194310">
                        <a:lnSpc>
                          <a:spcPct val="100000"/>
                        </a:lnSpc>
                        <a:spcBef>
                          <a:spcPts val="5"/>
                        </a:spcBef>
                      </a:pPr>
                      <a:r>
                        <a:rPr sz="1300" dirty="0">
                          <a:solidFill>
                            <a:srgbClr val="1E1E1E"/>
                          </a:solidFill>
                          <a:latin typeface="Arial"/>
                          <a:cs typeface="Arial"/>
                        </a:rPr>
                        <a:t>15.2</a:t>
                      </a:r>
                      <a:r>
                        <a:rPr sz="1300" spc="-35"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5424" marB="0">
                    <a:lnL w="76200">
                      <a:solidFill>
                        <a:srgbClr val="E47100"/>
                      </a:solidFill>
                      <a:prstDash val="solid"/>
                    </a:lnL>
                    <a:lnT w="76200">
                      <a:solidFill>
                        <a:srgbClr val="E47100"/>
                      </a:solidFill>
                      <a:prstDash val="solid"/>
                    </a:lnT>
                  </a:tcPr>
                </a:tc>
                <a:tc>
                  <a:txBody>
                    <a:bodyPr/>
                    <a:lstStyle/>
                    <a:p>
                      <a:pPr>
                        <a:lnSpc>
                          <a:spcPct val="100000"/>
                        </a:lnSpc>
                      </a:pPr>
                      <a:endParaRPr sz="1400">
                        <a:latin typeface="Times New Roman"/>
                        <a:cs typeface="Times New Roman"/>
                      </a:endParaRPr>
                    </a:p>
                  </a:txBody>
                  <a:tcPr marL="0" marR="0" marT="0" marB="0">
                    <a:lnT w="76200">
                      <a:solidFill>
                        <a:srgbClr val="E47100"/>
                      </a:solidFill>
                      <a:prstDash val="solid"/>
                    </a:lnT>
                  </a:tcPr>
                </a:tc>
                <a:tc>
                  <a:txBody>
                    <a:bodyPr/>
                    <a:lstStyle/>
                    <a:p>
                      <a:pPr>
                        <a:lnSpc>
                          <a:spcPct val="100000"/>
                        </a:lnSpc>
                      </a:pPr>
                      <a:endParaRPr sz="1400">
                        <a:latin typeface="Times New Roman"/>
                        <a:cs typeface="Times New Roman"/>
                      </a:endParaRPr>
                    </a:p>
                  </a:txBody>
                  <a:tcPr marL="0" marR="0" marT="0" marB="0">
                    <a:lnT w="76200">
                      <a:solidFill>
                        <a:srgbClr val="E47100"/>
                      </a:solidFill>
                      <a:prstDash val="solid"/>
                    </a:lnT>
                  </a:tcPr>
                </a:tc>
                <a:tc rowSpan="7">
                  <a:txBody>
                    <a:bodyPr/>
                    <a:lstStyle/>
                    <a:p>
                      <a:pPr>
                        <a:lnSpc>
                          <a:spcPct val="100000"/>
                        </a:lnSpc>
                      </a:pPr>
                      <a:endParaRPr sz="1400">
                        <a:latin typeface="Times New Roman"/>
                        <a:cs typeface="Times New Roman"/>
                      </a:endParaRPr>
                    </a:p>
                  </a:txBody>
                  <a:tcPr marL="0" marR="0" marT="0" marB="0">
                    <a:lnR w="76200">
                      <a:solidFill>
                        <a:srgbClr val="E47100"/>
                      </a:solidFill>
                      <a:prstDash val="solid"/>
                    </a:lnR>
                    <a:lnT w="76200">
                      <a:solidFill>
                        <a:srgbClr val="E47100"/>
                      </a:solidFill>
                      <a:prstDash val="solid"/>
                    </a:lnT>
                    <a:lnB w="76200">
                      <a:solidFill>
                        <a:srgbClr val="E47100"/>
                      </a:solidFill>
                      <a:prstDash val="solid"/>
                    </a:lnB>
                  </a:tcPr>
                </a:tc>
                <a:extLst>
                  <a:ext uri="{0D108BD9-81ED-4DB2-BD59-A6C34878D82A}">
                    <a16:rowId xmlns:a16="http://schemas.microsoft.com/office/drawing/2014/main" val="10000"/>
                  </a:ext>
                </a:extLst>
              </a:tr>
              <a:tr h="318192">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marL="181610">
                        <a:lnSpc>
                          <a:spcPct val="100000"/>
                        </a:lnSpc>
                        <a:spcBef>
                          <a:spcPts val="505"/>
                        </a:spcBef>
                      </a:pPr>
                      <a:r>
                        <a:rPr sz="1300" dirty="0">
                          <a:solidFill>
                            <a:srgbClr val="1E1E1E"/>
                          </a:solidFill>
                          <a:latin typeface="Arial"/>
                          <a:cs typeface="Arial"/>
                        </a:rPr>
                        <a:t>13.3</a:t>
                      </a:r>
                      <a:r>
                        <a:rPr sz="1300" spc="-35"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60866" marB="0">
                    <a:lnR w="76200">
                      <a:solidFill>
                        <a:srgbClr val="E47100"/>
                      </a:solidFill>
                      <a:prstDash val="solid"/>
                    </a:lnR>
                  </a:tcPr>
                </a:tc>
                <a:tc>
                  <a:txBody>
                    <a:bodyPr/>
                    <a:lstStyle/>
                    <a:p>
                      <a:pPr>
                        <a:lnSpc>
                          <a:spcPct val="100000"/>
                        </a:lnSpc>
                      </a:pPr>
                      <a:endParaRPr sz="1400">
                        <a:latin typeface="Times New Roman"/>
                        <a:cs typeface="Times New Roman"/>
                      </a:endParaRPr>
                    </a:p>
                  </a:txBody>
                  <a:tcPr marL="0" marR="0" marT="0" marB="0">
                    <a:lnL w="76200">
                      <a:solidFill>
                        <a:srgbClr val="E47100"/>
                      </a:solidFill>
                      <a:prstDash val="solid"/>
                    </a:lnL>
                  </a:tcPr>
                </a:tc>
                <a:tc>
                  <a:txBody>
                    <a:bodyPr/>
                    <a:lstStyle/>
                    <a:p>
                      <a:pPr marL="169545">
                        <a:lnSpc>
                          <a:spcPct val="100000"/>
                        </a:lnSpc>
                        <a:spcBef>
                          <a:spcPts val="265"/>
                        </a:spcBef>
                      </a:pPr>
                      <a:r>
                        <a:rPr sz="1300" dirty="0">
                          <a:solidFill>
                            <a:srgbClr val="1E1E1E"/>
                          </a:solidFill>
                          <a:latin typeface="Arial"/>
                          <a:cs typeface="Arial"/>
                        </a:rPr>
                        <a:t>13.4</a:t>
                      </a:r>
                      <a:r>
                        <a:rPr sz="1300" spc="-35"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31940" marB="0"/>
                </a:tc>
                <a:tc>
                  <a:txBody>
                    <a:bodyPr/>
                    <a:lstStyle/>
                    <a:p>
                      <a:pPr marL="152400">
                        <a:lnSpc>
                          <a:spcPts val="1265"/>
                        </a:lnSpc>
                        <a:spcBef>
                          <a:spcPts val="1275"/>
                        </a:spcBef>
                      </a:pPr>
                      <a:r>
                        <a:rPr sz="1300" dirty="0">
                          <a:solidFill>
                            <a:srgbClr val="1E1E1E"/>
                          </a:solidFill>
                          <a:latin typeface="Arial"/>
                          <a:cs typeface="Arial"/>
                        </a:rPr>
                        <a:t>12.7</a:t>
                      </a:r>
                      <a:r>
                        <a:rPr sz="1300" spc="-35"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153672" marB="0"/>
                </a:tc>
                <a:tc vMerge="1">
                  <a:txBody>
                    <a:bodyPr/>
                    <a:lstStyle/>
                    <a:p>
                      <a:endParaRPr/>
                    </a:p>
                  </a:txBody>
                  <a:tcPr marL="0" marR="0" marT="0" marB="0">
                    <a:lnR w="76200">
                      <a:solidFill>
                        <a:srgbClr val="E47100"/>
                      </a:solidFill>
                      <a:prstDash val="solid"/>
                    </a:lnR>
                    <a:lnT w="76200">
                      <a:solidFill>
                        <a:srgbClr val="E47100"/>
                      </a:solidFill>
                      <a:prstDash val="solid"/>
                    </a:lnT>
                    <a:lnB w="76200">
                      <a:solidFill>
                        <a:srgbClr val="E47100"/>
                      </a:solidFill>
                      <a:prstDash val="solid"/>
                    </a:lnB>
                  </a:tcPr>
                </a:tc>
                <a:extLst>
                  <a:ext uri="{0D108BD9-81ED-4DB2-BD59-A6C34878D82A}">
                    <a16:rowId xmlns:a16="http://schemas.microsoft.com/office/drawing/2014/main" val="10001"/>
                  </a:ext>
                </a:extLst>
              </a:tr>
              <a:tr h="299510">
                <a:tc>
                  <a:txBody>
                    <a:bodyPr/>
                    <a:lstStyle/>
                    <a:p>
                      <a:pPr marL="166370">
                        <a:lnSpc>
                          <a:spcPct val="100000"/>
                        </a:lnSpc>
                        <a:spcBef>
                          <a:spcPts val="309"/>
                        </a:spcBef>
                      </a:pPr>
                      <a:r>
                        <a:rPr sz="1300" spc="-20" dirty="0">
                          <a:solidFill>
                            <a:srgbClr val="1E1E1E"/>
                          </a:solidFill>
                          <a:latin typeface="Arial"/>
                          <a:cs typeface="Arial"/>
                        </a:rPr>
                        <a:t>11.6</a:t>
                      </a:r>
                      <a:r>
                        <a:rPr sz="1300" spc="-5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37362"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lnR w="76200">
                      <a:solidFill>
                        <a:srgbClr val="E47100"/>
                      </a:solidFill>
                      <a:prstDash val="solid"/>
                    </a:lnR>
                  </a:tcPr>
                </a:tc>
                <a:tc>
                  <a:txBody>
                    <a:bodyPr/>
                    <a:lstStyle/>
                    <a:p>
                      <a:pPr>
                        <a:lnSpc>
                          <a:spcPct val="100000"/>
                        </a:lnSpc>
                      </a:pPr>
                      <a:endParaRPr sz="1400">
                        <a:latin typeface="Times New Roman"/>
                        <a:cs typeface="Times New Roman"/>
                      </a:endParaRPr>
                    </a:p>
                  </a:txBody>
                  <a:tcPr marL="0" marR="0" marT="0" marB="0">
                    <a:lnL w="76200">
                      <a:solidFill>
                        <a:srgbClr val="E47100"/>
                      </a:solidFill>
                      <a:prstDash val="solid"/>
                    </a:lnL>
                  </a:tcPr>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vMerge="1">
                  <a:txBody>
                    <a:bodyPr/>
                    <a:lstStyle/>
                    <a:p>
                      <a:endParaRPr/>
                    </a:p>
                  </a:txBody>
                  <a:tcPr marL="0" marR="0" marT="0" marB="0">
                    <a:lnR w="76200">
                      <a:solidFill>
                        <a:srgbClr val="E47100"/>
                      </a:solidFill>
                      <a:prstDash val="solid"/>
                    </a:lnR>
                    <a:lnT w="76200">
                      <a:solidFill>
                        <a:srgbClr val="E47100"/>
                      </a:solidFill>
                      <a:prstDash val="solid"/>
                    </a:lnT>
                    <a:lnB w="76200">
                      <a:solidFill>
                        <a:srgbClr val="E47100"/>
                      </a:solidFill>
                      <a:prstDash val="solid"/>
                    </a:lnB>
                  </a:tcPr>
                </a:tc>
                <a:extLst>
                  <a:ext uri="{0D108BD9-81ED-4DB2-BD59-A6C34878D82A}">
                    <a16:rowId xmlns:a16="http://schemas.microsoft.com/office/drawing/2014/main" val="10002"/>
                  </a:ext>
                </a:extLst>
              </a:tr>
              <a:tr h="423051">
                <a:tc>
                  <a:txBody>
                    <a:bodyPr/>
                    <a:lstStyle/>
                    <a:p>
                      <a:pPr>
                        <a:lnSpc>
                          <a:spcPct val="100000"/>
                        </a:lnSpc>
                      </a:pPr>
                      <a:endParaRPr sz="1400">
                        <a:latin typeface="Times New Roman"/>
                        <a:cs typeface="Times New Roman"/>
                      </a:endParaRPr>
                    </a:p>
                  </a:txBody>
                  <a:tcPr marL="0" marR="0" marT="0" marB="0"/>
                </a:tc>
                <a:tc>
                  <a:txBody>
                    <a:bodyPr/>
                    <a:lstStyle/>
                    <a:p>
                      <a:pPr marL="238125">
                        <a:lnSpc>
                          <a:spcPct val="100000"/>
                        </a:lnSpc>
                        <a:spcBef>
                          <a:spcPts val="350"/>
                        </a:spcBef>
                      </a:pPr>
                      <a:r>
                        <a:rPr sz="1300" dirty="0">
                          <a:solidFill>
                            <a:srgbClr val="1E1E1E"/>
                          </a:solidFill>
                          <a:latin typeface="Arial"/>
                          <a:cs typeface="Arial"/>
                        </a:rPr>
                        <a:t>9.8</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42185"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lnR w="76200">
                      <a:solidFill>
                        <a:srgbClr val="E47100"/>
                      </a:solidFill>
                      <a:prstDash val="solid"/>
                    </a:lnR>
                  </a:tcPr>
                </a:tc>
                <a:tc>
                  <a:txBody>
                    <a:bodyPr/>
                    <a:lstStyle/>
                    <a:p>
                      <a:pPr>
                        <a:lnSpc>
                          <a:spcPct val="100000"/>
                        </a:lnSpc>
                      </a:pPr>
                      <a:endParaRPr sz="1400">
                        <a:latin typeface="Times New Roman"/>
                        <a:cs typeface="Times New Roman"/>
                      </a:endParaRPr>
                    </a:p>
                  </a:txBody>
                  <a:tcPr marL="0" marR="0" marT="0" marB="0">
                    <a:lnL w="76200">
                      <a:solidFill>
                        <a:srgbClr val="E47100"/>
                      </a:solidFill>
                      <a:prstDash val="solid"/>
                    </a:lnL>
                  </a:tcPr>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tc vMerge="1">
                  <a:txBody>
                    <a:bodyPr/>
                    <a:lstStyle/>
                    <a:p>
                      <a:endParaRPr/>
                    </a:p>
                  </a:txBody>
                  <a:tcPr marL="0" marR="0" marT="0" marB="0">
                    <a:lnR w="76200">
                      <a:solidFill>
                        <a:srgbClr val="E47100"/>
                      </a:solidFill>
                      <a:prstDash val="solid"/>
                    </a:lnR>
                    <a:lnT w="76200">
                      <a:solidFill>
                        <a:srgbClr val="E47100"/>
                      </a:solidFill>
                      <a:prstDash val="solid"/>
                    </a:lnT>
                    <a:lnB w="76200">
                      <a:solidFill>
                        <a:srgbClr val="E47100"/>
                      </a:solidFill>
                      <a:prstDash val="solid"/>
                    </a:lnB>
                  </a:tcPr>
                </a:tc>
                <a:extLst>
                  <a:ext uri="{0D108BD9-81ED-4DB2-BD59-A6C34878D82A}">
                    <a16:rowId xmlns:a16="http://schemas.microsoft.com/office/drawing/2014/main" val="10003"/>
                  </a:ext>
                </a:extLst>
              </a:tr>
              <a:tr h="1528285">
                <a:tc>
                  <a:txBody>
                    <a:bodyPr/>
                    <a:lstStyle/>
                    <a:p>
                      <a:pPr>
                        <a:lnSpc>
                          <a:spcPct val="100000"/>
                        </a:lnSpc>
                      </a:pPr>
                      <a:endParaRPr sz="1400">
                        <a:latin typeface="Times New Roman"/>
                        <a:cs typeface="Times New Roman"/>
                      </a:endParaRPr>
                    </a:p>
                  </a:txBody>
                  <a:tcPr marL="0" marR="0" marT="0" marB="0">
                    <a:lnB w="9525">
                      <a:solidFill>
                        <a:srgbClr val="1E1E1E"/>
                      </a:solidFill>
                      <a:prstDash val="solid"/>
                    </a:lnB>
                  </a:tcPr>
                </a:tc>
                <a:tc>
                  <a:txBody>
                    <a:bodyPr/>
                    <a:lstStyle/>
                    <a:p>
                      <a:pPr>
                        <a:lnSpc>
                          <a:spcPct val="100000"/>
                        </a:lnSpc>
                      </a:pPr>
                      <a:endParaRPr sz="1400">
                        <a:latin typeface="Times New Roman"/>
                        <a:cs typeface="Times New Roman"/>
                      </a:endParaRPr>
                    </a:p>
                  </a:txBody>
                  <a:tcPr marL="0" marR="0" marT="0" marB="0">
                    <a:lnB w="9525">
                      <a:solidFill>
                        <a:srgbClr val="1E1E1E"/>
                      </a:solidFill>
                      <a:prstDash val="solid"/>
                    </a:lnB>
                  </a:tcPr>
                </a:tc>
                <a:tc>
                  <a:txBody>
                    <a:bodyPr/>
                    <a:lstStyle/>
                    <a:p>
                      <a:pPr marL="223520">
                        <a:lnSpc>
                          <a:spcPct val="100000"/>
                        </a:lnSpc>
                        <a:spcBef>
                          <a:spcPts val="1335"/>
                        </a:spcBef>
                      </a:pPr>
                      <a:r>
                        <a:rPr sz="1300" dirty="0">
                          <a:solidFill>
                            <a:srgbClr val="1E1E1E"/>
                          </a:solidFill>
                          <a:latin typeface="Arial"/>
                          <a:cs typeface="Arial"/>
                        </a:rPr>
                        <a:t>6.6</a:t>
                      </a:r>
                      <a:r>
                        <a:rPr sz="1300" spc="-20" dirty="0">
                          <a:solidFill>
                            <a:srgbClr val="1E1E1E"/>
                          </a:solidFill>
                          <a:latin typeface="Arial"/>
                          <a:cs typeface="Arial"/>
                        </a:rPr>
                        <a:t> </a:t>
                      </a:r>
                      <a:r>
                        <a:rPr sz="1300" spc="-25" dirty="0">
                          <a:solidFill>
                            <a:srgbClr val="1E1E1E"/>
                          </a:solidFill>
                          <a:latin typeface="Arial"/>
                          <a:cs typeface="Arial"/>
                        </a:rPr>
                        <a:t>pp</a:t>
                      </a:r>
                      <a:endParaRPr sz="1300">
                        <a:latin typeface="Arial"/>
                        <a:cs typeface="Arial"/>
                      </a:endParaRPr>
                    </a:p>
                  </a:txBody>
                  <a:tcPr marL="0" marR="0" marT="160904" marB="0">
                    <a:lnB w="9525">
                      <a:solidFill>
                        <a:srgbClr val="1E1E1E"/>
                      </a:solidFill>
                      <a:prstDash val="solid"/>
                    </a:lnB>
                  </a:tcPr>
                </a:tc>
                <a:tc>
                  <a:txBody>
                    <a:bodyPr/>
                    <a:lstStyle/>
                    <a:p>
                      <a:pPr>
                        <a:lnSpc>
                          <a:spcPct val="100000"/>
                        </a:lnSpc>
                      </a:pPr>
                      <a:endParaRPr sz="1400">
                        <a:latin typeface="Times New Roman"/>
                        <a:cs typeface="Times New Roman"/>
                      </a:endParaRPr>
                    </a:p>
                  </a:txBody>
                  <a:tcPr marL="0" marR="0" marT="0" marB="0">
                    <a:lnR w="76200">
                      <a:solidFill>
                        <a:srgbClr val="E47100"/>
                      </a:solidFill>
                      <a:prstDash val="solid"/>
                    </a:lnR>
                    <a:lnB w="9525">
                      <a:solidFill>
                        <a:srgbClr val="1E1E1E"/>
                      </a:solidFill>
                      <a:prstDash val="solid"/>
                    </a:lnB>
                  </a:tcPr>
                </a:tc>
                <a:tc>
                  <a:txBody>
                    <a:bodyPr/>
                    <a:lstStyle/>
                    <a:p>
                      <a:pPr>
                        <a:lnSpc>
                          <a:spcPct val="100000"/>
                        </a:lnSpc>
                      </a:pPr>
                      <a:endParaRPr sz="1400">
                        <a:latin typeface="Times New Roman"/>
                        <a:cs typeface="Times New Roman"/>
                      </a:endParaRPr>
                    </a:p>
                  </a:txBody>
                  <a:tcPr marL="0" marR="0" marT="0" marB="0">
                    <a:lnL w="76200">
                      <a:solidFill>
                        <a:srgbClr val="E47100"/>
                      </a:solidFill>
                      <a:prstDash val="solid"/>
                    </a:lnL>
                    <a:lnB w="9525">
                      <a:solidFill>
                        <a:srgbClr val="1E1E1E"/>
                      </a:solidFill>
                      <a:prstDash val="solid"/>
                    </a:lnB>
                  </a:tcPr>
                </a:tc>
                <a:tc>
                  <a:txBody>
                    <a:bodyPr/>
                    <a:lstStyle/>
                    <a:p>
                      <a:pPr>
                        <a:lnSpc>
                          <a:spcPct val="100000"/>
                        </a:lnSpc>
                      </a:pPr>
                      <a:endParaRPr sz="1400">
                        <a:latin typeface="Times New Roman"/>
                        <a:cs typeface="Times New Roman"/>
                      </a:endParaRPr>
                    </a:p>
                  </a:txBody>
                  <a:tcPr marL="0" marR="0" marT="0" marB="0">
                    <a:lnB w="9525">
                      <a:solidFill>
                        <a:srgbClr val="1E1E1E"/>
                      </a:solidFill>
                      <a:prstDash val="solid"/>
                    </a:lnB>
                  </a:tcPr>
                </a:tc>
                <a:tc>
                  <a:txBody>
                    <a:bodyPr/>
                    <a:lstStyle/>
                    <a:p>
                      <a:pPr>
                        <a:lnSpc>
                          <a:spcPct val="100000"/>
                        </a:lnSpc>
                      </a:pPr>
                      <a:endParaRPr sz="1400">
                        <a:latin typeface="Times New Roman"/>
                        <a:cs typeface="Times New Roman"/>
                      </a:endParaRPr>
                    </a:p>
                  </a:txBody>
                  <a:tcPr marL="0" marR="0" marT="0" marB="0">
                    <a:lnB w="9525">
                      <a:solidFill>
                        <a:srgbClr val="1E1E1E"/>
                      </a:solidFill>
                      <a:prstDash val="solid"/>
                    </a:lnB>
                  </a:tcPr>
                </a:tc>
                <a:tc vMerge="1">
                  <a:txBody>
                    <a:bodyPr/>
                    <a:lstStyle/>
                    <a:p>
                      <a:endParaRPr/>
                    </a:p>
                  </a:txBody>
                  <a:tcPr marL="0" marR="0" marT="0" marB="0">
                    <a:lnR w="76200">
                      <a:solidFill>
                        <a:srgbClr val="E47100"/>
                      </a:solidFill>
                      <a:prstDash val="solid"/>
                    </a:lnR>
                    <a:lnT w="76200">
                      <a:solidFill>
                        <a:srgbClr val="E47100"/>
                      </a:solidFill>
                      <a:prstDash val="solid"/>
                    </a:lnT>
                    <a:lnB w="76200">
                      <a:solidFill>
                        <a:srgbClr val="E47100"/>
                      </a:solidFill>
                      <a:prstDash val="solid"/>
                    </a:lnB>
                  </a:tcPr>
                </a:tc>
                <a:extLst>
                  <a:ext uri="{0D108BD9-81ED-4DB2-BD59-A6C34878D82A}">
                    <a16:rowId xmlns:a16="http://schemas.microsoft.com/office/drawing/2014/main" val="10004"/>
                  </a:ext>
                </a:extLst>
              </a:tr>
              <a:tr h="246478">
                <a:tc>
                  <a:txBody>
                    <a:bodyPr/>
                    <a:lstStyle/>
                    <a:p>
                      <a:pPr marL="120014">
                        <a:lnSpc>
                          <a:spcPts val="1655"/>
                        </a:lnSpc>
                        <a:spcBef>
                          <a:spcPts val="290"/>
                        </a:spcBef>
                      </a:pPr>
                      <a:r>
                        <a:rPr sz="1300" spc="-10" dirty="0">
                          <a:solidFill>
                            <a:srgbClr val="1E1E1E"/>
                          </a:solidFill>
                          <a:latin typeface="Arial"/>
                          <a:cs typeface="Arial"/>
                        </a:rPr>
                        <a:t>Overall</a:t>
                      </a:r>
                      <a:endParaRPr sz="1300">
                        <a:latin typeface="Arial"/>
                        <a:cs typeface="Arial"/>
                      </a:endParaRPr>
                    </a:p>
                  </a:txBody>
                  <a:tcPr marL="0" marR="0" marT="34953" marB="0">
                    <a:lnT w="9525">
                      <a:solidFill>
                        <a:srgbClr val="1E1E1E"/>
                      </a:solidFill>
                      <a:prstDash val="solid"/>
                    </a:lnT>
                  </a:tcPr>
                </a:tc>
                <a:tc>
                  <a:txBody>
                    <a:bodyPr/>
                    <a:lstStyle/>
                    <a:p>
                      <a:pPr marR="40005" algn="ctr">
                        <a:lnSpc>
                          <a:spcPts val="1655"/>
                        </a:lnSpc>
                        <a:spcBef>
                          <a:spcPts val="290"/>
                        </a:spcBef>
                      </a:pPr>
                      <a:r>
                        <a:rPr sz="1300" spc="-10" dirty="0">
                          <a:solidFill>
                            <a:srgbClr val="1E1E1E"/>
                          </a:solidFill>
                          <a:latin typeface="Arial"/>
                          <a:cs typeface="Arial"/>
                        </a:rPr>
                        <a:t>Female</a:t>
                      </a:r>
                      <a:endParaRPr sz="1300">
                        <a:latin typeface="Arial"/>
                        <a:cs typeface="Arial"/>
                      </a:endParaRPr>
                    </a:p>
                  </a:txBody>
                  <a:tcPr marL="0" marR="0" marT="34953" marB="0">
                    <a:lnT w="9525">
                      <a:solidFill>
                        <a:srgbClr val="1E1E1E"/>
                      </a:solidFill>
                      <a:prstDash val="solid"/>
                    </a:lnT>
                  </a:tcPr>
                </a:tc>
                <a:tc>
                  <a:txBody>
                    <a:bodyPr/>
                    <a:lstStyle/>
                    <a:p>
                      <a:pPr marR="31115" algn="ctr">
                        <a:lnSpc>
                          <a:spcPts val="1655"/>
                        </a:lnSpc>
                        <a:spcBef>
                          <a:spcPts val="290"/>
                        </a:spcBef>
                      </a:pPr>
                      <a:r>
                        <a:rPr sz="1300" spc="-10" dirty="0">
                          <a:solidFill>
                            <a:srgbClr val="1E1E1E"/>
                          </a:solidFill>
                          <a:latin typeface="Arial"/>
                          <a:cs typeface="Arial"/>
                        </a:rPr>
                        <a:t>Asian</a:t>
                      </a:r>
                      <a:endParaRPr sz="1300">
                        <a:latin typeface="Arial"/>
                        <a:cs typeface="Arial"/>
                      </a:endParaRPr>
                    </a:p>
                  </a:txBody>
                  <a:tcPr marL="0" marR="0" marT="34953" marB="0">
                    <a:lnT w="9525">
                      <a:solidFill>
                        <a:srgbClr val="1E1E1E"/>
                      </a:solidFill>
                      <a:prstDash val="solid"/>
                    </a:lnT>
                  </a:tcPr>
                </a:tc>
                <a:tc>
                  <a:txBody>
                    <a:bodyPr/>
                    <a:lstStyle/>
                    <a:p>
                      <a:pPr marL="210185">
                        <a:lnSpc>
                          <a:spcPts val="1655"/>
                        </a:lnSpc>
                        <a:spcBef>
                          <a:spcPts val="290"/>
                        </a:spcBef>
                      </a:pPr>
                      <a:r>
                        <a:rPr sz="1300" spc="-10" dirty="0">
                          <a:solidFill>
                            <a:srgbClr val="1E1E1E"/>
                          </a:solidFill>
                          <a:latin typeface="Arial"/>
                          <a:cs typeface="Arial"/>
                        </a:rPr>
                        <a:t>White</a:t>
                      </a:r>
                      <a:endParaRPr sz="1300">
                        <a:latin typeface="Arial"/>
                        <a:cs typeface="Arial"/>
                      </a:endParaRPr>
                    </a:p>
                  </a:txBody>
                  <a:tcPr marL="0" marR="0" marT="34953" marB="0">
                    <a:lnR w="76200">
                      <a:solidFill>
                        <a:srgbClr val="E47100"/>
                      </a:solidFill>
                      <a:prstDash val="solid"/>
                    </a:lnR>
                    <a:lnT w="9525">
                      <a:solidFill>
                        <a:srgbClr val="1E1E1E"/>
                      </a:solidFill>
                      <a:prstDash val="solid"/>
                    </a:lnT>
                  </a:tcPr>
                </a:tc>
                <a:tc rowSpan="2">
                  <a:txBody>
                    <a:bodyPr/>
                    <a:lstStyle/>
                    <a:p>
                      <a:pPr marL="142240" marR="163830" indent="92710">
                        <a:lnSpc>
                          <a:spcPct val="100000"/>
                        </a:lnSpc>
                        <a:spcBef>
                          <a:spcPts val="290"/>
                        </a:spcBef>
                      </a:pPr>
                      <a:r>
                        <a:rPr sz="1300" spc="-10" dirty="0">
                          <a:solidFill>
                            <a:srgbClr val="1E1E1E"/>
                          </a:solidFill>
                          <a:latin typeface="Arial"/>
                          <a:cs typeface="Arial"/>
                        </a:rPr>
                        <a:t>Black (31.6%)</a:t>
                      </a:r>
                      <a:endParaRPr sz="1300">
                        <a:latin typeface="Arial"/>
                        <a:cs typeface="Arial"/>
                      </a:endParaRPr>
                    </a:p>
                  </a:txBody>
                  <a:tcPr marL="0" marR="0" marT="34953" marB="0">
                    <a:lnL w="76200">
                      <a:solidFill>
                        <a:srgbClr val="E47100"/>
                      </a:solidFill>
                      <a:prstDash val="solid"/>
                    </a:lnL>
                    <a:lnT w="9525">
                      <a:solidFill>
                        <a:srgbClr val="1E1E1E"/>
                      </a:solidFill>
                      <a:prstDash val="solid"/>
                    </a:lnT>
                    <a:lnB w="76200">
                      <a:solidFill>
                        <a:srgbClr val="E47100"/>
                      </a:solidFill>
                      <a:prstDash val="solid"/>
                    </a:lnB>
                  </a:tcPr>
                </a:tc>
                <a:tc rowSpan="2">
                  <a:txBody>
                    <a:bodyPr/>
                    <a:lstStyle/>
                    <a:p>
                      <a:pPr marL="204470" marR="84455" indent="-52069">
                        <a:lnSpc>
                          <a:spcPct val="100000"/>
                        </a:lnSpc>
                        <a:spcBef>
                          <a:spcPts val="290"/>
                        </a:spcBef>
                      </a:pPr>
                      <a:r>
                        <a:rPr sz="1300" spc="-10" dirty="0">
                          <a:solidFill>
                            <a:srgbClr val="1E1E1E"/>
                          </a:solidFill>
                          <a:latin typeface="Arial"/>
                          <a:cs typeface="Arial"/>
                        </a:rPr>
                        <a:t>Hispanic (32.4%)</a:t>
                      </a:r>
                      <a:endParaRPr sz="1300">
                        <a:latin typeface="Arial"/>
                        <a:cs typeface="Arial"/>
                      </a:endParaRPr>
                    </a:p>
                  </a:txBody>
                  <a:tcPr marL="0" marR="0" marT="34953" marB="0">
                    <a:lnT w="9525">
                      <a:solidFill>
                        <a:srgbClr val="1E1E1E"/>
                      </a:solidFill>
                      <a:prstDash val="solid"/>
                    </a:lnT>
                    <a:lnB w="76200">
                      <a:solidFill>
                        <a:srgbClr val="E47100"/>
                      </a:solidFill>
                      <a:prstDash val="solid"/>
                    </a:lnB>
                  </a:tcPr>
                </a:tc>
                <a:tc rowSpan="2">
                  <a:txBody>
                    <a:bodyPr/>
                    <a:lstStyle/>
                    <a:p>
                      <a:pPr marL="168275" marR="86360" indent="-76200">
                        <a:lnSpc>
                          <a:spcPct val="100000"/>
                        </a:lnSpc>
                        <a:spcBef>
                          <a:spcPts val="290"/>
                        </a:spcBef>
                      </a:pPr>
                      <a:r>
                        <a:rPr sz="1300" dirty="0">
                          <a:solidFill>
                            <a:srgbClr val="1E1E1E"/>
                          </a:solidFill>
                          <a:latin typeface="Arial"/>
                          <a:cs typeface="Arial"/>
                        </a:rPr>
                        <a:t>First</a:t>
                      </a:r>
                      <a:r>
                        <a:rPr sz="1300" spc="-40" dirty="0">
                          <a:solidFill>
                            <a:srgbClr val="1E1E1E"/>
                          </a:solidFill>
                          <a:latin typeface="Arial"/>
                          <a:cs typeface="Arial"/>
                        </a:rPr>
                        <a:t> </a:t>
                      </a:r>
                      <a:r>
                        <a:rPr sz="1300" spc="-25" dirty="0">
                          <a:solidFill>
                            <a:srgbClr val="1E1E1E"/>
                          </a:solidFill>
                          <a:latin typeface="Arial"/>
                          <a:cs typeface="Arial"/>
                        </a:rPr>
                        <a:t>Gen </a:t>
                      </a:r>
                      <a:r>
                        <a:rPr sz="1300" spc="-10" dirty="0">
                          <a:solidFill>
                            <a:srgbClr val="1E1E1E"/>
                          </a:solidFill>
                          <a:latin typeface="Arial"/>
                          <a:cs typeface="Arial"/>
                        </a:rPr>
                        <a:t>(35.0%)</a:t>
                      </a:r>
                      <a:endParaRPr sz="1300">
                        <a:latin typeface="Arial"/>
                        <a:cs typeface="Arial"/>
                      </a:endParaRPr>
                    </a:p>
                  </a:txBody>
                  <a:tcPr marL="0" marR="0" marT="34953" marB="0">
                    <a:lnT w="9525">
                      <a:solidFill>
                        <a:srgbClr val="1E1E1E"/>
                      </a:solidFill>
                      <a:prstDash val="solid"/>
                    </a:lnT>
                    <a:lnB w="76200">
                      <a:solidFill>
                        <a:srgbClr val="E47100"/>
                      </a:solidFill>
                      <a:prstDash val="solid"/>
                    </a:lnB>
                  </a:tcPr>
                </a:tc>
                <a:tc vMerge="1">
                  <a:txBody>
                    <a:bodyPr/>
                    <a:lstStyle/>
                    <a:p>
                      <a:endParaRPr/>
                    </a:p>
                  </a:txBody>
                  <a:tcPr marL="0" marR="0" marT="0" marB="0">
                    <a:lnR w="76200">
                      <a:solidFill>
                        <a:srgbClr val="E47100"/>
                      </a:solidFill>
                      <a:prstDash val="solid"/>
                    </a:lnR>
                    <a:lnT w="76200">
                      <a:solidFill>
                        <a:srgbClr val="E47100"/>
                      </a:solidFill>
                      <a:prstDash val="solid"/>
                    </a:lnT>
                    <a:lnB w="76200">
                      <a:solidFill>
                        <a:srgbClr val="E47100"/>
                      </a:solidFill>
                      <a:prstDash val="solid"/>
                    </a:lnB>
                  </a:tcPr>
                </a:tc>
                <a:extLst>
                  <a:ext uri="{0D108BD9-81ED-4DB2-BD59-A6C34878D82A}">
                    <a16:rowId xmlns:a16="http://schemas.microsoft.com/office/drawing/2014/main" val="10005"/>
                  </a:ext>
                </a:extLst>
              </a:tr>
              <a:tr h="348926">
                <a:tc>
                  <a:txBody>
                    <a:bodyPr/>
                    <a:lstStyle/>
                    <a:p>
                      <a:pPr marL="112395">
                        <a:lnSpc>
                          <a:spcPts val="1605"/>
                        </a:lnSpc>
                      </a:pPr>
                      <a:r>
                        <a:rPr sz="1300" spc="-10" dirty="0">
                          <a:solidFill>
                            <a:srgbClr val="1E1E1E"/>
                          </a:solidFill>
                          <a:latin typeface="Arial"/>
                          <a:cs typeface="Arial"/>
                        </a:rPr>
                        <a:t>(37.3%)</a:t>
                      </a:r>
                      <a:endParaRPr sz="1300">
                        <a:latin typeface="Arial"/>
                        <a:cs typeface="Arial"/>
                      </a:endParaRPr>
                    </a:p>
                  </a:txBody>
                  <a:tcPr marL="0" marR="0" marT="0" marB="0"/>
                </a:tc>
                <a:tc>
                  <a:txBody>
                    <a:bodyPr/>
                    <a:lstStyle/>
                    <a:p>
                      <a:pPr algn="ctr">
                        <a:lnSpc>
                          <a:spcPts val="1605"/>
                        </a:lnSpc>
                      </a:pPr>
                      <a:r>
                        <a:rPr sz="1300" spc="-10" dirty="0">
                          <a:solidFill>
                            <a:srgbClr val="1E1E1E"/>
                          </a:solidFill>
                          <a:latin typeface="Arial"/>
                          <a:cs typeface="Arial"/>
                        </a:rPr>
                        <a:t>(30.7%)</a:t>
                      </a:r>
                      <a:endParaRPr sz="1300">
                        <a:latin typeface="Arial"/>
                        <a:cs typeface="Arial"/>
                      </a:endParaRPr>
                    </a:p>
                  </a:txBody>
                  <a:tcPr marL="0" marR="0" marT="0" marB="0"/>
                </a:tc>
                <a:tc>
                  <a:txBody>
                    <a:bodyPr/>
                    <a:lstStyle/>
                    <a:p>
                      <a:pPr marL="7620" algn="ctr">
                        <a:lnSpc>
                          <a:spcPts val="1605"/>
                        </a:lnSpc>
                      </a:pPr>
                      <a:r>
                        <a:rPr sz="1300" spc="-10" dirty="0">
                          <a:solidFill>
                            <a:srgbClr val="1E1E1E"/>
                          </a:solidFill>
                          <a:latin typeface="Arial"/>
                          <a:cs typeface="Arial"/>
                        </a:rPr>
                        <a:t>(47.6%)</a:t>
                      </a:r>
                      <a:endParaRPr sz="1300">
                        <a:latin typeface="Arial"/>
                        <a:cs typeface="Arial"/>
                      </a:endParaRPr>
                    </a:p>
                  </a:txBody>
                  <a:tcPr marL="0" marR="0" marT="0" marB="0"/>
                </a:tc>
                <a:tc>
                  <a:txBody>
                    <a:bodyPr/>
                    <a:lstStyle/>
                    <a:p>
                      <a:pPr marL="149225">
                        <a:lnSpc>
                          <a:spcPts val="1605"/>
                        </a:lnSpc>
                      </a:pPr>
                      <a:r>
                        <a:rPr sz="1300" spc="-10" dirty="0">
                          <a:solidFill>
                            <a:srgbClr val="1E1E1E"/>
                          </a:solidFill>
                          <a:latin typeface="Arial"/>
                          <a:cs typeface="Arial"/>
                        </a:rPr>
                        <a:t>(34.0%)</a:t>
                      </a:r>
                      <a:endParaRPr sz="1300">
                        <a:latin typeface="Arial"/>
                        <a:cs typeface="Arial"/>
                      </a:endParaRPr>
                    </a:p>
                  </a:txBody>
                  <a:tcPr marL="0" marR="0" marT="0" marB="0">
                    <a:lnR w="76200">
                      <a:solidFill>
                        <a:srgbClr val="E47100"/>
                      </a:solidFill>
                      <a:prstDash val="solid"/>
                    </a:lnR>
                  </a:tcPr>
                </a:tc>
                <a:tc vMerge="1">
                  <a:txBody>
                    <a:bodyPr/>
                    <a:lstStyle/>
                    <a:p>
                      <a:endParaRPr/>
                    </a:p>
                  </a:txBody>
                  <a:tcPr marL="0" marR="0" marT="36830" marB="0">
                    <a:lnL w="76200">
                      <a:solidFill>
                        <a:srgbClr val="E47100"/>
                      </a:solidFill>
                      <a:prstDash val="solid"/>
                    </a:lnL>
                    <a:lnT w="9525">
                      <a:solidFill>
                        <a:srgbClr val="1E1E1E"/>
                      </a:solidFill>
                      <a:prstDash val="solid"/>
                    </a:lnT>
                    <a:lnB w="76200">
                      <a:solidFill>
                        <a:srgbClr val="E47100"/>
                      </a:solidFill>
                      <a:prstDash val="solid"/>
                    </a:lnB>
                  </a:tcPr>
                </a:tc>
                <a:tc vMerge="1">
                  <a:txBody>
                    <a:bodyPr/>
                    <a:lstStyle/>
                    <a:p>
                      <a:endParaRPr/>
                    </a:p>
                  </a:txBody>
                  <a:tcPr marL="0" marR="0" marT="36830" marB="0">
                    <a:lnT w="9525">
                      <a:solidFill>
                        <a:srgbClr val="1E1E1E"/>
                      </a:solidFill>
                      <a:prstDash val="solid"/>
                    </a:lnT>
                    <a:lnB w="76200">
                      <a:solidFill>
                        <a:srgbClr val="E47100"/>
                      </a:solidFill>
                      <a:prstDash val="solid"/>
                    </a:lnB>
                  </a:tcPr>
                </a:tc>
                <a:tc vMerge="1">
                  <a:txBody>
                    <a:bodyPr/>
                    <a:lstStyle/>
                    <a:p>
                      <a:endParaRPr/>
                    </a:p>
                  </a:txBody>
                  <a:tcPr marL="0" marR="0" marT="36830" marB="0">
                    <a:lnT w="9525">
                      <a:solidFill>
                        <a:srgbClr val="1E1E1E"/>
                      </a:solidFill>
                      <a:prstDash val="solid"/>
                    </a:lnT>
                    <a:lnB w="76200">
                      <a:solidFill>
                        <a:srgbClr val="E47100"/>
                      </a:solidFill>
                      <a:prstDash val="solid"/>
                    </a:lnB>
                  </a:tcPr>
                </a:tc>
                <a:tc vMerge="1">
                  <a:txBody>
                    <a:bodyPr/>
                    <a:lstStyle/>
                    <a:p>
                      <a:endParaRPr/>
                    </a:p>
                  </a:txBody>
                  <a:tcPr marL="0" marR="0" marT="0" marB="0">
                    <a:lnR w="76200">
                      <a:solidFill>
                        <a:srgbClr val="E47100"/>
                      </a:solidFill>
                      <a:prstDash val="solid"/>
                    </a:lnR>
                    <a:lnT w="76200">
                      <a:solidFill>
                        <a:srgbClr val="E47100"/>
                      </a:solidFill>
                      <a:prstDash val="solid"/>
                    </a:lnT>
                    <a:lnB w="76200">
                      <a:solidFill>
                        <a:srgbClr val="E47100"/>
                      </a:solidFill>
                      <a:prstDash val="solid"/>
                    </a:lnB>
                  </a:tcPr>
                </a:tc>
                <a:extLst>
                  <a:ext uri="{0D108BD9-81ED-4DB2-BD59-A6C34878D82A}">
                    <a16:rowId xmlns:a16="http://schemas.microsoft.com/office/drawing/2014/main" val="10006"/>
                  </a:ext>
                </a:extLst>
              </a:tr>
            </a:tbl>
          </a:graphicData>
        </a:graphic>
      </p:graphicFrame>
      <p:sp>
        <p:nvSpPr>
          <p:cNvPr id="13" name="object 13"/>
          <p:cNvSpPr txBox="1"/>
          <p:nvPr/>
        </p:nvSpPr>
        <p:spPr>
          <a:xfrm>
            <a:off x="6287630" y="738647"/>
            <a:ext cx="3901467" cy="537827"/>
          </a:xfrm>
          <a:prstGeom prst="rect">
            <a:avLst/>
          </a:prstGeom>
        </p:spPr>
        <p:txBody>
          <a:bodyPr vert="horz" wrap="square" lIns="0" tIns="12053" rIns="0" bIns="0" rtlCol="0">
            <a:spAutoFit/>
          </a:bodyPr>
          <a:lstStyle/>
          <a:p>
            <a:pPr marL="12052" marR="4821" indent="70506">
              <a:spcBef>
                <a:spcPts val="95"/>
              </a:spcBef>
            </a:pPr>
            <a:r>
              <a:rPr sz="1708" b="1" dirty="0">
                <a:solidFill>
                  <a:srgbClr val="1E1E1E"/>
                </a:solidFill>
                <a:latin typeface="Arial"/>
                <a:cs typeface="Arial"/>
              </a:rPr>
              <a:t>Increase</a:t>
            </a:r>
            <a:r>
              <a:rPr sz="1708" b="1" spc="-9" dirty="0">
                <a:solidFill>
                  <a:srgbClr val="1E1E1E"/>
                </a:solidFill>
                <a:latin typeface="Arial"/>
                <a:cs typeface="Arial"/>
              </a:rPr>
              <a:t> </a:t>
            </a:r>
            <a:r>
              <a:rPr sz="1708" b="1" dirty="0">
                <a:solidFill>
                  <a:srgbClr val="1E1E1E"/>
                </a:solidFill>
                <a:latin typeface="Arial"/>
                <a:cs typeface="Arial"/>
              </a:rPr>
              <a:t>in</a:t>
            </a:r>
            <a:r>
              <a:rPr sz="1708" b="1" spc="-19" dirty="0">
                <a:solidFill>
                  <a:srgbClr val="1E1E1E"/>
                </a:solidFill>
                <a:latin typeface="Arial"/>
                <a:cs typeface="Arial"/>
              </a:rPr>
              <a:t> </a:t>
            </a:r>
            <a:r>
              <a:rPr sz="1708" b="1" dirty="0">
                <a:solidFill>
                  <a:srgbClr val="1E1E1E"/>
                </a:solidFill>
                <a:latin typeface="Arial"/>
                <a:cs typeface="Arial"/>
              </a:rPr>
              <a:t>STEM</a:t>
            </a:r>
            <a:r>
              <a:rPr sz="1708" b="1" spc="-24" dirty="0">
                <a:solidFill>
                  <a:srgbClr val="1E1E1E"/>
                </a:solidFill>
                <a:latin typeface="Arial"/>
                <a:cs typeface="Arial"/>
              </a:rPr>
              <a:t> </a:t>
            </a:r>
            <a:r>
              <a:rPr sz="1708" b="1" dirty="0">
                <a:solidFill>
                  <a:srgbClr val="1E1E1E"/>
                </a:solidFill>
                <a:latin typeface="Arial"/>
                <a:cs typeface="Arial"/>
              </a:rPr>
              <a:t>Major</a:t>
            </a:r>
            <a:r>
              <a:rPr sz="1708" b="1" spc="-19" dirty="0">
                <a:solidFill>
                  <a:srgbClr val="1E1E1E"/>
                </a:solidFill>
                <a:latin typeface="Arial"/>
                <a:cs typeface="Arial"/>
              </a:rPr>
              <a:t> </a:t>
            </a:r>
            <a:r>
              <a:rPr sz="1708" b="1" spc="-9" dirty="0">
                <a:solidFill>
                  <a:srgbClr val="1E1E1E"/>
                </a:solidFill>
                <a:latin typeface="Arial"/>
                <a:cs typeface="Arial"/>
              </a:rPr>
              <a:t>Declaration </a:t>
            </a:r>
            <a:r>
              <a:rPr sz="1708" b="1" dirty="0">
                <a:solidFill>
                  <a:srgbClr val="1E1E1E"/>
                </a:solidFill>
                <a:latin typeface="Arial"/>
                <a:cs typeface="Arial"/>
              </a:rPr>
              <a:t>Associated</a:t>
            </a:r>
            <a:r>
              <a:rPr sz="1708" b="1" spc="-5" dirty="0">
                <a:solidFill>
                  <a:srgbClr val="1E1E1E"/>
                </a:solidFill>
                <a:latin typeface="Arial"/>
                <a:cs typeface="Arial"/>
              </a:rPr>
              <a:t> </a:t>
            </a:r>
            <a:r>
              <a:rPr sz="1708" b="1" dirty="0">
                <a:solidFill>
                  <a:srgbClr val="1E1E1E"/>
                </a:solidFill>
                <a:latin typeface="Arial"/>
                <a:cs typeface="Arial"/>
              </a:rPr>
              <a:t>with</a:t>
            </a:r>
            <a:r>
              <a:rPr sz="1708" b="1" spc="-104" dirty="0">
                <a:solidFill>
                  <a:srgbClr val="1E1E1E"/>
                </a:solidFill>
                <a:latin typeface="Arial"/>
                <a:cs typeface="Arial"/>
              </a:rPr>
              <a:t> </a:t>
            </a:r>
            <a:r>
              <a:rPr sz="1708" b="1" dirty="0">
                <a:solidFill>
                  <a:srgbClr val="1E1E1E"/>
                </a:solidFill>
                <a:latin typeface="Arial"/>
                <a:cs typeface="Arial"/>
              </a:rPr>
              <a:t>AP</a:t>
            </a:r>
            <a:r>
              <a:rPr sz="1708" b="1" spc="-14" dirty="0">
                <a:solidFill>
                  <a:srgbClr val="1E1E1E"/>
                </a:solidFill>
                <a:latin typeface="Arial"/>
                <a:cs typeface="Arial"/>
              </a:rPr>
              <a:t> </a:t>
            </a:r>
            <a:r>
              <a:rPr sz="1708" b="1" dirty="0">
                <a:solidFill>
                  <a:srgbClr val="1E1E1E"/>
                </a:solidFill>
                <a:latin typeface="Arial"/>
                <a:cs typeface="Arial"/>
              </a:rPr>
              <a:t>CSP</a:t>
            </a:r>
            <a:r>
              <a:rPr sz="1708" b="1" spc="-57" dirty="0">
                <a:solidFill>
                  <a:srgbClr val="1E1E1E"/>
                </a:solidFill>
                <a:latin typeface="Arial"/>
                <a:cs typeface="Arial"/>
              </a:rPr>
              <a:t> </a:t>
            </a:r>
            <a:r>
              <a:rPr sz="1708" b="1" spc="-9" dirty="0">
                <a:solidFill>
                  <a:srgbClr val="1E1E1E"/>
                </a:solidFill>
                <a:latin typeface="Arial"/>
                <a:cs typeface="Arial"/>
              </a:rPr>
              <a:t>Participation</a:t>
            </a:r>
            <a:endParaRPr sz="1708">
              <a:latin typeface="Arial"/>
              <a:cs typeface="Arial"/>
            </a:endParaRPr>
          </a:p>
        </p:txBody>
      </p:sp>
      <p:sp>
        <p:nvSpPr>
          <p:cNvPr id="14" name="object 14"/>
          <p:cNvSpPr txBox="1">
            <a:spLocks noGrp="1"/>
          </p:cNvSpPr>
          <p:nvPr>
            <p:ph type="title"/>
          </p:nvPr>
        </p:nvSpPr>
        <p:spPr>
          <a:xfrm>
            <a:off x="390769" y="518872"/>
            <a:ext cx="3599545" cy="852465"/>
          </a:xfrm>
          <a:prstGeom prst="rect">
            <a:avLst/>
          </a:prstGeom>
        </p:spPr>
        <p:txBody>
          <a:bodyPr vert="horz" wrap="square" lIns="0" tIns="12053" rIns="0" bIns="0" numCol="1" rtlCol="0" anchor="t" anchorCtr="0" compatLnSpc="1">
            <a:prstTxWarp prst="textNoShape">
              <a:avLst/>
            </a:prstTxWarp>
            <a:spAutoFit/>
          </a:bodyPr>
          <a:lstStyle/>
          <a:p>
            <a:pPr marL="12052">
              <a:lnSpc>
                <a:spcPts val="2714"/>
              </a:lnSpc>
              <a:spcBef>
                <a:spcPts val="95"/>
              </a:spcBef>
            </a:pPr>
            <a:r>
              <a:rPr sz="2278" dirty="0">
                <a:solidFill>
                  <a:srgbClr val="FFFFFF"/>
                </a:solidFill>
                <a:latin typeface="Arial"/>
                <a:cs typeface="Arial"/>
              </a:rPr>
              <a:t>College</a:t>
            </a:r>
            <a:r>
              <a:rPr sz="2278" spc="-9" dirty="0">
                <a:solidFill>
                  <a:srgbClr val="FFFFFF"/>
                </a:solidFill>
                <a:latin typeface="Arial"/>
                <a:cs typeface="Arial"/>
              </a:rPr>
              <a:t> </a:t>
            </a:r>
            <a:r>
              <a:rPr sz="2278" dirty="0">
                <a:solidFill>
                  <a:srgbClr val="FFFFFF"/>
                </a:solidFill>
                <a:latin typeface="Arial"/>
                <a:cs typeface="Arial"/>
              </a:rPr>
              <a:t>Benefit</a:t>
            </a:r>
            <a:r>
              <a:rPr sz="2278" spc="-9" dirty="0">
                <a:solidFill>
                  <a:srgbClr val="FFFFFF"/>
                </a:solidFill>
                <a:latin typeface="Arial"/>
                <a:cs typeface="Arial"/>
              </a:rPr>
              <a:t> </a:t>
            </a:r>
            <a:r>
              <a:rPr sz="2278" dirty="0">
                <a:solidFill>
                  <a:srgbClr val="FFFFFF"/>
                </a:solidFill>
                <a:latin typeface="Arial"/>
                <a:cs typeface="Arial"/>
              </a:rPr>
              <a:t>No.</a:t>
            </a:r>
            <a:r>
              <a:rPr sz="2278" spc="-28" dirty="0">
                <a:solidFill>
                  <a:srgbClr val="FFFFFF"/>
                </a:solidFill>
                <a:latin typeface="Arial"/>
                <a:cs typeface="Arial"/>
              </a:rPr>
              <a:t> </a:t>
            </a:r>
            <a:r>
              <a:rPr sz="2278" spc="-24" dirty="0">
                <a:solidFill>
                  <a:srgbClr val="FFFFFF"/>
                </a:solidFill>
                <a:latin typeface="Arial"/>
                <a:cs typeface="Arial"/>
              </a:rPr>
              <a:t>1:</a:t>
            </a:r>
            <a:endParaRPr sz="2278">
              <a:latin typeface="Arial"/>
              <a:cs typeface="Arial"/>
            </a:endParaRPr>
          </a:p>
          <a:p>
            <a:pPr marL="12052">
              <a:lnSpc>
                <a:spcPts val="4081"/>
              </a:lnSpc>
            </a:pPr>
            <a:r>
              <a:rPr b="1" dirty="0">
                <a:solidFill>
                  <a:srgbClr val="FFFFFF"/>
                </a:solidFill>
                <a:latin typeface="Arial"/>
                <a:cs typeface="Arial"/>
              </a:rPr>
              <a:t>AP</a:t>
            </a:r>
            <a:r>
              <a:rPr b="1" spc="-66" dirty="0">
                <a:solidFill>
                  <a:srgbClr val="FFFFFF"/>
                </a:solidFill>
                <a:latin typeface="Arial"/>
                <a:cs typeface="Arial"/>
              </a:rPr>
              <a:t> </a:t>
            </a:r>
            <a:r>
              <a:rPr b="1" dirty="0">
                <a:solidFill>
                  <a:srgbClr val="FFFFFF"/>
                </a:solidFill>
                <a:latin typeface="Arial"/>
                <a:cs typeface="Arial"/>
              </a:rPr>
              <a:t>CSP</a:t>
            </a:r>
            <a:r>
              <a:rPr b="1" spc="-76" dirty="0">
                <a:solidFill>
                  <a:srgbClr val="FFFFFF"/>
                </a:solidFill>
                <a:latin typeface="Arial"/>
                <a:cs typeface="Arial"/>
              </a:rPr>
              <a:t> </a:t>
            </a:r>
            <a:r>
              <a:rPr b="1" spc="-9" dirty="0">
                <a:solidFill>
                  <a:srgbClr val="FFFFFF"/>
                </a:solidFill>
                <a:latin typeface="Arial"/>
                <a:cs typeface="Arial"/>
              </a:rPr>
              <a:t>Students</a:t>
            </a:r>
          </a:p>
        </p:txBody>
      </p:sp>
      <p:sp>
        <p:nvSpPr>
          <p:cNvPr id="15" name="object 15"/>
          <p:cNvSpPr txBox="1"/>
          <p:nvPr/>
        </p:nvSpPr>
        <p:spPr>
          <a:xfrm>
            <a:off x="390770" y="1382330"/>
            <a:ext cx="2892051" cy="537827"/>
          </a:xfrm>
          <a:prstGeom prst="rect">
            <a:avLst/>
          </a:prstGeom>
        </p:spPr>
        <p:txBody>
          <a:bodyPr vert="horz" wrap="square" lIns="0" tIns="12053" rIns="0" bIns="0" rtlCol="0">
            <a:spAutoFit/>
          </a:bodyPr>
          <a:lstStyle/>
          <a:p>
            <a:pPr marL="12052">
              <a:spcBef>
                <a:spcPts val="95"/>
              </a:spcBef>
            </a:pPr>
            <a:r>
              <a:rPr sz="3416" dirty="0">
                <a:solidFill>
                  <a:srgbClr val="FFFFFF"/>
                </a:solidFill>
                <a:latin typeface="Arial"/>
                <a:cs typeface="Arial"/>
              </a:rPr>
              <a:t>Major</a:t>
            </a:r>
            <a:r>
              <a:rPr sz="3416" spc="-19" dirty="0">
                <a:solidFill>
                  <a:srgbClr val="FFFFFF"/>
                </a:solidFill>
                <a:latin typeface="Arial"/>
                <a:cs typeface="Arial"/>
              </a:rPr>
              <a:t> </a:t>
            </a:r>
            <a:r>
              <a:rPr sz="3416" dirty="0">
                <a:solidFill>
                  <a:srgbClr val="FFFFFF"/>
                </a:solidFill>
                <a:latin typeface="Arial"/>
                <a:cs typeface="Arial"/>
              </a:rPr>
              <a:t>in</a:t>
            </a:r>
            <a:r>
              <a:rPr sz="3416" spc="-5" dirty="0">
                <a:solidFill>
                  <a:srgbClr val="FFFFFF"/>
                </a:solidFill>
                <a:latin typeface="Arial"/>
                <a:cs typeface="Arial"/>
              </a:rPr>
              <a:t> </a:t>
            </a:r>
            <a:r>
              <a:rPr sz="3416" spc="-19" dirty="0">
                <a:solidFill>
                  <a:srgbClr val="FFFFFF"/>
                </a:solidFill>
                <a:latin typeface="Arial"/>
                <a:cs typeface="Arial"/>
              </a:rPr>
              <a:t>STEM</a:t>
            </a:r>
            <a:endParaRPr sz="3416">
              <a:latin typeface="Arial"/>
              <a:cs typeface="Arial"/>
            </a:endParaRPr>
          </a:p>
        </p:txBody>
      </p:sp>
      <p:sp>
        <p:nvSpPr>
          <p:cNvPr id="16" name="object 16"/>
          <p:cNvSpPr txBox="1"/>
          <p:nvPr/>
        </p:nvSpPr>
        <p:spPr>
          <a:xfrm>
            <a:off x="442582" y="2486350"/>
            <a:ext cx="3678491" cy="2694443"/>
          </a:xfrm>
          <a:prstGeom prst="rect">
            <a:avLst/>
          </a:prstGeom>
        </p:spPr>
        <p:txBody>
          <a:bodyPr vert="horz" wrap="square" lIns="0" tIns="12053" rIns="0" bIns="0" rtlCol="0">
            <a:spAutoFit/>
          </a:bodyPr>
          <a:lstStyle/>
          <a:p>
            <a:pPr marL="283832" marR="4821" indent="-272382">
              <a:lnSpc>
                <a:spcPct val="110000"/>
              </a:lnSpc>
              <a:spcBef>
                <a:spcPts val="95"/>
              </a:spcBef>
              <a:buSzPct val="80555"/>
              <a:buChar char="•"/>
              <a:tabLst>
                <a:tab pos="283832" algn="l"/>
                <a:tab pos="284434" algn="l"/>
              </a:tabLst>
            </a:pPr>
            <a:r>
              <a:rPr sz="1708" dirty="0">
                <a:solidFill>
                  <a:srgbClr val="FFFFFF"/>
                </a:solidFill>
                <a:latin typeface="Arial"/>
                <a:cs typeface="Arial"/>
              </a:rPr>
              <a:t>AP</a:t>
            </a:r>
            <a:r>
              <a:rPr sz="1708" spc="-52" dirty="0">
                <a:solidFill>
                  <a:srgbClr val="FFFFFF"/>
                </a:solidFill>
                <a:latin typeface="Arial"/>
                <a:cs typeface="Arial"/>
              </a:rPr>
              <a:t> </a:t>
            </a:r>
            <a:r>
              <a:rPr sz="1708" dirty="0">
                <a:solidFill>
                  <a:srgbClr val="FFFFFF"/>
                </a:solidFill>
                <a:latin typeface="Arial"/>
                <a:cs typeface="Arial"/>
              </a:rPr>
              <a:t>CSP</a:t>
            </a:r>
            <a:r>
              <a:rPr sz="1708" spc="-47" dirty="0">
                <a:solidFill>
                  <a:srgbClr val="FFFFFF"/>
                </a:solidFill>
                <a:latin typeface="Arial"/>
                <a:cs typeface="Arial"/>
              </a:rPr>
              <a:t> </a:t>
            </a:r>
            <a:r>
              <a:rPr sz="1708" dirty="0">
                <a:solidFill>
                  <a:srgbClr val="FFFFFF"/>
                </a:solidFill>
                <a:latin typeface="Arial"/>
                <a:cs typeface="Arial"/>
              </a:rPr>
              <a:t>students are</a:t>
            </a:r>
            <a:r>
              <a:rPr sz="1708" spc="-19" dirty="0">
                <a:solidFill>
                  <a:srgbClr val="FFFFFF"/>
                </a:solidFill>
                <a:latin typeface="Arial"/>
                <a:cs typeface="Arial"/>
              </a:rPr>
              <a:t> 11.6 </a:t>
            </a:r>
            <a:r>
              <a:rPr sz="1708" dirty="0">
                <a:solidFill>
                  <a:srgbClr val="FFFFFF"/>
                </a:solidFill>
                <a:latin typeface="Arial"/>
                <a:cs typeface="Arial"/>
              </a:rPr>
              <a:t>percentage</a:t>
            </a:r>
            <a:r>
              <a:rPr sz="1708" spc="-14" dirty="0">
                <a:solidFill>
                  <a:srgbClr val="FFFFFF"/>
                </a:solidFill>
                <a:latin typeface="Arial"/>
                <a:cs typeface="Arial"/>
              </a:rPr>
              <a:t> </a:t>
            </a:r>
            <a:r>
              <a:rPr sz="1708" dirty="0">
                <a:solidFill>
                  <a:srgbClr val="FFFFFF"/>
                </a:solidFill>
                <a:latin typeface="Arial"/>
                <a:cs typeface="Arial"/>
              </a:rPr>
              <a:t>points</a:t>
            </a:r>
            <a:r>
              <a:rPr sz="1708" spc="-28" dirty="0">
                <a:solidFill>
                  <a:srgbClr val="FFFFFF"/>
                </a:solidFill>
                <a:latin typeface="Arial"/>
                <a:cs typeface="Arial"/>
              </a:rPr>
              <a:t> </a:t>
            </a:r>
            <a:r>
              <a:rPr sz="1708" dirty="0">
                <a:solidFill>
                  <a:srgbClr val="FFFFFF"/>
                </a:solidFill>
                <a:latin typeface="Arial"/>
                <a:cs typeface="Arial"/>
              </a:rPr>
              <a:t>more</a:t>
            </a:r>
            <a:r>
              <a:rPr sz="1708" spc="-28" dirty="0">
                <a:solidFill>
                  <a:srgbClr val="FFFFFF"/>
                </a:solidFill>
                <a:latin typeface="Arial"/>
                <a:cs typeface="Arial"/>
              </a:rPr>
              <a:t> </a:t>
            </a:r>
            <a:r>
              <a:rPr sz="1708" dirty="0">
                <a:solidFill>
                  <a:srgbClr val="FFFFFF"/>
                </a:solidFill>
                <a:latin typeface="Arial"/>
                <a:cs typeface="Arial"/>
              </a:rPr>
              <a:t>likely</a:t>
            </a:r>
            <a:r>
              <a:rPr sz="1708" spc="-14" dirty="0">
                <a:solidFill>
                  <a:srgbClr val="FFFFFF"/>
                </a:solidFill>
                <a:latin typeface="Arial"/>
                <a:cs typeface="Arial"/>
              </a:rPr>
              <a:t> </a:t>
            </a:r>
            <a:r>
              <a:rPr sz="1708" spc="-33" dirty="0">
                <a:solidFill>
                  <a:srgbClr val="FFFFFF"/>
                </a:solidFill>
                <a:latin typeface="Arial"/>
                <a:cs typeface="Arial"/>
              </a:rPr>
              <a:t>to </a:t>
            </a:r>
            <a:r>
              <a:rPr sz="1708" dirty="0">
                <a:solidFill>
                  <a:srgbClr val="FFFFFF"/>
                </a:solidFill>
                <a:latin typeface="Arial"/>
                <a:cs typeface="Arial"/>
              </a:rPr>
              <a:t>declare</a:t>
            </a:r>
            <a:r>
              <a:rPr sz="1708" spc="-5" dirty="0">
                <a:solidFill>
                  <a:srgbClr val="FFFFFF"/>
                </a:solidFill>
                <a:latin typeface="Arial"/>
                <a:cs typeface="Arial"/>
              </a:rPr>
              <a:t> </a:t>
            </a:r>
            <a:r>
              <a:rPr sz="1708" dirty="0">
                <a:solidFill>
                  <a:srgbClr val="FFFFFF"/>
                </a:solidFill>
                <a:latin typeface="Arial"/>
                <a:cs typeface="Arial"/>
              </a:rPr>
              <a:t>a</a:t>
            </a:r>
            <a:r>
              <a:rPr sz="1708" spc="-19" dirty="0">
                <a:solidFill>
                  <a:srgbClr val="FFFFFF"/>
                </a:solidFill>
                <a:latin typeface="Arial"/>
                <a:cs typeface="Arial"/>
              </a:rPr>
              <a:t> </a:t>
            </a:r>
            <a:r>
              <a:rPr sz="1708" dirty="0">
                <a:solidFill>
                  <a:srgbClr val="FFFFFF"/>
                </a:solidFill>
                <a:latin typeface="Arial"/>
                <a:cs typeface="Arial"/>
              </a:rPr>
              <a:t>STEM</a:t>
            </a:r>
            <a:r>
              <a:rPr sz="1708" spc="-19" dirty="0">
                <a:solidFill>
                  <a:srgbClr val="FFFFFF"/>
                </a:solidFill>
                <a:latin typeface="Arial"/>
                <a:cs typeface="Arial"/>
              </a:rPr>
              <a:t> </a:t>
            </a:r>
            <a:r>
              <a:rPr sz="1708" dirty="0">
                <a:solidFill>
                  <a:srgbClr val="FFFFFF"/>
                </a:solidFill>
                <a:latin typeface="Arial"/>
                <a:cs typeface="Arial"/>
              </a:rPr>
              <a:t>major</a:t>
            </a:r>
            <a:r>
              <a:rPr sz="1708" spc="-14" dirty="0">
                <a:solidFill>
                  <a:srgbClr val="FFFFFF"/>
                </a:solidFill>
                <a:latin typeface="Arial"/>
                <a:cs typeface="Arial"/>
              </a:rPr>
              <a:t> </a:t>
            </a:r>
            <a:r>
              <a:rPr sz="1708" dirty="0">
                <a:solidFill>
                  <a:srgbClr val="FFFFFF"/>
                </a:solidFill>
                <a:latin typeface="Arial"/>
                <a:cs typeface="Arial"/>
              </a:rPr>
              <a:t>in</a:t>
            </a:r>
            <a:r>
              <a:rPr sz="1708" spc="-5" dirty="0">
                <a:solidFill>
                  <a:srgbClr val="FFFFFF"/>
                </a:solidFill>
                <a:latin typeface="Arial"/>
                <a:cs typeface="Arial"/>
              </a:rPr>
              <a:t> </a:t>
            </a:r>
            <a:r>
              <a:rPr sz="1708" spc="-9" dirty="0">
                <a:solidFill>
                  <a:srgbClr val="FFFFFF"/>
                </a:solidFill>
                <a:latin typeface="Arial"/>
                <a:cs typeface="Arial"/>
              </a:rPr>
              <a:t>college </a:t>
            </a:r>
            <a:r>
              <a:rPr sz="1708" dirty="0">
                <a:solidFill>
                  <a:srgbClr val="FFFFFF"/>
                </a:solidFill>
                <a:latin typeface="Arial"/>
                <a:cs typeface="Arial"/>
              </a:rPr>
              <a:t>than</a:t>
            </a:r>
            <a:r>
              <a:rPr sz="1708" spc="-33" dirty="0">
                <a:solidFill>
                  <a:srgbClr val="FFFFFF"/>
                </a:solidFill>
                <a:latin typeface="Arial"/>
                <a:cs typeface="Arial"/>
              </a:rPr>
              <a:t> </a:t>
            </a:r>
            <a:r>
              <a:rPr sz="1708" dirty="0">
                <a:solidFill>
                  <a:srgbClr val="FFFFFF"/>
                </a:solidFill>
                <a:latin typeface="Arial"/>
                <a:cs typeface="Arial"/>
              </a:rPr>
              <a:t>otherwise</a:t>
            </a:r>
            <a:r>
              <a:rPr sz="1708" spc="24" dirty="0">
                <a:solidFill>
                  <a:srgbClr val="FFFFFF"/>
                </a:solidFill>
                <a:latin typeface="Arial"/>
                <a:cs typeface="Arial"/>
              </a:rPr>
              <a:t> </a:t>
            </a:r>
            <a:r>
              <a:rPr sz="1708" dirty="0">
                <a:solidFill>
                  <a:srgbClr val="FFFFFF"/>
                </a:solidFill>
                <a:latin typeface="Arial"/>
                <a:cs typeface="Arial"/>
              </a:rPr>
              <a:t>similar</a:t>
            </a:r>
            <a:r>
              <a:rPr sz="1708" spc="-14" dirty="0">
                <a:solidFill>
                  <a:srgbClr val="FFFFFF"/>
                </a:solidFill>
                <a:latin typeface="Arial"/>
                <a:cs typeface="Arial"/>
              </a:rPr>
              <a:t> </a:t>
            </a:r>
            <a:r>
              <a:rPr sz="1708" spc="-9" dirty="0">
                <a:solidFill>
                  <a:srgbClr val="FFFFFF"/>
                </a:solidFill>
                <a:latin typeface="Arial"/>
                <a:cs typeface="Arial"/>
              </a:rPr>
              <a:t>non-</a:t>
            </a:r>
            <a:r>
              <a:rPr sz="1708" dirty="0">
                <a:solidFill>
                  <a:srgbClr val="FFFFFF"/>
                </a:solidFill>
                <a:latin typeface="Arial"/>
                <a:cs typeface="Arial"/>
              </a:rPr>
              <a:t>AP</a:t>
            </a:r>
            <a:r>
              <a:rPr sz="1708" spc="-43" dirty="0">
                <a:solidFill>
                  <a:srgbClr val="FFFFFF"/>
                </a:solidFill>
                <a:latin typeface="Arial"/>
                <a:cs typeface="Arial"/>
              </a:rPr>
              <a:t> </a:t>
            </a:r>
            <a:r>
              <a:rPr sz="1708" spc="-24" dirty="0">
                <a:solidFill>
                  <a:srgbClr val="FFFFFF"/>
                </a:solidFill>
                <a:latin typeface="Arial"/>
                <a:cs typeface="Arial"/>
              </a:rPr>
              <a:t>CSP </a:t>
            </a:r>
            <a:r>
              <a:rPr sz="1708" spc="-9" dirty="0">
                <a:solidFill>
                  <a:srgbClr val="FFFFFF"/>
                </a:solidFill>
                <a:latin typeface="Arial"/>
                <a:cs typeface="Arial"/>
              </a:rPr>
              <a:t>students.</a:t>
            </a:r>
            <a:endParaRPr sz="1708">
              <a:latin typeface="Arial"/>
              <a:cs typeface="Arial"/>
            </a:endParaRPr>
          </a:p>
          <a:p>
            <a:pPr marL="283832" marR="8437" indent="-272382">
              <a:lnSpc>
                <a:spcPct val="110000"/>
              </a:lnSpc>
              <a:spcBef>
                <a:spcPts val="816"/>
              </a:spcBef>
              <a:buSzPct val="80555"/>
              <a:buChar char="•"/>
              <a:tabLst>
                <a:tab pos="283832" algn="l"/>
                <a:tab pos="284434" algn="l"/>
              </a:tabLst>
            </a:pPr>
            <a:r>
              <a:rPr sz="1708" dirty="0">
                <a:solidFill>
                  <a:srgbClr val="FFFFFF"/>
                </a:solidFill>
                <a:latin typeface="Arial"/>
                <a:cs typeface="Arial"/>
              </a:rPr>
              <a:t>AP</a:t>
            </a:r>
            <a:r>
              <a:rPr sz="1708" spc="-62" dirty="0">
                <a:solidFill>
                  <a:srgbClr val="FFFFFF"/>
                </a:solidFill>
                <a:latin typeface="Arial"/>
                <a:cs typeface="Arial"/>
              </a:rPr>
              <a:t> </a:t>
            </a:r>
            <a:r>
              <a:rPr sz="1708" dirty="0">
                <a:solidFill>
                  <a:srgbClr val="FFFFFF"/>
                </a:solidFill>
                <a:latin typeface="Arial"/>
                <a:cs typeface="Arial"/>
              </a:rPr>
              <a:t>CSP</a:t>
            </a:r>
            <a:r>
              <a:rPr sz="1708" spc="-47" dirty="0">
                <a:solidFill>
                  <a:srgbClr val="FFFFFF"/>
                </a:solidFill>
                <a:latin typeface="Arial"/>
                <a:cs typeface="Arial"/>
              </a:rPr>
              <a:t> </a:t>
            </a:r>
            <a:r>
              <a:rPr sz="1708" dirty="0">
                <a:solidFill>
                  <a:srgbClr val="FFFFFF"/>
                </a:solidFill>
                <a:latin typeface="Arial"/>
                <a:cs typeface="Arial"/>
              </a:rPr>
              <a:t>students are</a:t>
            </a:r>
            <a:r>
              <a:rPr sz="1708" spc="-24" dirty="0">
                <a:solidFill>
                  <a:srgbClr val="FFFFFF"/>
                </a:solidFill>
                <a:latin typeface="Arial"/>
                <a:cs typeface="Arial"/>
              </a:rPr>
              <a:t> </a:t>
            </a:r>
            <a:r>
              <a:rPr sz="1708" dirty="0">
                <a:solidFill>
                  <a:srgbClr val="FFFFFF"/>
                </a:solidFill>
                <a:latin typeface="Arial"/>
                <a:cs typeface="Arial"/>
              </a:rPr>
              <a:t>more</a:t>
            </a:r>
            <a:r>
              <a:rPr sz="1708" spc="-19" dirty="0">
                <a:solidFill>
                  <a:srgbClr val="FFFFFF"/>
                </a:solidFill>
                <a:latin typeface="Arial"/>
                <a:cs typeface="Arial"/>
              </a:rPr>
              <a:t> </a:t>
            </a:r>
            <a:r>
              <a:rPr sz="1708" dirty="0">
                <a:solidFill>
                  <a:srgbClr val="FFFFFF"/>
                </a:solidFill>
                <a:latin typeface="Arial"/>
                <a:cs typeface="Arial"/>
              </a:rPr>
              <a:t>likely </a:t>
            </a:r>
            <a:r>
              <a:rPr sz="1708" spc="-24" dirty="0">
                <a:solidFill>
                  <a:srgbClr val="FFFFFF"/>
                </a:solidFill>
                <a:latin typeface="Arial"/>
                <a:cs typeface="Arial"/>
              </a:rPr>
              <a:t>to </a:t>
            </a:r>
            <a:r>
              <a:rPr sz="1708" dirty="0">
                <a:solidFill>
                  <a:srgbClr val="FFFFFF"/>
                </a:solidFill>
                <a:latin typeface="Arial"/>
                <a:cs typeface="Arial"/>
              </a:rPr>
              <a:t>major in</a:t>
            </a:r>
            <a:r>
              <a:rPr sz="1708" spc="-14" dirty="0">
                <a:solidFill>
                  <a:srgbClr val="FFFFFF"/>
                </a:solidFill>
                <a:latin typeface="Arial"/>
                <a:cs typeface="Arial"/>
              </a:rPr>
              <a:t> </a:t>
            </a:r>
            <a:r>
              <a:rPr sz="1708" dirty="0">
                <a:solidFill>
                  <a:srgbClr val="FFFFFF"/>
                </a:solidFill>
                <a:latin typeface="Arial"/>
                <a:cs typeface="Arial"/>
              </a:rPr>
              <a:t>a</a:t>
            </a:r>
            <a:r>
              <a:rPr sz="1708" spc="-14" dirty="0">
                <a:solidFill>
                  <a:srgbClr val="FFFFFF"/>
                </a:solidFill>
                <a:latin typeface="Arial"/>
                <a:cs typeface="Arial"/>
              </a:rPr>
              <a:t> </a:t>
            </a:r>
            <a:r>
              <a:rPr sz="1708" dirty="0">
                <a:solidFill>
                  <a:srgbClr val="FFFFFF"/>
                </a:solidFill>
                <a:latin typeface="Arial"/>
                <a:cs typeface="Arial"/>
              </a:rPr>
              <a:t>STEM</a:t>
            </a:r>
            <a:r>
              <a:rPr sz="1708" spc="-28" dirty="0">
                <a:solidFill>
                  <a:srgbClr val="FFFFFF"/>
                </a:solidFill>
                <a:latin typeface="Arial"/>
                <a:cs typeface="Arial"/>
              </a:rPr>
              <a:t> </a:t>
            </a:r>
            <a:r>
              <a:rPr sz="1708" dirty="0">
                <a:solidFill>
                  <a:srgbClr val="FFFFFF"/>
                </a:solidFill>
                <a:latin typeface="Arial"/>
                <a:cs typeface="Arial"/>
              </a:rPr>
              <a:t>field,</a:t>
            </a:r>
            <a:r>
              <a:rPr sz="1708" spc="5" dirty="0">
                <a:solidFill>
                  <a:srgbClr val="FFFFFF"/>
                </a:solidFill>
                <a:latin typeface="Arial"/>
                <a:cs typeface="Arial"/>
              </a:rPr>
              <a:t> </a:t>
            </a:r>
            <a:r>
              <a:rPr sz="1708" spc="-9" dirty="0">
                <a:solidFill>
                  <a:srgbClr val="FFFFFF"/>
                </a:solidFill>
                <a:latin typeface="Arial"/>
                <a:cs typeface="Arial"/>
              </a:rPr>
              <a:t>particularly </a:t>
            </a:r>
            <a:r>
              <a:rPr sz="1708" dirty="0">
                <a:solidFill>
                  <a:srgbClr val="FFFFFF"/>
                </a:solidFill>
                <a:latin typeface="Arial"/>
                <a:cs typeface="Arial"/>
              </a:rPr>
              <a:t>Black,</a:t>
            </a:r>
            <a:r>
              <a:rPr sz="1708" spc="-24" dirty="0">
                <a:solidFill>
                  <a:srgbClr val="FFFFFF"/>
                </a:solidFill>
                <a:latin typeface="Arial"/>
                <a:cs typeface="Arial"/>
              </a:rPr>
              <a:t> </a:t>
            </a:r>
            <a:r>
              <a:rPr sz="1708" dirty="0">
                <a:solidFill>
                  <a:srgbClr val="FFFFFF"/>
                </a:solidFill>
                <a:latin typeface="Arial"/>
                <a:cs typeface="Arial"/>
              </a:rPr>
              <a:t>Hispanic,</a:t>
            </a:r>
            <a:r>
              <a:rPr sz="1708" spc="-14" dirty="0">
                <a:solidFill>
                  <a:srgbClr val="FFFFFF"/>
                </a:solidFill>
                <a:latin typeface="Arial"/>
                <a:cs typeface="Arial"/>
              </a:rPr>
              <a:t> </a:t>
            </a:r>
            <a:r>
              <a:rPr sz="1708" dirty="0">
                <a:solidFill>
                  <a:srgbClr val="FFFFFF"/>
                </a:solidFill>
                <a:latin typeface="Arial"/>
                <a:cs typeface="Arial"/>
              </a:rPr>
              <a:t>and</a:t>
            </a:r>
            <a:r>
              <a:rPr sz="1708" spc="-14" dirty="0">
                <a:solidFill>
                  <a:srgbClr val="FFFFFF"/>
                </a:solidFill>
                <a:latin typeface="Arial"/>
                <a:cs typeface="Arial"/>
              </a:rPr>
              <a:t> </a:t>
            </a:r>
            <a:r>
              <a:rPr sz="1708" spc="-9" dirty="0">
                <a:solidFill>
                  <a:srgbClr val="FFFFFF"/>
                </a:solidFill>
                <a:latin typeface="Arial"/>
                <a:cs typeface="Arial"/>
              </a:rPr>
              <a:t>first- </a:t>
            </a:r>
            <a:r>
              <a:rPr sz="1708" dirty="0">
                <a:solidFill>
                  <a:srgbClr val="FFFFFF"/>
                </a:solidFill>
                <a:latin typeface="Arial"/>
                <a:cs typeface="Arial"/>
              </a:rPr>
              <a:t>generation</a:t>
            </a:r>
            <a:r>
              <a:rPr sz="1708" spc="-43" dirty="0">
                <a:solidFill>
                  <a:srgbClr val="FFFFFF"/>
                </a:solidFill>
                <a:latin typeface="Arial"/>
                <a:cs typeface="Arial"/>
              </a:rPr>
              <a:t> </a:t>
            </a:r>
            <a:r>
              <a:rPr sz="1708" spc="-9" dirty="0">
                <a:solidFill>
                  <a:srgbClr val="FFFFFF"/>
                </a:solidFill>
                <a:latin typeface="Arial"/>
                <a:cs typeface="Arial"/>
              </a:rPr>
              <a:t>students.</a:t>
            </a:r>
            <a:endParaRPr sz="1708">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805F19-E250-3245-B800-4B3982339D15}"/>
              </a:ext>
            </a:extLst>
          </p:cNvPr>
          <p:cNvSpPr>
            <a:spLocks noGrp="1"/>
          </p:cNvSpPr>
          <p:nvPr>
            <p:ph type="title"/>
          </p:nvPr>
        </p:nvSpPr>
        <p:spPr/>
        <p:txBody>
          <a:bodyPr/>
          <a:lstStyle/>
          <a:p>
            <a:r>
              <a:rPr lang="en-US" sz="3600" dirty="0">
                <a:latin typeface="+mj-lt"/>
              </a:rPr>
              <a:t>About AP Exams</a:t>
            </a:r>
          </a:p>
        </p:txBody>
      </p:sp>
      <p:sp>
        <p:nvSpPr>
          <p:cNvPr id="6" name="Text Placeholder 5">
            <a:extLst>
              <a:ext uri="{FF2B5EF4-FFF2-40B4-BE49-F238E27FC236}">
                <a16:creationId xmlns:a16="http://schemas.microsoft.com/office/drawing/2014/main" id="{131F6E6E-9BBF-034A-B3A5-17434B59B7F6}"/>
              </a:ext>
            </a:extLst>
          </p:cNvPr>
          <p:cNvSpPr>
            <a:spLocks noGrp="1"/>
          </p:cNvSpPr>
          <p:nvPr>
            <p:ph type="body" sz="quarter" idx="10"/>
          </p:nvPr>
        </p:nvSpPr>
        <p:spPr>
          <a:xfrm>
            <a:off x="4920099" y="1740546"/>
            <a:ext cx="6722515" cy="4408714"/>
          </a:xfrm>
        </p:spPr>
        <p:txBody>
          <a:bodyPr>
            <a:normAutofit/>
          </a:bodyPr>
          <a:lstStyle/>
          <a:p>
            <a:pPr>
              <a:buSzPct val="100000"/>
              <a:buFont typeface="Arial" panose="020B0604020202020204" pitchFamily="34" charset="0"/>
              <a:buChar char="•"/>
            </a:pPr>
            <a:r>
              <a:rPr lang="en-US" sz="1800" dirty="0">
                <a:latin typeface="+mn-lt"/>
              </a:rPr>
              <a:t>Each AP course concludes with a standardized college-level assessment, or AP Exam, that</a:t>
            </a:r>
            <a:r>
              <a:rPr lang="en-US" sz="1800" dirty="0">
                <a:solidFill>
                  <a:srgbClr val="FF0000"/>
                </a:solidFill>
                <a:latin typeface="+mn-lt"/>
              </a:rPr>
              <a:t> </a:t>
            </a:r>
            <a:r>
              <a:rPr lang="en-US" sz="1800" dirty="0">
                <a:latin typeface="+mn-lt"/>
              </a:rPr>
              <a:t>measures how well students have mastered the content and skills </a:t>
            </a:r>
          </a:p>
          <a:p>
            <a:pPr>
              <a:buSzPct val="100000"/>
              <a:buFont typeface="Arial" panose="020B0604020202020204" pitchFamily="34" charset="0"/>
              <a:buChar char="•"/>
            </a:pPr>
            <a:r>
              <a:rPr lang="en-US" sz="1800" dirty="0">
                <a:latin typeface="+mn-lt"/>
              </a:rPr>
              <a:t>Administered at authorized schools and test centers each year in May</a:t>
            </a:r>
          </a:p>
          <a:p>
            <a:pPr>
              <a:buSzPct val="100000"/>
              <a:buFont typeface="Arial" panose="020B0604020202020204" pitchFamily="34" charset="0"/>
              <a:buChar char="•"/>
            </a:pPr>
            <a:r>
              <a:rPr lang="en-US" sz="1800" dirty="0">
                <a:latin typeface="+mn-lt"/>
              </a:rPr>
              <a:t>Most </a:t>
            </a:r>
            <a:r>
              <a:rPr lang="en-US" sz="1800" dirty="0"/>
              <a:t>are </a:t>
            </a:r>
            <a:r>
              <a:rPr lang="en-US" sz="1800" dirty="0">
                <a:latin typeface="+mn-lt"/>
              </a:rPr>
              <a:t>paper and pencil exam, but a few courses have different ways to assess what </a:t>
            </a:r>
            <a:r>
              <a:rPr lang="en-US" sz="1800" dirty="0"/>
              <a:t>students have</a:t>
            </a:r>
            <a:r>
              <a:rPr lang="en-US" sz="1800" dirty="0">
                <a:latin typeface="+mn-lt"/>
              </a:rPr>
              <a:t> learned—for example, AP Art and Design students submit a portfolio of work for scoring.</a:t>
            </a:r>
          </a:p>
          <a:p>
            <a:pPr>
              <a:buSzPct val="100000"/>
              <a:buFont typeface="Arial" panose="020B0604020202020204" pitchFamily="34" charset="0"/>
              <a:buChar char="•"/>
            </a:pPr>
            <a:r>
              <a:rPr lang="en-US" sz="1800" dirty="0">
                <a:latin typeface="+mn-lt"/>
              </a:rPr>
              <a:t>Exams are scored on a scale of 1 to 5 </a:t>
            </a:r>
          </a:p>
          <a:p>
            <a:pPr>
              <a:buSzPct val="100000"/>
              <a:buFont typeface="Arial" panose="020B0604020202020204" pitchFamily="34" charset="0"/>
              <a:buChar char="•"/>
            </a:pPr>
            <a:r>
              <a:rPr lang="en-US" sz="1800" dirty="0"/>
              <a:t>Created and scored by teams of AP teachers and college professors</a:t>
            </a:r>
          </a:p>
        </p:txBody>
      </p:sp>
      <p:pic>
        <p:nvPicPr>
          <p:cNvPr id="2" name="Picture 1">
            <a:extLst>
              <a:ext uri="{FF2B5EF4-FFF2-40B4-BE49-F238E27FC236}">
                <a16:creationId xmlns:a16="http://schemas.microsoft.com/office/drawing/2014/main" id="{E3A474F3-6D10-DB4F-BB42-AC42B3A0EE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861" y="1740546"/>
            <a:ext cx="2523744" cy="2969111"/>
          </a:xfrm>
          <a:prstGeom prst="rect">
            <a:avLst/>
          </a:prstGeom>
        </p:spPr>
      </p:pic>
    </p:spTree>
    <p:extLst>
      <p:ext uri="{BB962C8B-B14F-4D97-AF65-F5344CB8AC3E}">
        <p14:creationId xmlns:p14="http://schemas.microsoft.com/office/powerpoint/2010/main" val="1973324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48" y="0"/>
            <a:ext cx="12187112" cy="6855589"/>
          </a:xfrm>
          <a:custGeom>
            <a:avLst/>
            <a:gdLst/>
            <a:ahLst/>
            <a:cxnLst/>
            <a:rect l="l" t="t" r="r" b="b"/>
            <a:pathLst>
              <a:path w="12841605" h="7223759">
                <a:moveTo>
                  <a:pt x="12841224" y="0"/>
                </a:moveTo>
                <a:lnTo>
                  <a:pt x="0" y="0"/>
                </a:lnTo>
                <a:lnTo>
                  <a:pt x="0" y="7223759"/>
                </a:lnTo>
                <a:lnTo>
                  <a:pt x="12841224" y="7223759"/>
                </a:lnTo>
                <a:lnTo>
                  <a:pt x="12841224" y="0"/>
                </a:lnTo>
                <a:close/>
              </a:path>
            </a:pathLst>
          </a:custGeom>
          <a:solidFill>
            <a:srgbClr val="E2F3F9"/>
          </a:solidFill>
        </p:spPr>
        <p:txBody>
          <a:bodyPr wrap="square" lIns="0" tIns="0" rIns="0" bIns="0" rtlCol="0"/>
          <a:lstStyle/>
          <a:p>
            <a:endParaRPr sz="1708"/>
          </a:p>
        </p:txBody>
      </p:sp>
      <p:sp>
        <p:nvSpPr>
          <p:cNvPr id="3" name="object 3"/>
          <p:cNvSpPr txBox="1">
            <a:spLocks noGrp="1"/>
          </p:cNvSpPr>
          <p:nvPr>
            <p:ph type="title"/>
          </p:nvPr>
        </p:nvSpPr>
        <p:spPr>
          <a:xfrm>
            <a:off x="341642" y="510954"/>
            <a:ext cx="10894029" cy="1002910"/>
          </a:xfrm>
          <a:prstGeom prst="rect">
            <a:avLst/>
          </a:prstGeom>
        </p:spPr>
        <p:txBody>
          <a:bodyPr vert="horz" wrap="square" lIns="0" tIns="148851" rIns="0" bIns="0" numCol="1" rtlCol="0" anchor="t" anchorCtr="0" compatLnSpc="1">
            <a:prstTxWarp prst="textNoShape">
              <a:avLst/>
            </a:prstTxWarp>
            <a:spAutoFit/>
          </a:bodyPr>
          <a:lstStyle/>
          <a:p>
            <a:pPr marL="11450">
              <a:spcBef>
                <a:spcPts val="1172"/>
              </a:spcBef>
            </a:pPr>
            <a:r>
              <a:rPr b="1" dirty="0">
                <a:latin typeface="Arial"/>
                <a:cs typeface="Arial"/>
              </a:rPr>
              <a:t>Exam</a:t>
            </a:r>
            <a:r>
              <a:rPr dirty="0">
                <a:latin typeface="Arial"/>
                <a:cs typeface="Arial"/>
              </a:rPr>
              <a:t>:</a:t>
            </a:r>
            <a:r>
              <a:rPr spc="-28" dirty="0">
                <a:latin typeface="Arial"/>
                <a:cs typeface="Arial"/>
              </a:rPr>
              <a:t> </a:t>
            </a:r>
            <a:r>
              <a:rPr dirty="0">
                <a:latin typeface="Arial"/>
                <a:cs typeface="Arial"/>
              </a:rPr>
              <a:t>How</a:t>
            </a:r>
            <a:r>
              <a:rPr spc="-19" dirty="0">
                <a:latin typeface="Arial"/>
                <a:cs typeface="Arial"/>
              </a:rPr>
              <a:t> </a:t>
            </a:r>
            <a:r>
              <a:rPr dirty="0">
                <a:latin typeface="Arial"/>
                <a:cs typeface="Arial"/>
              </a:rPr>
              <a:t>Students</a:t>
            </a:r>
            <a:r>
              <a:rPr spc="-14" dirty="0">
                <a:latin typeface="Arial"/>
                <a:cs typeface="Arial"/>
              </a:rPr>
              <a:t> </a:t>
            </a:r>
            <a:r>
              <a:rPr dirty="0">
                <a:latin typeface="Arial"/>
                <a:cs typeface="Arial"/>
              </a:rPr>
              <a:t>Will</a:t>
            </a:r>
            <a:r>
              <a:rPr spc="-19" dirty="0">
                <a:latin typeface="Arial"/>
                <a:cs typeface="Arial"/>
              </a:rPr>
              <a:t> </a:t>
            </a:r>
            <a:r>
              <a:rPr dirty="0">
                <a:latin typeface="Arial"/>
                <a:cs typeface="Arial"/>
              </a:rPr>
              <a:t>Be</a:t>
            </a:r>
            <a:r>
              <a:rPr spc="-190" dirty="0">
                <a:latin typeface="Arial"/>
                <a:cs typeface="Arial"/>
              </a:rPr>
              <a:t> </a:t>
            </a:r>
            <a:r>
              <a:rPr spc="-9" dirty="0">
                <a:latin typeface="Arial"/>
                <a:cs typeface="Arial"/>
              </a:rPr>
              <a:t>Assessed</a:t>
            </a:r>
          </a:p>
          <a:p>
            <a:pPr marL="11450">
              <a:spcBef>
                <a:spcPts val="541"/>
              </a:spcBef>
            </a:pPr>
            <a:r>
              <a:rPr sz="1708" b="1" dirty="0">
                <a:solidFill>
                  <a:srgbClr val="006197"/>
                </a:solidFill>
                <a:latin typeface="Arial"/>
                <a:cs typeface="Arial"/>
              </a:rPr>
              <a:t>The</a:t>
            </a:r>
            <a:r>
              <a:rPr sz="1708" b="1" spc="-104" dirty="0">
                <a:solidFill>
                  <a:srgbClr val="006197"/>
                </a:solidFill>
                <a:latin typeface="Arial"/>
                <a:cs typeface="Arial"/>
              </a:rPr>
              <a:t> </a:t>
            </a:r>
            <a:r>
              <a:rPr sz="1708" b="1" dirty="0">
                <a:solidFill>
                  <a:srgbClr val="006197"/>
                </a:solidFill>
                <a:latin typeface="Arial"/>
                <a:cs typeface="Arial"/>
              </a:rPr>
              <a:t>AP</a:t>
            </a:r>
            <a:r>
              <a:rPr sz="1708" b="1" spc="-14" dirty="0">
                <a:solidFill>
                  <a:srgbClr val="006197"/>
                </a:solidFill>
                <a:latin typeface="Arial"/>
                <a:cs typeface="Arial"/>
              </a:rPr>
              <a:t> </a:t>
            </a:r>
            <a:r>
              <a:rPr sz="1708" b="1" dirty="0">
                <a:solidFill>
                  <a:srgbClr val="006197"/>
                </a:solidFill>
                <a:latin typeface="Arial"/>
                <a:cs typeface="Arial"/>
              </a:rPr>
              <a:t>Computer</a:t>
            </a:r>
            <a:r>
              <a:rPr sz="1708" b="1" spc="-33" dirty="0">
                <a:solidFill>
                  <a:srgbClr val="006197"/>
                </a:solidFill>
                <a:latin typeface="Arial"/>
                <a:cs typeface="Arial"/>
              </a:rPr>
              <a:t> </a:t>
            </a:r>
            <a:r>
              <a:rPr sz="1708" b="1" dirty="0">
                <a:solidFill>
                  <a:srgbClr val="006197"/>
                </a:solidFill>
                <a:latin typeface="Arial"/>
                <a:cs typeface="Arial"/>
              </a:rPr>
              <a:t>Science</a:t>
            </a:r>
            <a:r>
              <a:rPr sz="1708" b="1" spc="-33" dirty="0">
                <a:solidFill>
                  <a:srgbClr val="006197"/>
                </a:solidFill>
                <a:latin typeface="Arial"/>
                <a:cs typeface="Arial"/>
              </a:rPr>
              <a:t> </a:t>
            </a:r>
            <a:r>
              <a:rPr sz="1708" b="1" dirty="0">
                <a:solidFill>
                  <a:srgbClr val="006197"/>
                </a:solidFill>
                <a:latin typeface="Arial"/>
                <a:cs typeface="Arial"/>
              </a:rPr>
              <a:t>Principles</a:t>
            </a:r>
            <a:r>
              <a:rPr sz="1708" b="1" spc="-28" dirty="0">
                <a:solidFill>
                  <a:srgbClr val="006197"/>
                </a:solidFill>
                <a:latin typeface="Arial"/>
                <a:cs typeface="Arial"/>
              </a:rPr>
              <a:t> </a:t>
            </a:r>
            <a:r>
              <a:rPr sz="1708" b="1" dirty="0">
                <a:solidFill>
                  <a:srgbClr val="006197"/>
                </a:solidFill>
                <a:latin typeface="Arial"/>
                <a:cs typeface="Arial"/>
              </a:rPr>
              <a:t>Exam</a:t>
            </a:r>
            <a:r>
              <a:rPr sz="1708" b="1" spc="-33" dirty="0">
                <a:solidFill>
                  <a:srgbClr val="006197"/>
                </a:solidFill>
                <a:latin typeface="Arial"/>
                <a:cs typeface="Arial"/>
              </a:rPr>
              <a:t> </a:t>
            </a:r>
            <a:r>
              <a:rPr sz="1708" b="1" dirty="0">
                <a:solidFill>
                  <a:srgbClr val="006197"/>
                </a:solidFill>
                <a:latin typeface="Arial"/>
                <a:cs typeface="Arial"/>
              </a:rPr>
              <a:t>has</a:t>
            </a:r>
            <a:r>
              <a:rPr sz="1708" b="1" spc="-33" dirty="0">
                <a:solidFill>
                  <a:srgbClr val="006197"/>
                </a:solidFill>
                <a:latin typeface="Arial"/>
                <a:cs typeface="Arial"/>
              </a:rPr>
              <a:t> </a:t>
            </a:r>
            <a:r>
              <a:rPr sz="1708" b="1" dirty="0">
                <a:solidFill>
                  <a:srgbClr val="006197"/>
                </a:solidFill>
                <a:latin typeface="Arial"/>
                <a:cs typeface="Arial"/>
              </a:rPr>
              <a:t>the</a:t>
            </a:r>
            <a:r>
              <a:rPr sz="1708" b="1" spc="-33" dirty="0">
                <a:solidFill>
                  <a:srgbClr val="006197"/>
                </a:solidFill>
                <a:latin typeface="Arial"/>
                <a:cs typeface="Arial"/>
              </a:rPr>
              <a:t> </a:t>
            </a:r>
            <a:r>
              <a:rPr sz="1708" b="1" dirty="0">
                <a:solidFill>
                  <a:srgbClr val="006197"/>
                </a:solidFill>
                <a:latin typeface="Arial"/>
                <a:cs typeface="Arial"/>
              </a:rPr>
              <a:t>Create</a:t>
            </a:r>
            <a:r>
              <a:rPr sz="1708" b="1" spc="-19" dirty="0">
                <a:solidFill>
                  <a:srgbClr val="006197"/>
                </a:solidFill>
                <a:latin typeface="Arial"/>
                <a:cs typeface="Arial"/>
              </a:rPr>
              <a:t> </a:t>
            </a:r>
            <a:r>
              <a:rPr sz="1708" b="1" dirty="0">
                <a:solidFill>
                  <a:srgbClr val="006197"/>
                </a:solidFill>
                <a:latin typeface="Arial"/>
                <a:cs typeface="Arial"/>
              </a:rPr>
              <a:t>Performance</a:t>
            </a:r>
            <a:r>
              <a:rPr sz="1708" b="1" spc="-9" dirty="0">
                <a:solidFill>
                  <a:srgbClr val="006197"/>
                </a:solidFill>
                <a:latin typeface="Arial"/>
                <a:cs typeface="Arial"/>
              </a:rPr>
              <a:t> Task</a:t>
            </a:r>
            <a:r>
              <a:rPr sz="1708" b="1" spc="-28" dirty="0">
                <a:solidFill>
                  <a:srgbClr val="006197"/>
                </a:solidFill>
                <a:latin typeface="Arial"/>
                <a:cs typeface="Arial"/>
              </a:rPr>
              <a:t> </a:t>
            </a:r>
            <a:r>
              <a:rPr sz="1708" b="1" dirty="0">
                <a:solidFill>
                  <a:srgbClr val="006197"/>
                </a:solidFill>
                <a:latin typeface="Arial"/>
                <a:cs typeface="Arial"/>
              </a:rPr>
              <a:t>during</a:t>
            </a:r>
            <a:r>
              <a:rPr sz="1708" b="1" spc="-47" dirty="0">
                <a:solidFill>
                  <a:srgbClr val="006197"/>
                </a:solidFill>
                <a:latin typeface="Arial"/>
                <a:cs typeface="Arial"/>
              </a:rPr>
              <a:t> </a:t>
            </a:r>
            <a:r>
              <a:rPr sz="1708" b="1" dirty="0">
                <a:solidFill>
                  <a:srgbClr val="006197"/>
                </a:solidFill>
                <a:latin typeface="Arial"/>
                <a:cs typeface="Arial"/>
              </a:rPr>
              <a:t>the</a:t>
            </a:r>
            <a:r>
              <a:rPr sz="1708" b="1" spc="-28" dirty="0">
                <a:solidFill>
                  <a:srgbClr val="006197"/>
                </a:solidFill>
                <a:latin typeface="Arial"/>
                <a:cs typeface="Arial"/>
              </a:rPr>
              <a:t> </a:t>
            </a:r>
            <a:r>
              <a:rPr sz="1708" b="1" spc="-9" dirty="0">
                <a:solidFill>
                  <a:srgbClr val="006197"/>
                </a:solidFill>
                <a:latin typeface="Arial"/>
                <a:cs typeface="Arial"/>
              </a:rPr>
              <a:t>year.</a:t>
            </a:r>
            <a:endParaRPr sz="1708" dirty="0">
              <a:latin typeface="Arial"/>
              <a:cs typeface="Arial"/>
            </a:endParaRPr>
          </a:p>
        </p:txBody>
      </p:sp>
      <p:sp>
        <p:nvSpPr>
          <p:cNvPr id="4" name="object 4"/>
          <p:cNvSpPr/>
          <p:nvPr/>
        </p:nvSpPr>
        <p:spPr>
          <a:xfrm>
            <a:off x="359144" y="417988"/>
            <a:ext cx="11462141" cy="0"/>
          </a:xfrm>
          <a:custGeom>
            <a:avLst/>
            <a:gdLst/>
            <a:ahLst/>
            <a:cxnLst/>
            <a:rect l="l" t="t" r="r" b="b"/>
            <a:pathLst>
              <a:path w="12077700">
                <a:moveTo>
                  <a:pt x="0" y="0"/>
                </a:moveTo>
                <a:lnTo>
                  <a:pt x="12077700" y="0"/>
                </a:lnTo>
              </a:path>
            </a:pathLst>
          </a:custGeom>
          <a:ln w="76200">
            <a:solidFill>
              <a:srgbClr val="009CDE"/>
            </a:solidFill>
          </a:ln>
        </p:spPr>
        <p:txBody>
          <a:bodyPr wrap="square" lIns="0" tIns="0" rIns="0" bIns="0" rtlCol="0"/>
          <a:lstStyle/>
          <a:p>
            <a:endParaRPr sz="1708"/>
          </a:p>
        </p:txBody>
      </p:sp>
      <p:grpSp>
        <p:nvGrpSpPr>
          <p:cNvPr id="5" name="object 5"/>
          <p:cNvGrpSpPr/>
          <p:nvPr/>
        </p:nvGrpSpPr>
        <p:grpSpPr>
          <a:xfrm>
            <a:off x="322986" y="1814055"/>
            <a:ext cx="8483912" cy="278418"/>
            <a:chOff x="336804" y="1911476"/>
            <a:chExt cx="8939530" cy="293370"/>
          </a:xfrm>
        </p:grpSpPr>
        <p:sp>
          <p:nvSpPr>
            <p:cNvPr id="6" name="object 6"/>
            <p:cNvSpPr/>
            <p:nvPr/>
          </p:nvSpPr>
          <p:spPr>
            <a:xfrm>
              <a:off x="374904" y="2029967"/>
              <a:ext cx="8710930" cy="35560"/>
            </a:xfrm>
            <a:custGeom>
              <a:avLst/>
              <a:gdLst/>
              <a:ahLst/>
              <a:cxnLst/>
              <a:rect l="l" t="t" r="r" b="b"/>
              <a:pathLst>
                <a:path w="8710930" h="35560">
                  <a:moveTo>
                    <a:pt x="0" y="0"/>
                  </a:moveTo>
                  <a:lnTo>
                    <a:pt x="8710409" y="35344"/>
                  </a:lnTo>
                </a:path>
              </a:pathLst>
            </a:custGeom>
            <a:ln w="76200">
              <a:solidFill>
                <a:srgbClr val="FDDB00"/>
              </a:solidFill>
            </a:ln>
          </p:spPr>
          <p:txBody>
            <a:bodyPr wrap="square" lIns="0" tIns="0" rIns="0" bIns="0" rtlCol="0"/>
            <a:lstStyle/>
            <a:p>
              <a:endParaRPr sz="1708"/>
            </a:p>
          </p:txBody>
        </p:sp>
        <p:sp>
          <p:nvSpPr>
            <p:cNvPr id="7" name="object 7"/>
            <p:cNvSpPr/>
            <p:nvPr/>
          </p:nvSpPr>
          <p:spPr>
            <a:xfrm>
              <a:off x="3031998" y="1921001"/>
              <a:ext cx="6243955" cy="274320"/>
            </a:xfrm>
            <a:custGeom>
              <a:avLst/>
              <a:gdLst/>
              <a:ahLst/>
              <a:cxnLst/>
              <a:rect l="l" t="t" r="r" b="b"/>
              <a:pathLst>
                <a:path w="6243955" h="274319">
                  <a:moveTo>
                    <a:pt x="274320" y="137160"/>
                  </a:moveTo>
                  <a:lnTo>
                    <a:pt x="267322" y="93814"/>
                  </a:lnTo>
                  <a:lnTo>
                    <a:pt x="247853" y="56159"/>
                  </a:lnTo>
                  <a:lnTo>
                    <a:pt x="218160" y="26466"/>
                  </a:lnTo>
                  <a:lnTo>
                    <a:pt x="180505" y="6997"/>
                  </a:lnTo>
                  <a:lnTo>
                    <a:pt x="137160" y="0"/>
                  </a:lnTo>
                  <a:lnTo>
                    <a:pt x="93802" y="6997"/>
                  </a:lnTo>
                  <a:lnTo>
                    <a:pt x="56146" y="26466"/>
                  </a:lnTo>
                  <a:lnTo>
                    <a:pt x="26454" y="56159"/>
                  </a:lnTo>
                  <a:lnTo>
                    <a:pt x="6985" y="93814"/>
                  </a:lnTo>
                  <a:lnTo>
                    <a:pt x="0" y="137160"/>
                  </a:lnTo>
                  <a:lnTo>
                    <a:pt x="6985" y="180517"/>
                  </a:lnTo>
                  <a:lnTo>
                    <a:pt x="26454" y="218173"/>
                  </a:lnTo>
                  <a:lnTo>
                    <a:pt x="56146" y="247865"/>
                  </a:lnTo>
                  <a:lnTo>
                    <a:pt x="93802" y="267335"/>
                  </a:lnTo>
                  <a:lnTo>
                    <a:pt x="137160" y="274320"/>
                  </a:lnTo>
                  <a:lnTo>
                    <a:pt x="180505" y="267335"/>
                  </a:lnTo>
                  <a:lnTo>
                    <a:pt x="218160" y="247865"/>
                  </a:lnTo>
                  <a:lnTo>
                    <a:pt x="247853" y="218173"/>
                  </a:lnTo>
                  <a:lnTo>
                    <a:pt x="267322" y="180517"/>
                  </a:lnTo>
                  <a:lnTo>
                    <a:pt x="274320" y="137160"/>
                  </a:lnTo>
                  <a:close/>
                </a:path>
                <a:path w="6243955" h="274319">
                  <a:moveTo>
                    <a:pt x="6243802" y="145097"/>
                  </a:moveTo>
                  <a:lnTo>
                    <a:pt x="6015672" y="29857"/>
                  </a:lnTo>
                  <a:lnTo>
                    <a:pt x="6014732" y="258457"/>
                  </a:lnTo>
                  <a:lnTo>
                    <a:pt x="6243802" y="145097"/>
                  </a:lnTo>
                  <a:close/>
                </a:path>
              </a:pathLst>
            </a:custGeom>
            <a:solidFill>
              <a:srgbClr val="FDDB00"/>
            </a:solidFill>
          </p:spPr>
          <p:txBody>
            <a:bodyPr wrap="square" lIns="0" tIns="0" rIns="0" bIns="0" rtlCol="0"/>
            <a:lstStyle/>
            <a:p>
              <a:endParaRPr sz="1708"/>
            </a:p>
          </p:txBody>
        </p:sp>
        <p:sp>
          <p:nvSpPr>
            <p:cNvPr id="8" name="object 8"/>
            <p:cNvSpPr/>
            <p:nvPr/>
          </p:nvSpPr>
          <p:spPr>
            <a:xfrm>
              <a:off x="3031998" y="1921001"/>
              <a:ext cx="274320" cy="274320"/>
            </a:xfrm>
            <a:custGeom>
              <a:avLst/>
              <a:gdLst/>
              <a:ahLst/>
              <a:cxnLst/>
              <a:rect l="l" t="t" r="r" b="b"/>
              <a:pathLst>
                <a:path w="274320" h="274319">
                  <a:moveTo>
                    <a:pt x="0" y="137160"/>
                  </a:moveTo>
                  <a:lnTo>
                    <a:pt x="6992" y="93805"/>
                  </a:lnTo>
                  <a:lnTo>
                    <a:pt x="26462" y="56153"/>
                  </a:lnTo>
                  <a:lnTo>
                    <a:pt x="56153" y="26462"/>
                  </a:lnTo>
                  <a:lnTo>
                    <a:pt x="93805" y="6992"/>
                  </a:lnTo>
                  <a:lnTo>
                    <a:pt x="137160" y="0"/>
                  </a:lnTo>
                  <a:lnTo>
                    <a:pt x="180514" y="6992"/>
                  </a:lnTo>
                  <a:lnTo>
                    <a:pt x="218166" y="26462"/>
                  </a:lnTo>
                  <a:lnTo>
                    <a:pt x="247857" y="56153"/>
                  </a:lnTo>
                  <a:lnTo>
                    <a:pt x="267327" y="93805"/>
                  </a:lnTo>
                  <a:lnTo>
                    <a:pt x="274320" y="137160"/>
                  </a:lnTo>
                  <a:lnTo>
                    <a:pt x="267327" y="180514"/>
                  </a:lnTo>
                  <a:lnTo>
                    <a:pt x="247857" y="218166"/>
                  </a:lnTo>
                  <a:lnTo>
                    <a:pt x="218166" y="247857"/>
                  </a:lnTo>
                  <a:lnTo>
                    <a:pt x="180514" y="267327"/>
                  </a:lnTo>
                  <a:lnTo>
                    <a:pt x="137160" y="274320"/>
                  </a:lnTo>
                  <a:lnTo>
                    <a:pt x="93805" y="267327"/>
                  </a:lnTo>
                  <a:lnTo>
                    <a:pt x="56153" y="247857"/>
                  </a:lnTo>
                  <a:lnTo>
                    <a:pt x="26462" y="218166"/>
                  </a:lnTo>
                  <a:lnTo>
                    <a:pt x="6992" y="180514"/>
                  </a:lnTo>
                  <a:lnTo>
                    <a:pt x="0" y="137160"/>
                  </a:lnTo>
                  <a:close/>
                </a:path>
              </a:pathLst>
            </a:custGeom>
            <a:ln w="19050">
              <a:solidFill>
                <a:srgbClr val="FDDB00"/>
              </a:solidFill>
            </a:ln>
          </p:spPr>
          <p:txBody>
            <a:bodyPr wrap="square" lIns="0" tIns="0" rIns="0" bIns="0" rtlCol="0"/>
            <a:lstStyle/>
            <a:p>
              <a:endParaRPr sz="1708"/>
            </a:p>
          </p:txBody>
        </p:sp>
      </p:grpSp>
      <p:grpSp>
        <p:nvGrpSpPr>
          <p:cNvPr id="9" name="object 9"/>
          <p:cNvGrpSpPr/>
          <p:nvPr/>
        </p:nvGrpSpPr>
        <p:grpSpPr>
          <a:xfrm>
            <a:off x="9044699" y="1814055"/>
            <a:ext cx="278418" cy="278418"/>
            <a:chOff x="9526905" y="1911476"/>
            <a:chExt cx="293370" cy="293370"/>
          </a:xfrm>
        </p:grpSpPr>
        <p:sp>
          <p:nvSpPr>
            <p:cNvPr id="10" name="object 10"/>
            <p:cNvSpPr/>
            <p:nvPr/>
          </p:nvSpPr>
          <p:spPr>
            <a:xfrm>
              <a:off x="9536430" y="1921001"/>
              <a:ext cx="274320" cy="274320"/>
            </a:xfrm>
            <a:custGeom>
              <a:avLst/>
              <a:gdLst/>
              <a:ahLst/>
              <a:cxnLst/>
              <a:rect l="l" t="t" r="r" b="b"/>
              <a:pathLst>
                <a:path w="274320" h="274319">
                  <a:moveTo>
                    <a:pt x="137160" y="0"/>
                  </a:moveTo>
                  <a:lnTo>
                    <a:pt x="93805" y="6992"/>
                  </a:lnTo>
                  <a:lnTo>
                    <a:pt x="56153" y="26462"/>
                  </a:lnTo>
                  <a:lnTo>
                    <a:pt x="26462" y="56153"/>
                  </a:lnTo>
                  <a:lnTo>
                    <a:pt x="6992" y="93805"/>
                  </a:lnTo>
                  <a:lnTo>
                    <a:pt x="0" y="137160"/>
                  </a:lnTo>
                  <a:lnTo>
                    <a:pt x="6992" y="180514"/>
                  </a:lnTo>
                  <a:lnTo>
                    <a:pt x="26462" y="218166"/>
                  </a:lnTo>
                  <a:lnTo>
                    <a:pt x="56153" y="247857"/>
                  </a:lnTo>
                  <a:lnTo>
                    <a:pt x="93805" y="267327"/>
                  </a:lnTo>
                  <a:lnTo>
                    <a:pt x="137160" y="274320"/>
                  </a:lnTo>
                  <a:lnTo>
                    <a:pt x="180514" y="267327"/>
                  </a:lnTo>
                  <a:lnTo>
                    <a:pt x="218166" y="247857"/>
                  </a:lnTo>
                  <a:lnTo>
                    <a:pt x="247857" y="218166"/>
                  </a:lnTo>
                  <a:lnTo>
                    <a:pt x="267327" y="180514"/>
                  </a:lnTo>
                  <a:lnTo>
                    <a:pt x="274320" y="137160"/>
                  </a:lnTo>
                  <a:lnTo>
                    <a:pt x="267327" y="93805"/>
                  </a:lnTo>
                  <a:lnTo>
                    <a:pt x="247857" y="56153"/>
                  </a:lnTo>
                  <a:lnTo>
                    <a:pt x="218166" y="26462"/>
                  </a:lnTo>
                  <a:lnTo>
                    <a:pt x="180514" y="6992"/>
                  </a:lnTo>
                  <a:lnTo>
                    <a:pt x="137160" y="0"/>
                  </a:lnTo>
                  <a:close/>
                </a:path>
              </a:pathLst>
            </a:custGeom>
            <a:solidFill>
              <a:srgbClr val="FDDB00"/>
            </a:solidFill>
          </p:spPr>
          <p:txBody>
            <a:bodyPr wrap="square" lIns="0" tIns="0" rIns="0" bIns="0" rtlCol="0"/>
            <a:lstStyle/>
            <a:p>
              <a:endParaRPr sz="1708"/>
            </a:p>
          </p:txBody>
        </p:sp>
        <p:sp>
          <p:nvSpPr>
            <p:cNvPr id="11" name="object 11"/>
            <p:cNvSpPr/>
            <p:nvPr/>
          </p:nvSpPr>
          <p:spPr>
            <a:xfrm>
              <a:off x="9536430" y="1921001"/>
              <a:ext cx="274320" cy="274320"/>
            </a:xfrm>
            <a:custGeom>
              <a:avLst/>
              <a:gdLst/>
              <a:ahLst/>
              <a:cxnLst/>
              <a:rect l="l" t="t" r="r" b="b"/>
              <a:pathLst>
                <a:path w="274320" h="274319">
                  <a:moveTo>
                    <a:pt x="0" y="137160"/>
                  </a:moveTo>
                  <a:lnTo>
                    <a:pt x="6992" y="93805"/>
                  </a:lnTo>
                  <a:lnTo>
                    <a:pt x="26462" y="56153"/>
                  </a:lnTo>
                  <a:lnTo>
                    <a:pt x="56153" y="26462"/>
                  </a:lnTo>
                  <a:lnTo>
                    <a:pt x="93805" y="6992"/>
                  </a:lnTo>
                  <a:lnTo>
                    <a:pt x="137160" y="0"/>
                  </a:lnTo>
                  <a:lnTo>
                    <a:pt x="180514" y="6992"/>
                  </a:lnTo>
                  <a:lnTo>
                    <a:pt x="218166" y="26462"/>
                  </a:lnTo>
                  <a:lnTo>
                    <a:pt x="247857" y="56153"/>
                  </a:lnTo>
                  <a:lnTo>
                    <a:pt x="267327" y="93805"/>
                  </a:lnTo>
                  <a:lnTo>
                    <a:pt x="274320" y="137160"/>
                  </a:lnTo>
                  <a:lnTo>
                    <a:pt x="267327" y="180514"/>
                  </a:lnTo>
                  <a:lnTo>
                    <a:pt x="247857" y="218166"/>
                  </a:lnTo>
                  <a:lnTo>
                    <a:pt x="218166" y="247857"/>
                  </a:lnTo>
                  <a:lnTo>
                    <a:pt x="180514" y="267327"/>
                  </a:lnTo>
                  <a:lnTo>
                    <a:pt x="137160" y="274320"/>
                  </a:lnTo>
                  <a:lnTo>
                    <a:pt x="93805" y="267327"/>
                  </a:lnTo>
                  <a:lnTo>
                    <a:pt x="56153" y="247857"/>
                  </a:lnTo>
                  <a:lnTo>
                    <a:pt x="26462" y="218166"/>
                  </a:lnTo>
                  <a:lnTo>
                    <a:pt x="6992" y="180514"/>
                  </a:lnTo>
                  <a:lnTo>
                    <a:pt x="0" y="137160"/>
                  </a:lnTo>
                  <a:close/>
                </a:path>
              </a:pathLst>
            </a:custGeom>
            <a:ln w="19050">
              <a:solidFill>
                <a:srgbClr val="FDDB00"/>
              </a:solidFill>
            </a:ln>
          </p:spPr>
          <p:txBody>
            <a:bodyPr wrap="square" lIns="0" tIns="0" rIns="0" bIns="0" rtlCol="0"/>
            <a:lstStyle/>
            <a:p>
              <a:endParaRPr sz="1708"/>
            </a:p>
          </p:txBody>
        </p:sp>
      </p:grpSp>
      <p:sp>
        <p:nvSpPr>
          <p:cNvPr id="12" name="object 12"/>
          <p:cNvSpPr txBox="1"/>
          <p:nvPr/>
        </p:nvSpPr>
        <p:spPr>
          <a:xfrm>
            <a:off x="694693" y="2483341"/>
            <a:ext cx="4630054" cy="3066967"/>
          </a:xfrm>
          <a:prstGeom prst="rect">
            <a:avLst/>
          </a:prstGeom>
          <a:solidFill>
            <a:srgbClr val="FFFFFF"/>
          </a:solidFill>
        </p:spPr>
        <p:txBody>
          <a:bodyPr vert="horz" wrap="square" lIns="0" tIns="1205" rIns="0" bIns="0" rtlCol="0">
            <a:noAutofit/>
          </a:bodyPr>
          <a:lstStyle/>
          <a:p>
            <a:pPr>
              <a:spcBef>
                <a:spcPts val="9"/>
              </a:spcBef>
            </a:pPr>
            <a:endParaRPr sz="1898" dirty="0">
              <a:latin typeface="Times New Roman"/>
              <a:cs typeface="Times New Roman"/>
            </a:endParaRPr>
          </a:p>
          <a:p>
            <a:pPr marL="1589698" marR="1583070" algn="ctr"/>
            <a:r>
              <a:rPr sz="1329" b="1" spc="-9" dirty="0">
                <a:solidFill>
                  <a:srgbClr val="1E1E1E"/>
                </a:solidFill>
                <a:latin typeface="Arial"/>
                <a:cs typeface="Arial"/>
              </a:rPr>
              <a:t>Create </a:t>
            </a:r>
            <a:r>
              <a:rPr sz="1329" b="1" dirty="0">
                <a:solidFill>
                  <a:srgbClr val="1E1E1E"/>
                </a:solidFill>
                <a:latin typeface="Arial"/>
                <a:cs typeface="Arial"/>
              </a:rPr>
              <a:t>Performance</a:t>
            </a:r>
            <a:r>
              <a:rPr sz="1329" b="1" spc="-62" dirty="0">
                <a:solidFill>
                  <a:srgbClr val="1E1E1E"/>
                </a:solidFill>
                <a:latin typeface="Arial"/>
                <a:cs typeface="Arial"/>
              </a:rPr>
              <a:t> </a:t>
            </a:r>
            <a:r>
              <a:rPr sz="1329" b="1" spc="-28" dirty="0">
                <a:solidFill>
                  <a:srgbClr val="1E1E1E"/>
                </a:solidFill>
                <a:latin typeface="Arial"/>
                <a:cs typeface="Arial"/>
              </a:rPr>
              <a:t>Task</a:t>
            </a:r>
            <a:endParaRPr sz="1329" dirty="0">
              <a:latin typeface="Arial"/>
              <a:cs typeface="Arial"/>
            </a:endParaRPr>
          </a:p>
          <a:p>
            <a:pPr>
              <a:spcBef>
                <a:spcPts val="38"/>
              </a:spcBef>
            </a:pPr>
            <a:endParaRPr sz="1708" dirty="0">
              <a:latin typeface="Arial"/>
              <a:cs typeface="Arial"/>
            </a:endParaRPr>
          </a:p>
          <a:p>
            <a:pPr marL="794849" indent="-272382">
              <a:buChar char="•"/>
              <a:tabLst>
                <a:tab pos="794849" algn="l"/>
                <a:tab pos="795452" algn="l"/>
              </a:tabLst>
            </a:pPr>
            <a:r>
              <a:rPr sz="1329" dirty="0">
                <a:solidFill>
                  <a:srgbClr val="1E1E1E"/>
                </a:solidFill>
                <a:latin typeface="Arial"/>
                <a:cs typeface="Arial"/>
              </a:rPr>
              <a:t>12</a:t>
            </a:r>
            <a:r>
              <a:rPr sz="1329" spc="-28" dirty="0">
                <a:solidFill>
                  <a:srgbClr val="1E1E1E"/>
                </a:solidFill>
                <a:latin typeface="Arial"/>
                <a:cs typeface="Arial"/>
              </a:rPr>
              <a:t> </a:t>
            </a:r>
            <a:r>
              <a:rPr sz="1329" dirty="0">
                <a:solidFill>
                  <a:srgbClr val="1E1E1E"/>
                </a:solidFill>
                <a:latin typeface="Arial"/>
                <a:cs typeface="Arial"/>
              </a:rPr>
              <a:t>hours</a:t>
            </a:r>
            <a:r>
              <a:rPr sz="1329" spc="-33" dirty="0">
                <a:solidFill>
                  <a:srgbClr val="1E1E1E"/>
                </a:solidFill>
                <a:latin typeface="Arial"/>
                <a:cs typeface="Arial"/>
              </a:rPr>
              <a:t> </a:t>
            </a:r>
            <a:r>
              <a:rPr sz="1329" dirty="0">
                <a:solidFill>
                  <a:srgbClr val="1E1E1E"/>
                </a:solidFill>
                <a:latin typeface="Arial"/>
                <a:cs typeface="Arial"/>
              </a:rPr>
              <a:t>or</a:t>
            </a:r>
            <a:r>
              <a:rPr sz="1329" spc="-14" dirty="0">
                <a:solidFill>
                  <a:srgbClr val="1E1E1E"/>
                </a:solidFill>
                <a:latin typeface="Arial"/>
                <a:cs typeface="Arial"/>
              </a:rPr>
              <a:t> </a:t>
            </a:r>
            <a:r>
              <a:rPr sz="1329" dirty="0">
                <a:solidFill>
                  <a:srgbClr val="1E1E1E"/>
                </a:solidFill>
                <a:latin typeface="Arial"/>
                <a:cs typeface="Arial"/>
              </a:rPr>
              <a:t>more</a:t>
            </a:r>
            <a:r>
              <a:rPr sz="1329" spc="-28" dirty="0">
                <a:solidFill>
                  <a:srgbClr val="1E1E1E"/>
                </a:solidFill>
                <a:latin typeface="Arial"/>
                <a:cs typeface="Arial"/>
              </a:rPr>
              <a:t> </a:t>
            </a:r>
            <a:r>
              <a:rPr sz="1329" dirty="0">
                <a:solidFill>
                  <a:srgbClr val="1E1E1E"/>
                </a:solidFill>
                <a:latin typeface="Arial"/>
                <a:cs typeface="Arial"/>
              </a:rPr>
              <a:t>of</a:t>
            </a:r>
            <a:r>
              <a:rPr sz="1329" spc="-24" dirty="0">
                <a:solidFill>
                  <a:srgbClr val="1E1E1E"/>
                </a:solidFill>
                <a:latin typeface="Arial"/>
                <a:cs typeface="Arial"/>
              </a:rPr>
              <a:t> </a:t>
            </a:r>
            <a:r>
              <a:rPr sz="1329" dirty="0">
                <a:solidFill>
                  <a:srgbClr val="1E1E1E"/>
                </a:solidFill>
                <a:latin typeface="Arial"/>
                <a:cs typeface="Arial"/>
              </a:rPr>
              <a:t>dedicated</a:t>
            </a:r>
            <a:r>
              <a:rPr sz="1329" spc="-52" dirty="0">
                <a:solidFill>
                  <a:srgbClr val="1E1E1E"/>
                </a:solidFill>
                <a:latin typeface="Arial"/>
                <a:cs typeface="Arial"/>
              </a:rPr>
              <a:t> </a:t>
            </a:r>
            <a:r>
              <a:rPr sz="1329" dirty="0">
                <a:solidFill>
                  <a:srgbClr val="1E1E1E"/>
                </a:solidFill>
                <a:latin typeface="Arial"/>
                <a:cs typeface="Arial"/>
              </a:rPr>
              <a:t>class</a:t>
            </a:r>
            <a:r>
              <a:rPr sz="1329" spc="-28" dirty="0">
                <a:solidFill>
                  <a:srgbClr val="1E1E1E"/>
                </a:solidFill>
                <a:latin typeface="Arial"/>
                <a:cs typeface="Arial"/>
              </a:rPr>
              <a:t> </a:t>
            </a:r>
            <a:r>
              <a:rPr sz="1329" spc="-19" dirty="0">
                <a:solidFill>
                  <a:srgbClr val="1E1E1E"/>
                </a:solidFill>
                <a:latin typeface="Arial"/>
                <a:cs typeface="Arial"/>
              </a:rPr>
              <a:t>time</a:t>
            </a:r>
            <a:endParaRPr sz="1329" dirty="0">
              <a:latin typeface="Arial"/>
              <a:cs typeface="Arial"/>
            </a:endParaRPr>
          </a:p>
          <a:p>
            <a:pPr>
              <a:spcBef>
                <a:spcPts val="9"/>
              </a:spcBef>
              <a:buClr>
                <a:srgbClr val="1E1E1E"/>
              </a:buClr>
              <a:buFont typeface="Arial"/>
              <a:buChar char="•"/>
            </a:pPr>
            <a:endParaRPr sz="1376" dirty="0">
              <a:latin typeface="Arial"/>
              <a:cs typeface="Arial"/>
            </a:endParaRPr>
          </a:p>
          <a:p>
            <a:pPr marL="794849" indent="-272382">
              <a:buChar char="•"/>
              <a:tabLst>
                <a:tab pos="794849" algn="l"/>
                <a:tab pos="795452" algn="l"/>
              </a:tabLst>
            </a:pPr>
            <a:r>
              <a:rPr sz="1329" dirty="0">
                <a:solidFill>
                  <a:srgbClr val="1E1E1E"/>
                </a:solidFill>
                <a:latin typeface="Arial"/>
                <a:cs typeface="Arial"/>
              </a:rPr>
              <a:t>Final</a:t>
            </a:r>
            <a:r>
              <a:rPr sz="1329" spc="-28" dirty="0">
                <a:solidFill>
                  <a:srgbClr val="1E1E1E"/>
                </a:solidFill>
                <a:latin typeface="Arial"/>
                <a:cs typeface="Arial"/>
              </a:rPr>
              <a:t> </a:t>
            </a:r>
            <a:r>
              <a:rPr sz="1329" dirty="0">
                <a:solidFill>
                  <a:srgbClr val="1E1E1E"/>
                </a:solidFill>
                <a:latin typeface="Arial"/>
                <a:cs typeface="Arial"/>
              </a:rPr>
              <a:t>program</a:t>
            </a:r>
            <a:r>
              <a:rPr sz="1329" spc="-38" dirty="0">
                <a:solidFill>
                  <a:srgbClr val="1E1E1E"/>
                </a:solidFill>
                <a:latin typeface="Arial"/>
                <a:cs typeface="Arial"/>
              </a:rPr>
              <a:t> </a:t>
            </a:r>
            <a:r>
              <a:rPr sz="1329" dirty="0">
                <a:solidFill>
                  <a:srgbClr val="1E1E1E"/>
                </a:solidFill>
                <a:latin typeface="Arial"/>
                <a:cs typeface="Arial"/>
              </a:rPr>
              <a:t>code</a:t>
            </a:r>
            <a:r>
              <a:rPr sz="1329" spc="-38" dirty="0">
                <a:solidFill>
                  <a:srgbClr val="1E1E1E"/>
                </a:solidFill>
                <a:latin typeface="Arial"/>
                <a:cs typeface="Arial"/>
              </a:rPr>
              <a:t> </a:t>
            </a:r>
            <a:r>
              <a:rPr sz="1329" dirty="0">
                <a:solidFill>
                  <a:srgbClr val="1E1E1E"/>
                </a:solidFill>
                <a:latin typeface="Arial"/>
                <a:cs typeface="Arial"/>
              </a:rPr>
              <a:t>(often</a:t>
            </a:r>
            <a:r>
              <a:rPr sz="1329" spc="-38" dirty="0">
                <a:solidFill>
                  <a:srgbClr val="1E1E1E"/>
                </a:solidFill>
                <a:latin typeface="Arial"/>
                <a:cs typeface="Arial"/>
              </a:rPr>
              <a:t> </a:t>
            </a:r>
            <a:r>
              <a:rPr sz="1329" dirty="0">
                <a:solidFill>
                  <a:srgbClr val="1E1E1E"/>
                </a:solidFill>
                <a:latin typeface="Arial"/>
                <a:cs typeface="Arial"/>
              </a:rPr>
              <a:t>in</a:t>
            </a:r>
            <a:r>
              <a:rPr sz="1329" spc="-24" dirty="0">
                <a:solidFill>
                  <a:srgbClr val="1E1E1E"/>
                </a:solidFill>
                <a:latin typeface="Arial"/>
                <a:cs typeface="Arial"/>
              </a:rPr>
              <a:t> </a:t>
            </a:r>
            <a:r>
              <a:rPr sz="1329" dirty="0">
                <a:solidFill>
                  <a:srgbClr val="1E1E1E"/>
                </a:solidFill>
                <a:latin typeface="Arial"/>
                <a:cs typeface="Arial"/>
              </a:rPr>
              <a:t>form</a:t>
            </a:r>
            <a:r>
              <a:rPr sz="1329" spc="-33" dirty="0">
                <a:solidFill>
                  <a:srgbClr val="1E1E1E"/>
                </a:solidFill>
                <a:latin typeface="Arial"/>
                <a:cs typeface="Arial"/>
              </a:rPr>
              <a:t> </a:t>
            </a:r>
            <a:r>
              <a:rPr sz="1329" dirty="0">
                <a:solidFill>
                  <a:srgbClr val="1E1E1E"/>
                </a:solidFill>
                <a:latin typeface="Arial"/>
                <a:cs typeface="Arial"/>
              </a:rPr>
              <a:t>of</a:t>
            </a:r>
            <a:r>
              <a:rPr sz="1329" spc="-19" dirty="0">
                <a:solidFill>
                  <a:srgbClr val="1E1E1E"/>
                </a:solidFill>
                <a:latin typeface="Arial"/>
                <a:cs typeface="Arial"/>
              </a:rPr>
              <a:t> </a:t>
            </a:r>
            <a:r>
              <a:rPr sz="1329" dirty="0">
                <a:solidFill>
                  <a:srgbClr val="1E1E1E"/>
                </a:solidFill>
                <a:latin typeface="Arial"/>
                <a:cs typeface="Arial"/>
              </a:rPr>
              <a:t>an</a:t>
            </a:r>
            <a:r>
              <a:rPr sz="1329" spc="-14" dirty="0">
                <a:solidFill>
                  <a:srgbClr val="1E1E1E"/>
                </a:solidFill>
                <a:latin typeface="Arial"/>
                <a:cs typeface="Arial"/>
              </a:rPr>
              <a:t> </a:t>
            </a:r>
            <a:r>
              <a:rPr sz="1329" spc="-19" dirty="0">
                <a:solidFill>
                  <a:srgbClr val="1E1E1E"/>
                </a:solidFill>
                <a:latin typeface="Arial"/>
                <a:cs typeface="Arial"/>
              </a:rPr>
              <a:t>app)</a:t>
            </a:r>
            <a:endParaRPr sz="1329" dirty="0">
              <a:latin typeface="Arial"/>
              <a:cs typeface="Arial"/>
            </a:endParaRPr>
          </a:p>
          <a:p>
            <a:pPr>
              <a:spcBef>
                <a:spcPts val="14"/>
              </a:spcBef>
              <a:buClr>
                <a:srgbClr val="1E1E1E"/>
              </a:buClr>
              <a:buFont typeface="Arial"/>
              <a:buChar char="•"/>
            </a:pPr>
            <a:endParaRPr sz="1376" dirty="0">
              <a:latin typeface="Arial"/>
              <a:cs typeface="Arial"/>
            </a:endParaRPr>
          </a:p>
          <a:p>
            <a:pPr marL="794849" marR="654440" indent="-272382">
              <a:buChar char="•"/>
              <a:tabLst>
                <a:tab pos="794849" algn="l"/>
                <a:tab pos="795452" algn="l"/>
              </a:tabLst>
            </a:pPr>
            <a:r>
              <a:rPr sz="1329" dirty="0">
                <a:solidFill>
                  <a:srgbClr val="1E1E1E"/>
                </a:solidFill>
                <a:latin typeface="Arial"/>
                <a:cs typeface="Arial"/>
              </a:rPr>
              <a:t>Video</a:t>
            </a:r>
            <a:r>
              <a:rPr sz="1329" spc="-47" dirty="0">
                <a:solidFill>
                  <a:srgbClr val="1E1E1E"/>
                </a:solidFill>
                <a:latin typeface="Arial"/>
                <a:cs typeface="Arial"/>
              </a:rPr>
              <a:t> </a:t>
            </a:r>
            <a:r>
              <a:rPr sz="1329" dirty="0">
                <a:solidFill>
                  <a:srgbClr val="1E1E1E"/>
                </a:solidFill>
                <a:latin typeface="Arial"/>
                <a:cs typeface="Arial"/>
              </a:rPr>
              <a:t>that</a:t>
            </a:r>
            <a:r>
              <a:rPr sz="1329" spc="-38" dirty="0">
                <a:solidFill>
                  <a:srgbClr val="1E1E1E"/>
                </a:solidFill>
                <a:latin typeface="Arial"/>
                <a:cs typeface="Arial"/>
              </a:rPr>
              <a:t> </a:t>
            </a:r>
            <a:r>
              <a:rPr sz="1329" dirty="0">
                <a:solidFill>
                  <a:srgbClr val="1E1E1E"/>
                </a:solidFill>
                <a:latin typeface="Arial"/>
                <a:cs typeface="Arial"/>
              </a:rPr>
              <a:t>displays</a:t>
            </a:r>
            <a:r>
              <a:rPr sz="1329" spc="-28" dirty="0">
                <a:solidFill>
                  <a:srgbClr val="1E1E1E"/>
                </a:solidFill>
                <a:latin typeface="Arial"/>
                <a:cs typeface="Arial"/>
              </a:rPr>
              <a:t> </a:t>
            </a:r>
            <a:r>
              <a:rPr sz="1329" dirty="0">
                <a:solidFill>
                  <a:srgbClr val="1E1E1E"/>
                </a:solidFill>
                <a:latin typeface="Arial"/>
                <a:cs typeface="Arial"/>
              </a:rPr>
              <a:t>the</a:t>
            </a:r>
            <a:r>
              <a:rPr sz="1329" spc="-33" dirty="0">
                <a:solidFill>
                  <a:srgbClr val="1E1E1E"/>
                </a:solidFill>
                <a:latin typeface="Arial"/>
                <a:cs typeface="Arial"/>
              </a:rPr>
              <a:t> </a:t>
            </a:r>
            <a:r>
              <a:rPr sz="1329" dirty="0">
                <a:solidFill>
                  <a:srgbClr val="1E1E1E"/>
                </a:solidFill>
                <a:latin typeface="Arial"/>
                <a:cs typeface="Arial"/>
              </a:rPr>
              <a:t>running</a:t>
            </a:r>
            <a:r>
              <a:rPr sz="1329" spc="-43" dirty="0">
                <a:solidFill>
                  <a:srgbClr val="1E1E1E"/>
                </a:solidFill>
                <a:latin typeface="Arial"/>
                <a:cs typeface="Arial"/>
              </a:rPr>
              <a:t> </a:t>
            </a:r>
            <a:r>
              <a:rPr sz="1329" dirty="0">
                <a:solidFill>
                  <a:srgbClr val="1E1E1E"/>
                </a:solidFill>
                <a:latin typeface="Arial"/>
                <a:cs typeface="Arial"/>
              </a:rPr>
              <a:t>of</a:t>
            </a:r>
            <a:r>
              <a:rPr sz="1329" spc="-28" dirty="0">
                <a:solidFill>
                  <a:srgbClr val="1E1E1E"/>
                </a:solidFill>
                <a:latin typeface="Arial"/>
                <a:cs typeface="Arial"/>
              </a:rPr>
              <a:t> </a:t>
            </a:r>
            <a:r>
              <a:rPr sz="1329" spc="-24" dirty="0">
                <a:solidFill>
                  <a:srgbClr val="1E1E1E"/>
                </a:solidFill>
                <a:latin typeface="Arial"/>
                <a:cs typeface="Arial"/>
              </a:rPr>
              <a:t>the </a:t>
            </a:r>
            <a:r>
              <a:rPr sz="1329" dirty="0">
                <a:solidFill>
                  <a:srgbClr val="1E1E1E"/>
                </a:solidFill>
                <a:latin typeface="Arial"/>
                <a:cs typeface="Arial"/>
              </a:rPr>
              <a:t>program</a:t>
            </a:r>
            <a:r>
              <a:rPr sz="1329" spc="-28" dirty="0">
                <a:solidFill>
                  <a:srgbClr val="1E1E1E"/>
                </a:solidFill>
                <a:latin typeface="Arial"/>
                <a:cs typeface="Arial"/>
              </a:rPr>
              <a:t> </a:t>
            </a:r>
            <a:r>
              <a:rPr sz="1329" dirty="0">
                <a:solidFill>
                  <a:srgbClr val="1E1E1E"/>
                </a:solidFill>
                <a:latin typeface="Arial"/>
                <a:cs typeface="Arial"/>
              </a:rPr>
              <a:t>and</a:t>
            </a:r>
            <a:r>
              <a:rPr sz="1329" spc="-14" dirty="0">
                <a:solidFill>
                  <a:srgbClr val="1E1E1E"/>
                </a:solidFill>
                <a:latin typeface="Arial"/>
                <a:cs typeface="Arial"/>
              </a:rPr>
              <a:t> </a:t>
            </a:r>
            <a:r>
              <a:rPr sz="1329" spc="-9" dirty="0">
                <a:solidFill>
                  <a:srgbClr val="1E1E1E"/>
                </a:solidFill>
                <a:latin typeface="Arial"/>
                <a:cs typeface="Arial"/>
              </a:rPr>
              <a:t>demonstrates</a:t>
            </a:r>
            <a:r>
              <a:rPr sz="1329" spc="-24" dirty="0">
                <a:solidFill>
                  <a:srgbClr val="1E1E1E"/>
                </a:solidFill>
                <a:latin typeface="Arial"/>
                <a:cs typeface="Arial"/>
              </a:rPr>
              <a:t> </a:t>
            </a:r>
            <a:r>
              <a:rPr sz="1329" dirty="0">
                <a:solidFill>
                  <a:srgbClr val="1E1E1E"/>
                </a:solidFill>
                <a:latin typeface="Arial"/>
                <a:cs typeface="Arial"/>
              </a:rPr>
              <a:t>its</a:t>
            </a:r>
            <a:r>
              <a:rPr sz="1329" spc="-5" dirty="0">
                <a:solidFill>
                  <a:srgbClr val="1E1E1E"/>
                </a:solidFill>
                <a:latin typeface="Arial"/>
                <a:cs typeface="Arial"/>
              </a:rPr>
              <a:t> </a:t>
            </a:r>
            <a:r>
              <a:rPr sz="1329" spc="-9" dirty="0">
                <a:solidFill>
                  <a:srgbClr val="1E1E1E"/>
                </a:solidFill>
                <a:latin typeface="Arial"/>
                <a:cs typeface="Arial"/>
              </a:rPr>
              <a:t>functionality</a:t>
            </a:r>
            <a:endParaRPr sz="1329" dirty="0">
              <a:latin typeface="Arial"/>
              <a:cs typeface="Arial"/>
            </a:endParaRPr>
          </a:p>
          <a:p>
            <a:pPr>
              <a:spcBef>
                <a:spcPts val="9"/>
              </a:spcBef>
              <a:buClr>
                <a:srgbClr val="1E1E1E"/>
              </a:buClr>
              <a:buFont typeface="Arial"/>
              <a:buChar char="•"/>
            </a:pPr>
            <a:endParaRPr sz="1376" dirty="0">
              <a:latin typeface="Arial"/>
              <a:cs typeface="Arial"/>
            </a:endParaRPr>
          </a:p>
          <a:p>
            <a:pPr marL="794849" indent="-272382">
              <a:spcBef>
                <a:spcPts val="5"/>
              </a:spcBef>
              <a:buChar char="•"/>
              <a:tabLst>
                <a:tab pos="794849" algn="l"/>
                <a:tab pos="795452" algn="l"/>
              </a:tabLst>
            </a:pPr>
            <a:r>
              <a:rPr sz="1329" dirty="0">
                <a:solidFill>
                  <a:srgbClr val="1E1E1E"/>
                </a:solidFill>
                <a:latin typeface="Arial"/>
                <a:cs typeface="Arial"/>
              </a:rPr>
              <a:t>Written</a:t>
            </a:r>
            <a:r>
              <a:rPr sz="1329" spc="-57" dirty="0">
                <a:solidFill>
                  <a:srgbClr val="1E1E1E"/>
                </a:solidFill>
                <a:latin typeface="Arial"/>
                <a:cs typeface="Arial"/>
              </a:rPr>
              <a:t> </a:t>
            </a:r>
            <a:r>
              <a:rPr sz="1329" dirty="0">
                <a:solidFill>
                  <a:srgbClr val="1E1E1E"/>
                </a:solidFill>
                <a:latin typeface="Arial"/>
                <a:cs typeface="Arial"/>
              </a:rPr>
              <a:t>responses</a:t>
            </a:r>
            <a:r>
              <a:rPr sz="1329" spc="-47" dirty="0">
                <a:solidFill>
                  <a:srgbClr val="1E1E1E"/>
                </a:solidFill>
                <a:latin typeface="Arial"/>
                <a:cs typeface="Arial"/>
              </a:rPr>
              <a:t> </a:t>
            </a:r>
            <a:r>
              <a:rPr sz="1329" dirty="0">
                <a:solidFill>
                  <a:srgbClr val="1E1E1E"/>
                </a:solidFill>
                <a:latin typeface="Arial"/>
                <a:cs typeface="Arial"/>
              </a:rPr>
              <a:t>to</a:t>
            </a:r>
            <a:r>
              <a:rPr sz="1329" spc="-28" dirty="0">
                <a:solidFill>
                  <a:srgbClr val="1E1E1E"/>
                </a:solidFill>
                <a:latin typeface="Arial"/>
                <a:cs typeface="Arial"/>
              </a:rPr>
              <a:t> </a:t>
            </a:r>
            <a:r>
              <a:rPr sz="1329" dirty="0">
                <a:solidFill>
                  <a:srgbClr val="1E1E1E"/>
                </a:solidFill>
                <a:latin typeface="Arial"/>
                <a:cs typeface="Arial"/>
              </a:rPr>
              <a:t>Create</a:t>
            </a:r>
            <a:r>
              <a:rPr sz="1329" spc="-66" dirty="0">
                <a:solidFill>
                  <a:srgbClr val="1E1E1E"/>
                </a:solidFill>
                <a:latin typeface="Arial"/>
                <a:cs typeface="Arial"/>
              </a:rPr>
              <a:t> </a:t>
            </a:r>
            <a:r>
              <a:rPr sz="1329" spc="-38" dirty="0">
                <a:solidFill>
                  <a:srgbClr val="1E1E1E"/>
                </a:solidFill>
                <a:latin typeface="Arial"/>
                <a:cs typeface="Arial"/>
              </a:rPr>
              <a:t>Task</a:t>
            </a:r>
            <a:r>
              <a:rPr sz="1329" spc="-33" dirty="0">
                <a:solidFill>
                  <a:srgbClr val="1E1E1E"/>
                </a:solidFill>
                <a:latin typeface="Arial"/>
                <a:cs typeface="Arial"/>
              </a:rPr>
              <a:t> </a:t>
            </a:r>
            <a:r>
              <a:rPr sz="1329" spc="-9" dirty="0">
                <a:solidFill>
                  <a:srgbClr val="1E1E1E"/>
                </a:solidFill>
                <a:latin typeface="Arial"/>
                <a:cs typeface="Arial"/>
              </a:rPr>
              <a:t>prompts</a:t>
            </a:r>
            <a:endParaRPr sz="1329" dirty="0">
              <a:latin typeface="Arial"/>
              <a:cs typeface="Arial"/>
            </a:endParaRPr>
          </a:p>
        </p:txBody>
      </p:sp>
      <p:sp>
        <p:nvSpPr>
          <p:cNvPr id="13" name="object 13"/>
          <p:cNvSpPr txBox="1"/>
          <p:nvPr/>
        </p:nvSpPr>
        <p:spPr>
          <a:xfrm>
            <a:off x="6869062" y="2494912"/>
            <a:ext cx="4630054" cy="3051043"/>
          </a:xfrm>
          <a:prstGeom prst="rect">
            <a:avLst/>
          </a:prstGeom>
          <a:solidFill>
            <a:srgbClr val="FFFFFF"/>
          </a:solidFill>
        </p:spPr>
        <p:txBody>
          <a:bodyPr vert="horz" wrap="square" lIns="0" tIns="6026" rIns="0" bIns="0" rtlCol="0">
            <a:noAutofit/>
          </a:bodyPr>
          <a:lstStyle/>
          <a:p>
            <a:pPr>
              <a:spcBef>
                <a:spcPts val="47"/>
              </a:spcBef>
            </a:pPr>
            <a:endParaRPr sz="1424" dirty="0">
              <a:latin typeface="Times New Roman"/>
              <a:cs typeface="Times New Roman"/>
            </a:endParaRPr>
          </a:p>
          <a:p>
            <a:pPr marL="1727697" marR="1722274" algn="ctr"/>
            <a:r>
              <a:rPr sz="1329" b="1" spc="-9" dirty="0">
                <a:solidFill>
                  <a:srgbClr val="1E1E1E"/>
                </a:solidFill>
                <a:latin typeface="Arial"/>
                <a:cs typeface="Arial"/>
              </a:rPr>
              <a:t>End-of-Course </a:t>
            </a:r>
            <a:r>
              <a:rPr sz="1329" b="1" spc="-19" dirty="0">
                <a:solidFill>
                  <a:srgbClr val="1E1E1E"/>
                </a:solidFill>
                <a:latin typeface="Arial"/>
                <a:cs typeface="Arial"/>
              </a:rPr>
              <a:t>Exam</a:t>
            </a:r>
            <a:endParaRPr sz="1329" dirty="0">
              <a:latin typeface="Arial"/>
              <a:cs typeface="Arial"/>
            </a:endParaRPr>
          </a:p>
          <a:p>
            <a:pPr>
              <a:lnSpc>
                <a:spcPct val="100000"/>
              </a:lnSpc>
            </a:pPr>
            <a:endParaRPr sz="1424" dirty="0">
              <a:latin typeface="Arial"/>
              <a:cs typeface="Arial"/>
            </a:endParaRPr>
          </a:p>
          <a:p>
            <a:pPr marL="815338" indent="-272382">
              <a:spcBef>
                <a:spcPts val="1058"/>
              </a:spcBef>
              <a:buChar char="•"/>
              <a:tabLst>
                <a:tab pos="815338" algn="l"/>
                <a:tab pos="815941" algn="l"/>
              </a:tabLst>
            </a:pPr>
            <a:r>
              <a:rPr sz="1329" dirty="0">
                <a:solidFill>
                  <a:srgbClr val="1E1E1E"/>
                </a:solidFill>
                <a:latin typeface="Arial"/>
                <a:cs typeface="Arial"/>
              </a:rPr>
              <a:t>70</a:t>
            </a:r>
            <a:r>
              <a:rPr sz="1329" spc="-33" dirty="0">
                <a:solidFill>
                  <a:srgbClr val="1E1E1E"/>
                </a:solidFill>
                <a:latin typeface="Arial"/>
                <a:cs typeface="Arial"/>
              </a:rPr>
              <a:t> </a:t>
            </a:r>
            <a:r>
              <a:rPr sz="1329" spc="-9" dirty="0">
                <a:solidFill>
                  <a:srgbClr val="1E1E1E"/>
                </a:solidFill>
                <a:latin typeface="Arial"/>
                <a:cs typeface="Arial"/>
              </a:rPr>
              <a:t>MCQ’s</a:t>
            </a:r>
            <a:endParaRPr sz="1329" dirty="0">
              <a:latin typeface="Arial"/>
              <a:cs typeface="Arial"/>
            </a:endParaRPr>
          </a:p>
          <a:p>
            <a:pPr marL="1249221" lvl="1" indent="-272382">
              <a:buChar char="•"/>
              <a:tabLst>
                <a:tab pos="1249221" algn="l"/>
                <a:tab pos="1249824" algn="l"/>
              </a:tabLst>
            </a:pPr>
            <a:r>
              <a:rPr sz="1329" dirty="0">
                <a:solidFill>
                  <a:srgbClr val="1E1E1E"/>
                </a:solidFill>
                <a:latin typeface="Arial"/>
                <a:cs typeface="Arial"/>
              </a:rPr>
              <a:t>57</a:t>
            </a:r>
            <a:r>
              <a:rPr sz="1329" spc="33" dirty="0">
                <a:solidFill>
                  <a:srgbClr val="1E1E1E"/>
                </a:solidFill>
                <a:latin typeface="Arial"/>
                <a:cs typeface="Arial"/>
              </a:rPr>
              <a:t> </a:t>
            </a:r>
            <a:r>
              <a:rPr sz="1329" spc="-9" dirty="0">
                <a:solidFill>
                  <a:srgbClr val="1E1E1E"/>
                </a:solidFill>
                <a:latin typeface="Arial"/>
                <a:cs typeface="Arial"/>
              </a:rPr>
              <a:t>single-select</a:t>
            </a:r>
            <a:endParaRPr sz="1329" dirty="0">
              <a:latin typeface="Arial"/>
              <a:cs typeface="Arial"/>
            </a:endParaRPr>
          </a:p>
          <a:p>
            <a:pPr marL="1249221" marR="656850" lvl="1" indent="-272382">
              <a:buChar char="•"/>
              <a:tabLst>
                <a:tab pos="1249221" algn="l"/>
                <a:tab pos="1249824" algn="l"/>
              </a:tabLst>
            </a:pPr>
            <a:r>
              <a:rPr sz="1329" dirty="0">
                <a:solidFill>
                  <a:srgbClr val="1E1E1E"/>
                </a:solidFill>
                <a:latin typeface="Arial"/>
                <a:cs typeface="Arial"/>
              </a:rPr>
              <a:t>5</a:t>
            </a:r>
            <a:r>
              <a:rPr sz="1329" spc="-9" dirty="0">
                <a:solidFill>
                  <a:srgbClr val="1E1E1E"/>
                </a:solidFill>
                <a:latin typeface="Arial"/>
                <a:cs typeface="Arial"/>
              </a:rPr>
              <a:t> single-</a:t>
            </a:r>
            <a:r>
              <a:rPr sz="1329" dirty="0">
                <a:solidFill>
                  <a:srgbClr val="1E1E1E"/>
                </a:solidFill>
                <a:latin typeface="Arial"/>
                <a:cs typeface="Arial"/>
              </a:rPr>
              <a:t>select</a:t>
            </a:r>
            <a:r>
              <a:rPr sz="1329" spc="-33" dirty="0">
                <a:solidFill>
                  <a:srgbClr val="1E1E1E"/>
                </a:solidFill>
                <a:latin typeface="Arial"/>
                <a:cs typeface="Arial"/>
              </a:rPr>
              <a:t> </a:t>
            </a:r>
            <a:r>
              <a:rPr sz="1329" dirty="0">
                <a:solidFill>
                  <a:srgbClr val="1E1E1E"/>
                </a:solidFill>
                <a:latin typeface="Arial"/>
                <a:cs typeface="Arial"/>
              </a:rPr>
              <a:t>with</a:t>
            </a:r>
            <a:r>
              <a:rPr sz="1329" spc="5" dirty="0">
                <a:solidFill>
                  <a:srgbClr val="1E1E1E"/>
                </a:solidFill>
                <a:latin typeface="Arial"/>
                <a:cs typeface="Arial"/>
              </a:rPr>
              <a:t> </a:t>
            </a:r>
            <a:r>
              <a:rPr sz="1329" dirty="0">
                <a:solidFill>
                  <a:srgbClr val="1E1E1E"/>
                </a:solidFill>
                <a:latin typeface="Arial"/>
                <a:cs typeface="Arial"/>
              </a:rPr>
              <a:t>reading</a:t>
            </a:r>
            <a:r>
              <a:rPr sz="1329" spc="-43" dirty="0">
                <a:solidFill>
                  <a:srgbClr val="1E1E1E"/>
                </a:solidFill>
                <a:latin typeface="Arial"/>
                <a:cs typeface="Arial"/>
              </a:rPr>
              <a:t> </a:t>
            </a:r>
            <a:r>
              <a:rPr sz="1329" spc="-9" dirty="0">
                <a:solidFill>
                  <a:srgbClr val="1E1E1E"/>
                </a:solidFill>
                <a:latin typeface="Arial"/>
                <a:cs typeface="Arial"/>
              </a:rPr>
              <a:t>passage </a:t>
            </a:r>
            <a:r>
              <a:rPr sz="1329" dirty="0">
                <a:solidFill>
                  <a:srgbClr val="1E1E1E"/>
                </a:solidFill>
                <a:latin typeface="Arial"/>
                <a:cs typeface="Arial"/>
              </a:rPr>
              <a:t>about</a:t>
            </a:r>
            <a:r>
              <a:rPr sz="1329" spc="-47" dirty="0">
                <a:solidFill>
                  <a:srgbClr val="1E1E1E"/>
                </a:solidFill>
                <a:latin typeface="Arial"/>
                <a:cs typeface="Arial"/>
              </a:rPr>
              <a:t> </a:t>
            </a:r>
            <a:r>
              <a:rPr sz="1329" dirty="0">
                <a:solidFill>
                  <a:srgbClr val="1E1E1E"/>
                </a:solidFill>
                <a:latin typeface="Arial"/>
                <a:cs typeface="Arial"/>
              </a:rPr>
              <a:t>computing</a:t>
            </a:r>
            <a:r>
              <a:rPr sz="1329" spc="-57" dirty="0">
                <a:solidFill>
                  <a:srgbClr val="1E1E1E"/>
                </a:solidFill>
                <a:latin typeface="Arial"/>
                <a:cs typeface="Arial"/>
              </a:rPr>
              <a:t> </a:t>
            </a:r>
            <a:r>
              <a:rPr sz="1329" spc="-9" dirty="0">
                <a:solidFill>
                  <a:srgbClr val="1E1E1E"/>
                </a:solidFill>
                <a:latin typeface="Arial"/>
                <a:cs typeface="Arial"/>
              </a:rPr>
              <a:t>innovation</a:t>
            </a:r>
            <a:endParaRPr sz="1329" dirty="0">
              <a:latin typeface="Arial"/>
              <a:cs typeface="Arial"/>
            </a:endParaRPr>
          </a:p>
          <a:p>
            <a:pPr marL="1249221" lvl="1" indent="-272382">
              <a:buChar char="•"/>
              <a:tabLst>
                <a:tab pos="1249221" algn="l"/>
                <a:tab pos="1249824" algn="l"/>
              </a:tabLst>
            </a:pPr>
            <a:r>
              <a:rPr sz="1329" dirty="0">
                <a:solidFill>
                  <a:srgbClr val="1E1E1E"/>
                </a:solidFill>
                <a:latin typeface="Arial"/>
                <a:cs typeface="Arial"/>
              </a:rPr>
              <a:t>8</a:t>
            </a:r>
            <a:r>
              <a:rPr sz="1329" spc="57" dirty="0">
                <a:solidFill>
                  <a:srgbClr val="1E1E1E"/>
                </a:solidFill>
                <a:latin typeface="Arial"/>
                <a:cs typeface="Arial"/>
              </a:rPr>
              <a:t> </a:t>
            </a:r>
            <a:r>
              <a:rPr sz="1329" spc="-9" dirty="0">
                <a:solidFill>
                  <a:srgbClr val="1E1E1E"/>
                </a:solidFill>
                <a:latin typeface="Arial"/>
                <a:cs typeface="Arial"/>
              </a:rPr>
              <a:t>multiple-select</a:t>
            </a:r>
            <a:endParaRPr sz="1329" dirty="0">
              <a:latin typeface="Arial"/>
              <a:cs typeface="Arial"/>
            </a:endParaRPr>
          </a:p>
          <a:p>
            <a:pPr lvl="1">
              <a:spcBef>
                <a:spcPts val="9"/>
              </a:spcBef>
              <a:buClr>
                <a:srgbClr val="1E1E1E"/>
              </a:buClr>
              <a:buFont typeface="Arial"/>
              <a:buChar char="•"/>
            </a:pPr>
            <a:endParaRPr sz="1376" dirty="0">
              <a:latin typeface="Arial"/>
              <a:cs typeface="Arial"/>
            </a:endParaRPr>
          </a:p>
          <a:p>
            <a:pPr marL="815338" indent="-272382">
              <a:spcBef>
                <a:spcPts val="5"/>
              </a:spcBef>
              <a:buChar char="•"/>
              <a:tabLst>
                <a:tab pos="815338" algn="l"/>
                <a:tab pos="815941" algn="l"/>
              </a:tabLst>
            </a:pPr>
            <a:r>
              <a:rPr sz="1329" dirty="0">
                <a:solidFill>
                  <a:srgbClr val="1E1E1E"/>
                </a:solidFill>
                <a:latin typeface="Arial"/>
                <a:cs typeface="Arial"/>
              </a:rPr>
              <a:t>120</a:t>
            </a:r>
            <a:r>
              <a:rPr sz="1329" spc="-28" dirty="0">
                <a:solidFill>
                  <a:srgbClr val="1E1E1E"/>
                </a:solidFill>
                <a:latin typeface="Arial"/>
                <a:cs typeface="Arial"/>
              </a:rPr>
              <a:t> </a:t>
            </a:r>
            <a:r>
              <a:rPr sz="1329" spc="-9" dirty="0">
                <a:solidFill>
                  <a:srgbClr val="1E1E1E"/>
                </a:solidFill>
                <a:latin typeface="Arial"/>
                <a:cs typeface="Arial"/>
              </a:rPr>
              <a:t>minutes</a:t>
            </a:r>
            <a:endParaRPr sz="1329" dirty="0">
              <a:latin typeface="Arial"/>
              <a:cs typeface="Arial"/>
            </a:endParaRPr>
          </a:p>
        </p:txBody>
      </p:sp>
      <p:sp>
        <p:nvSpPr>
          <p:cNvPr id="14" name="object 14"/>
          <p:cNvSpPr txBox="1"/>
          <p:nvPr/>
        </p:nvSpPr>
        <p:spPr>
          <a:xfrm>
            <a:off x="2692612" y="5673488"/>
            <a:ext cx="508625" cy="304238"/>
          </a:xfrm>
          <a:prstGeom prst="rect">
            <a:avLst/>
          </a:prstGeom>
        </p:spPr>
        <p:txBody>
          <a:bodyPr vert="horz" wrap="square" lIns="0" tIns="12053" rIns="0" bIns="0" rtlCol="0">
            <a:spAutoFit/>
          </a:bodyPr>
          <a:lstStyle/>
          <a:p>
            <a:pPr marL="12052">
              <a:spcBef>
                <a:spcPts val="95"/>
              </a:spcBef>
            </a:pPr>
            <a:r>
              <a:rPr sz="1898" b="1" spc="-24" dirty="0">
                <a:solidFill>
                  <a:srgbClr val="1E1E1E"/>
                </a:solidFill>
                <a:latin typeface="Arial"/>
                <a:cs typeface="Arial"/>
              </a:rPr>
              <a:t>30%</a:t>
            </a:r>
            <a:endParaRPr sz="1898">
              <a:latin typeface="Arial"/>
              <a:cs typeface="Arial"/>
            </a:endParaRPr>
          </a:p>
        </p:txBody>
      </p:sp>
      <p:sp>
        <p:nvSpPr>
          <p:cNvPr id="15" name="object 15"/>
          <p:cNvSpPr txBox="1"/>
          <p:nvPr/>
        </p:nvSpPr>
        <p:spPr>
          <a:xfrm>
            <a:off x="8996476" y="5669140"/>
            <a:ext cx="508022" cy="304238"/>
          </a:xfrm>
          <a:prstGeom prst="rect">
            <a:avLst/>
          </a:prstGeom>
        </p:spPr>
        <p:txBody>
          <a:bodyPr vert="horz" wrap="square" lIns="0" tIns="12053" rIns="0" bIns="0" rtlCol="0">
            <a:spAutoFit/>
          </a:bodyPr>
          <a:lstStyle/>
          <a:p>
            <a:pPr marL="12052">
              <a:spcBef>
                <a:spcPts val="95"/>
              </a:spcBef>
            </a:pPr>
            <a:r>
              <a:rPr sz="1898" b="1" spc="-24" dirty="0">
                <a:solidFill>
                  <a:srgbClr val="1E1E1E"/>
                </a:solidFill>
                <a:latin typeface="Arial"/>
                <a:cs typeface="Arial"/>
              </a:rPr>
              <a:t>70%</a:t>
            </a:r>
            <a:endParaRPr sz="1898">
              <a:latin typeface="Arial"/>
              <a:cs typeface="Arial"/>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2752-D8BB-8322-143E-306319D15892}"/>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45739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4C5DBC-A0B4-A047-948F-E03F84B5577F}"/>
              </a:ext>
            </a:extLst>
          </p:cNvPr>
          <p:cNvSpPr>
            <a:spLocks noGrp="1"/>
          </p:cNvSpPr>
          <p:nvPr>
            <p:ph type="ctrTitle"/>
          </p:nvPr>
        </p:nvSpPr>
        <p:spPr/>
        <p:txBody>
          <a:bodyPr/>
          <a:lstStyle/>
          <a:p>
            <a:r>
              <a:rPr lang="en-US" sz="4800" dirty="0"/>
              <a:t>Instructional Supports</a:t>
            </a:r>
          </a:p>
        </p:txBody>
      </p:sp>
    </p:spTree>
    <p:extLst>
      <p:ext uri="{BB962C8B-B14F-4D97-AF65-F5344CB8AC3E}">
        <p14:creationId xmlns:p14="http://schemas.microsoft.com/office/powerpoint/2010/main" val="4889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8BE7-B05A-AC49-B36B-CCEA684AF4B8}"/>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AP Course and Exam Descriptions</a:t>
            </a:r>
          </a:p>
        </p:txBody>
      </p:sp>
      <p:pic>
        <p:nvPicPr>
          <p:cNvPr id="6" name="Picture 5" descr="A group of books on a table&#10;&#10;Description automatically generated with low confidence">
            <a:extLst>
              <a:ext uri="{FF2B5EF4-FFF2-40B4-BE49-F238E27FC236}">
                <a16:creationId xmlns:a16="http://schemas.microsoft.com/office/drawing/2014/main" id="{6034188B-50EF-6F42-BC63-AB5A7224B6CA}"/>
              </a:ext>
            </a:extLst>
          </p:cNvPr>
          <p:cNvPicPr>
            <a:picLocks noChangeAspect="1"/>
          </p:cNvPicPr>
          <p:nvPr/>
        </p:nvPicPr>
        <p:blipFill rotWithShape="1">
          <a:blip r:embed="rId3"/>
          <a:srcRect l="31736" r="24119"/>
          <a:stretch/>
        </p:blipFill>
        <p:spPr>
          <a:xfrm>
            <a:off x="7650709" y="48"/>
            <a:ext cx="4541291" cy="6857906"/>
          </a:xfrm>
          <a:prstGeom prst="rect">
            <a:avLst/>
          </a:prstGeom>
        </p:spPr>
      </p:pic>
      <p:sp>
        <p:nvSpPr>
          <p:cNvPr id="3" name="Subtitle 3">
            <a:extLst>
              <a:ext uri="{FF2B5EF4-FFF2-40B4-BE49-F238E27FC236}">
                <a16:creationId xmlns:a16="http://schemas.microsoft.com/office/drawing/2014/main" id="{FAB6FC3E-391F-49C5-93B2-738F4FFCDD59}"/>
              </a:ext>
            </a:extLst>
          </p:cNvPr>
          <p:cNvSpPr txBox="1">
            <a:spLocks/>
          </p:cNvSpPr>
          <p:nvPr/>
        </p:nvSpPr>
        <p:spPr>
          <a:xfrm>
            <a:off x="256840" y="1094544"/>
            <a:ext cx="6916028" cy="534655"/>
          </a:xfrm>
          <a:prstGeom prst="rect">
            <a:avLst/>
          </a:prstGeom>
        </p:spPr>
        <p:txBody>
          <a:bodyPr lIns="86817" tIns="43408" rIns="86817" bIns="43408" anchor="t"/>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n-US" altLang="zh-CN" sz="1661" b="1">
                <a:solidFill>
                  <a:schemeClr val="accent3"/>
                </a:solidFill>
                <a:latin typeface="Arial"/>
                <a:cs typeface="Arial"/>
              </a:rPr>
              <a:t>Flexible instruction and pacing to reach all students.</a:t>
            </a:r>
            <a:endParaRPr lang="en-US" sz="1709">
              <a:solidFill>
                <a:schemeClr val="accent3"/>
              </a:solidFill>
            </a:endParaRPr>
          </a:p>
        </p:txBody>
      </p:sp>
      <p:sp>
        <p:nvSpPr>
          <p:cNvPr id="5" name="TextBox 4">
            <a:extLst>
              <a:ext uri="{FF2B5EF4-FFF2-40B4-BE49-F238E27FC236}">
                <a16:creationId xmlns:a16="http://schemas.microsoft.com/office/drawing/2014/main" id="{2A9AAB88-0726-4699-9089-B684A7592975}"/>
              </a:ext>
            </a:extLst>
          </p:cNvPr>
          <p:cNvSpPr txBox="1"/>
          <p:nvPr/>
        </p:nvSpPr>
        <p:spPr>
          <a:xfrm>
            <a:off x="356461" y="1740569"/>
            <a:ext cx="5982221" cy="4277359"/>
          </a:xfrm>
          <a:prstGeom prst="rect">
            <a:avLst/>
          </a:prstGeom>
          <a:noFill/>
        </p:spPr>
        <p:txBody>
          <a:bodyPr wrap="square" lIns="34180" tIns="34180" rIns="34180" bIns="34180" rtlCol="0" anchor="t">
            <a:spAutoFit/>
          </a:bodyPr>
          <a:lstStyle/>
          <a:p>
            <a:pPr fontAlgn="t"/>
            <a:r>
              <a:rPr lang="en-US" sz="1709" dirty="0">
                <a:solidFill>
                  <a:schemeClr val="bg1">
                    <a:lumMod val="10000"/>
                  </a:schemeClr>
                </a:solidFill>
                <a:latin typeface="Arial"/>
                <a:cs typeface="Arial"/>
              </a:rPr>
              <a:t>AP Course and Exam Descriptions (CEDs) with </a:t>
            </a:r>
            <a:r>
              <a:rPr lang="en-US" sz="1709" b="1" dirty="0">
                <a:solidFill>
                  <a:schemeClr val="bg1">
                    <a:lumMod val="10000"/>
                  </a:schemeClr>
                </a:solidFill>
                <a:latin typeface="Arial"/>
                <a:cs typeface="Arial"/>
              </a:rPr>
              <a:t>Unit Guides</a:t>
            </a:r>
            <a:r>
              <a:rPr lang="en-US" sz="1709" dirty="0">
                <a:solidFill>
                  <a:schemeClr val="bg1">
                    <a:lumMod val="10000"/>
                  </a:schemeClr>
                </a:solidFill>
                <a:latin typeface="Arial"/>
                <a:cs typeface="Arial"/>
              </a:rPr>
              <a:t> organize course content and skills in a recommended sequence with suggested pacing.</a:t>
            </a:r>
          </a:p>
          <a:p>
            <a:endParaRPr lang="en-US" sz="1709" dirty="0">
              <a:solidFill>
                <a:schemeClr val="bg1">
                  <a:lumMod val="10000"/>
                </a:schemeClr>
              </a:solidFill>
              <a:latin typeface="Arial" panose="020B0604020202020204" pitchFamily="34" charset="0"/>
              <a:cs typeface="Arial" panose="020B0604020202020204" pitchFamily="34" charset="0"/>
            </a:endParaRPr>
          </a:p>
          <a:p>
            <a:pPr marL="271291" indent="-271291">
              <a:buFont typeface="Arial"/>
              <a:buChar char="•"/>
            </a:pPr>
            <a:r>
              <a:rPr lang="en-US" sz="1709" dirty="0">
                <a:solidFill>
                  <a:schemeClr val="bg1">
                    <a:lumMod val="10000"/>
                  </a:schemeClr>
                </a:solidFill>
                <a:latin typeface="Arial"/>
                <a:cs typeface="Arial"/>
              </a:rPr>
              <a:t>The </a:t>
            </a:r>
            <a:r>
              <a:rPr lang="en-US" sz="1709" b="1" dirty="0">
                <a:solidFill>
                  <a:schemeClr val="bg1">
                    <a:lumMod val="10000"/>
                  </a:schemeClr>
                </a:solidFill>
                <a:latin typeface="Arial"/>
                <a:cs typeface="Arial"/>
              </a:rPr>
              <a:t>units</a:t>
            </a:r>
            <a:r>
              <a:rPr lang="en-US" sz="1709" dirty="0">
                <a:solidFill>
                  <a:schemeClr val="bg1">
                    <a:lumMod val="10000"/>
                  </a:schemeClr>
                </a:solidFill>
                <a:latin typeface="Arial"/>
                <a:cs typeface="Arial"/>
              </a:rPr>
              <a:t> lay out content with sequence and pacing teachers can adopt or modify.</a:t>
            </a:r>
            <a:endParaRPr lang="en-US" sz="1709" dirty="0">
              <a:solidFill>
                <a:schemeClr val="bg1">
                  <a:lumMod val="10000"/>
                </a:schemeClr>
              </a:solidFill>
              <a:latin typeface="Arial" panose="020B0604020202020204" pitchFamily="34" charset="0"/>
              <a:cs typeface="Arial" panose="020B0604020202020204" pitchFamily="34" charset="0"/>
            </a:endParaRPr>
          </a:p>
          <a:p>
            <a:pPr marL="271291" indent="-271291">
              <a:buFont typeface="Arial"/>
              <a:buChar char="•"/>
            </a:pPr>
            <a:endParaRPr lang="en-US" sz="1709" dirty="0">
              <a:solidFill>
                <a:schemeClr val="bg1">
                  <a:lumMod val="10000"/>
                </a:schemeClr>
              </a:solidFill>
              <a:latin typeface="Arial" panose="020B0604020202020204" pitchFamily="34" charset="0"/>
              <a:cs typeface="Arial" panose="020B0604020202020204" pitchFamily="34" charset="0"/>
            </a:endParaRPr>
          </a:p>
          <a:p>
            <a:pPr marL="271291" indent="-271291">
              <a:buFont typeface="Arial"/>
              <a:buChar char="•"/>
            </a:pPr>
            <a:r>
              <a:rPr lang="en-US" sz="1709" dirty="0">
                <a:solidFill>
                  <a:schemeClr val="bg1">
                    <a:lumMod val="10000"/>
                  </a:schemeClr>
                </a:solidFill>
                <a:latin typeface="Arial"/>
                <a:cs typeface="Arial"/>
              </a:rPr>
              <a:t>The </a:t>
            </a:r>
            <a:r>
              <a:rPr lang="en-US" sz="1709" b="1" dirty="0">
                <a:solidFill>
                  <a:schemeClr val="bg1">
                    <a:lumMod val="10000"/>
                  </a:schemeClr>
                </a:solidFill>
                <a:latin typeface="Arial"/>
                <a:cs typeface="Arial"/>
              </a:rPr>
              <a:t>sequence</a:t>
            </a:r>
            <a:r>
              <a:rPr lang="en-US" sz="1709" dirty="0">
                <a:solidFill>
                  <a:schemeClr val="bg1">
                    <a:lumMod val="10000"/>
                  </a:schemeClr>
                </a:solidFill>
                <a:latin typeface="Arial"/>
                <a:cs typeface="Arial"/>
              </a:rPr>
              <a:t> enables skill practice in progressive complexity from unit to unit.</a:t>
            </a:r>
          </a:p>
          <a:p>
            <a:pPr marL="271291" indent="-271291">
              <a:buFont typeface="Arial"/>
              <a:buChar char="•"/>
            </a:pPr>
            <a:endParaRPr lang="en-US" sz="1709" dirty="0">
              <a:solidFill>
                <a:schemeClr val="bg1">
                  <a:lumMod val="10000"/>
                </a:schemeClr>
              </a:solidFill>
              <a:latin typeface="Arial" panose="020B0604020202020204" pitchFamily="34" charset="0"/>
              <a:cs typeface="Arial" panose="020B0604020202020204" pitchFamily="34" charset="0"/>
            </a:endParaRPr>
          </a:p>
          <a:p>
            <a:pPr marL="271291" indent="-271291">
              <a:buFont typeface="Arial"/>
              <a:buChar char="•"/>
            </a:pPr>
            <a:r>
              <a:rPr lang="en-US" sz="1709" dirty="0">
                <a:solidFill>
                  <a:schemeClr val="bg1">
                    <a:lumMod val="10000"/>
                  </a:schemeClr>
                </a:solidFill>
                <a:latin typeface="Arial"/>
                <a:cs typeface="Arial"/>
              </a:rPr>
              <a:t>The </a:t>
            </a:r>
            <a:r>
              <a:rPr lang="en-US" sz="1709" b="1" dirty="0">
                <a:solidFill>
                  <a:schemeClr val="bg1">
                    <a:lumMod val="10000"/>
                  </a:schemeClr>
                </a:solidFill>
                <a:latin typeface="Arial"/>
                <a:cs typeface="Arial"/>
              </a:rPr>
              <a:t>pacing</a:t>
            </a:r>
            <a:r>
              <a:rPr lang="en-US" sz="1709" dirty="0">
                <a:solidFill>
                  <a:schemeClr val="bg1">
                    <a:lumMod val="10000"/>
                  </a:schemeClr>
                </a:solidFill>
                <a:latin typeface="Arial"/>
                <a:cs typeface="Arial"/>
              </a:rPr>
              <a:t> is ~140 classes (45 minutes each), accounting for non-instruction days and time to administer formative assessments.</a:t>
            </a:r>
          </a:p>
          <a:p>
            <a:pPr marL="271291" indent="-271291">
              <a:buFont typeface="Arial"/>
              <a:buChar char="•"/>
            </a:pPr>
            <a:endParaRPr lang="en-US" sz="1709" dirty="0">
              <a:solidFill>
                <a:schemeClr val="bg1">
                  <a:lumMod val="10000"/>
                </a:schemeClr>
              </a:solidFill>
              <a:latin typeface="Arial" panose="020B0604020202020204" pitchFamily="34" charset="0"/>
              <a:cs typeface="Arial" panose="020B0604020202020204" pitchFamily="34" charset="0"/>
            </a:endParaRPr>
          </a:p>
          <a:p>
            <a:pPr marL="271291" indent="-271291">
              <a:buFont typeface="Arial"/>
              <a:buChar char="•"/>
            </a:pPr>
            <a:r>
              <a:rPr lang="en-US" sz="1709" b="1" dirty="0">
                <a:solidFill>
                  <a:schemeClr val="bg1">
                    <a:lumMod val="10000"/>
                  </a:schemeClr>
                </a:solidFill>
                <a:latin typeface="Arial"/>
                <a:cs typeface="Arial"/>
              </a:rPr>
              <a:t>Instructional strategies </a:t>
            </a:r>
            <a:r>
              <a:rPr lang="en-US" sz="1709" dirty="0">
                <a:solidFill>
                  <a:schemeClr val="bg1">
                    <a:lumMod val="10000"/>
                  </a:schemeClr>
                </a:solidFill>
                <a:latin typeface="Arial"/>
                <a:cs typeface="Arial"/>
              </a:rPr>
              <a:t>model how to effectively build knowledge and skills relevant to each unit's content.</a:t>
            </a:r>
            <a:endParaRPr lang="en-US" sz="1709"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601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98B1FC-95A6-424E-8B4C-D9545E36E3AA}"/>
              </a:ext>
            </a:extLst>
          </p:cNvPr>
          <p:cNvSpPr>
            <a:spLocks noGrp="1"/>
          </p:cNvSpPr>
          <p:nvPr>
            <p:ph type="title"/>
          </p:nvPr>
        </p:nvSpPr>
        <p:spPr/>
        <p:txBody>
          <a:bodyPr/>
          <a:lstStyle/>
          <a:p>
            <a:r>
              <a:rPr lang="en-US" dirty="0">
                <a:solidFill>
                  <a:srgbClr val="1E1E1E"/>
                </a:solidFill>
                <a:cs typeface="Arial" panose="020B0604020202020204" pitchFamily="34" charset="0"/>
              </a:rPr>
              <a:t>AP Classroom</a:t>
            </a:r>
            <a:br>
              <a:rPr lang="en-US" sz="2400" dirty="0">
                <a:solidFill>
                  <a:srgbClr val="1E1E1E"/>
                </a:solidFill>
                <a:latin typeface="Arial" panose="020B0604020202020204" pitchFamily="34" charset="0"/>
                <a:cs typeface="Arial" panose="020B0604020202020204" pitchFamily="34" charset="0"/>
              </a:rPr>
            </a:br>
            <a:endParaRPr lang="en-US" dirty="0"/>
          </a:p>
        </p:txBody>
      </p:sp>
      <p:sp>
        <p:nvSpPr>
          <p:cNvPr id="7" name="Subtitle 6">
            <a:extLst>
              <a:ext uri="{FF2B5EF4-FFF2-40B4-BE49-F238E27FC236}">
                <a16:creationId xmlns:a16="http://schemas.microsoft.com/office/drawing/2014/main" id="{49A1CDD3-9240-4D72-97C9-4A02D19AEF9B}"/>
              </a:ext>
            </a:extLst>
          </p:cNvPr>
          <p:cNvSpPr>
            <a:spLocks noGrp="1"/>
          </p:cNvSpPr>
          <p:nvPr>
            <p:ph type="subTitle" idx="1"/>
          </p:nvPr>
        </p:nvSpPr>
        <p:spPr>
          <a:xfrm>
            <a:off x="356460" y="1078759"/>
            <a:ext cx="9012494" cy="534655"/>
          </a:xfrm>
        </p:spPr>
        <p:txBody>
          <a:bodyPr/>
          <a:lstStyle/>
          <a:p>
            <a:r>
              <a:rPr lang="en-US" dirty="0"/>
              <a:t>Free and flexible instructional resources for AP teachers and students.</a:t>
            </a:r>
          </a:p>
        </p:txBody>
      </p:sp>
      <p:graphicFrame>
        <p:nvGraphicFramePr>
          <p:cNvPr id="2" name="Object 1" hidden="1">
            <a:extLst>
              <a:ext uri="{FF2B5EF4-FFF2-40B4-BE49-F238E27FC236}">
                <a16:creationId xmlns:a16="http://schemas.microsoft.com/office/drawing/2014/main" id="{46994AD7-3834-423C-AA5E-33F4F3EF73C6}"/>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672" y="1636"/>
          <a:ext cx="1588" cy="1588"/>
        </p:xfrm>
        <a:graphic>
          <a:graphicData uri="http://schemas.openxmlformats.org/presentationml/2006/ole">
            <mc:AlternateContent xmlns:mc="http://schemas.openxmlformats.org/markup-compatibility/2006">
              <mc:Choice xmlns:v="urn:schemas-microsoft-com:vml" Requires="v">
                <p:oleObj name="think-cell Slide" r:id="rId4" imgW="301" imgH="298" progId="TCLayout.ActiveDocument.1">
                  <p:embed/>
                </p:oleObj>
              </mc:Choice>
              <mc:Fallback>
                <p:oleObj name="think-cell Slide" r:id="rId4" imgW="301" imgH="298" progId="TCLayout.ActiveDocument.1">
                  <p:embed/>
                  <p:pic>
                    <p:nvPicPr>
                      <p:cNvPr id="2" name="Object 1" hidden="1">
                        <a:extLst>
                          <a:ext uri="{FF2B5EF4-FFF2-40B4-BE49-F238E27FC236}">
                            <a16:creationId xmlns:a16="http://schemas.microsoft.com/office/drawing/2014/main" id="{46994AD7-3834-423C-AA5E-33F4F3EF73C6}"/>
                          </a:ext>
                          <a:ext uri="{C183D7F6-B498-43B3-948B-1728B52AA6E4}">
                            <adec:decorative xmlns:adec="http://schemas.microsoft.com/office/drawing/2017/decorative" val="1"/>
                          </a:ext>
                        </a:extLst>
                      </p:cNvPr>
                      <p:cNvPicPr/>
                      <p:nvPr/>
                    </p:nvPicPr>
                    <p:blipFill>
                      <a:blip r:embed="rId5"/>
                      <a:stretch>
                        <a:fillRect/>
                      </a:stretch>
                    </p:blipFill>
                    <p:spPr>
                      <a:xfrm>
                        <a:off x="1672" y="1636"/>
                        <a:ext cx="1588" cy="1588"/>
                      </a:xfrm>
                      <a:prstGeom prst="rect">
                        <a:avLst/>
                      </a:prstGeom>
                    </p:spPr>
                  </p:pic>
                </p:oleObj>
              </mc:Fallback>
            </mc:AlternateContent>
          </a:graphicData>
        </a:graphic>
      </p:graphicFrame>
      <p:sp>
        <p:nvSpPr>
          <p:cNvPr id="30" name="Rectangle 29">
            <a:extLst>
              <a:ext uri="{FF2B5EF4-FFF2-40B4-BE49-F238E27FC236}">
                <a16:creationId xmlns:a16="http://schemas.microsoft.com/office/drawing/2014/main" id="{C0E96056-AE46-447D-B05E-4544B7D1E159}"/>
              </a:ext>
              <a:ext uri="{C183D7F6-B498-43B3-948B-1728B52AA6E4}">
                <adec:decorative xmlns:adec="http://schemas.microsoft.com/office/drawing/2017/decorative" val="1"/>
              </a:ext>
            </a:extLst>
          </p:cNvPr>
          <p:cNvSpPr/>
          <p:nvPr/>
        </p:nvSpPr>
        <p:spPr>
          <a:xfrm>
            <a:off x="356540" y="1701508"/>
            <a:ext cx="11459627" cy="4247845"/>
          </a:xfrm>
          <a:prstGeom prst="rect">
            <a:avLst/>
          </a:prstGeom>
          <a:solidFill>
            <a:schemeClr val="accent3">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800" b="1" dirty="0">
              <a:solidFill>
                <a:schemeClr val="tx2"/>
              </a:solidFill>
              <a:latin typeface="+mj-lt"/>
            </a:endParaRPr>
          </a:p>
        </p:txBody>
      </p:sp>
      <p:sp>
        <p:nvSpPr>
          <p:cNvPr id="19" name="TextBox 18">
            <a:extLst>
              <a:ext uri="{FF2B5EF4-FFF2-40B4-BE49-F238E27FC236}">
                <a16:creationId xmlns:a16="http://schemas.microsoft.com/office/drawing/2014/main" id="{F0979A95-CCFD-4A88-A672-B6E49955E984}"/>
              </a:ext>
            </a:extLst>
          </p:cNvPr>
          <p:cNvSpPr txBox="1"/>
          <p:nvPr/>
        </p:nvSpPr>
        <p:spPr>
          <a:xfrm>
            <a:off x="1942867" y="1933700"/>
            <a:ext cx="3748989" cy="1013226"/>
          </a:xfrm>
          <a:prstGeom prst="rect">
            <a:avLst/>
          </a:prstGeom>
          <a:noFill/>
        </p:spPr>
        <p:txBody>
          <a:bodyPr wrap="square" lIns="0" tIns="0" rIns="0" bIns="0" rtlCol="0">
            <a:spAutoFit/>
          </a:bodyPr>
          <a:lstStyle/>
          <a:p>
            <a:pPr>
              <a:lnSpc>
                <a:spcPct val="110000"/>
              </a:lnSpc>
            </a:pPr>
            <a:r>
              <a:rPr lang="en-US" sz="1519" b="1" dirty="0">
                <a:cs typeface="Arial" panose="020B0604020202020204" pitchFamily="34" charset="0"/>
              </a:rPr>
              <a:t>Unit Guides </a:t>
            </a:r>
            <a:r>
              <a:rPr lang="en-US" sz="1519" dirty="0">
                <a:cs typeface="Arial" panose="020B0604020202020204" pitchFamily="34" charset="0"/>
              </a:rPr>
              <a:t>provide an outline of the exact content and skills covered on the exam and include Topic Pages, which describe the content for each topic.</a:t>
            </a:r>
          </a:p>
        </p:txBody>
      </p:sp>
      <p:sp>
        <p:nvSpPr>
          <p:cNvPr id="21" name="TextBox 20">
            <a:extLst>
              <a:ext uri="{FF2B5EF4-FFF2-40B4-BE49-F238E27FC236}">
                <a16:creationId xmlns:a16="http://schemas.microsoft.com/office/drawing/2014/main" id="{916AF408-AF14-426E-9489-9424623BB574}"/>
              </a:ext>
            </a:extLst>
          </p:cNvPr>
          <p:cNvSpPr txBox="1"/>
          <p:nvPr/>
        </p:nvSpPr>
        <p:spPr>
          <a:xfrm>
            <a:off x="1942866" y="3266308"/>
            <a:ext cx="3748989" cy="1013226"/>
          </a:xfrm>
          <a:prstGeom prst="rect">
            <a:avLst/>
          </a:prstGeom>
          <a:noFill/>
        </p:spPr>
        <p:txBody>
          <a:bodyPr wrap="square" lIns="0" tIns="0" rIns="0" bIns="0" rtlCol="0">
            <a:spAutoFit/>
          </a:bodyPr>
          <a:lstStyle/>
          <a:p>
            <a:pPr>
              <a:lnSpc>
                <a:spcPct val="110000"/>
              </a:lnSpc>
            </a:pPr>
            <a:r>
              <a:rPr lang="en-US" sz="1519" b="1" dirty="0">
                <a:cs typeface="Arial" panose="020B0604020202020204" pitchFamily="34" charset="0"/>
              </a:rPr>
              <a:t>AP Daily </a:t>
            </a:r>
            <a:r>
              <a:rPr lang="en-US" sz="1519" dirty="0">
                <a:cs typeface="Arial" panose="020B0604020202020204" pitchFamily="34" charset="0"/>
              </a:rPr>
              <a:t>is a series of on-demand, short videos that teachers can assign to students*, saving direct class time to focus on areas where students need help.</a:t>
            </a:r>
          </a:p>
        </p:txBody>
      </p:sp>
      <p:sp>
        <p:nvSpPr>
          <p:cNvPr id="23" name="TextBox 22">
            <a:extLst>
              <a:ext uri="{FF2B5EF4-FFF2-40B4-BE49-F238E27FC236}">
                <a16:creationId xmlns:a16="http://schemas.microsoft.com/office/drawing/2014/main" id="{41F4FCD1-1E62-4BC1-A226-24FDAC31325F}"/>
              </a:ext>
            </a:extLst>
          </p:cNvPr>
          <p:cNvSpPr txBox="1"/>
          <p:nvPr/>
        </p:nvSpPr>
        <p:spPr>
          <a:xfrm>
            <a:off x="1942867" y="4624874"/>
            <a:ext cx="3748989" cy="1013226"/>
          </a:xfrm>
          <a:prstGeom prst="rect">
            <a:avLst/>
          </a:prstGeom>
          <a:noFill/>
        </p:spPr>
        <p:txBody>
          <a:bodyPr wrap="square" lIns="0" tIns="0" rIns="0" bIns="0" rtlCol="0">
            <a:spAutoFit/>
          </a:bodyPr>
          <a:lstStyle/>
          <a:p>
            <a:pPr>
              <a:lnSpc>
                <a:spcPct val="110000"/>
              </a:lnSpc>
            </a:pPr>
            <a:r>
              <a:rPr lang="en-US" sz="1519" b="1" dirty="0">
                <a:cs typeface="Arial" panose="020B0604020202020204" pitchFamily="34" charset="0"/>
              </a:rPr>
              <a:t>Topic Questions </a:t>
            </a:r>
            <a:r>
              <a:rPr lang="en-US" sz="1519" dirty="0">
                <a:cs typeface="Arial" panose="020B0604020202020204" pitchFamily="34" charset="0"/>
              </a:rPr>
              <a:t>are formative questions that teachers can use to check student understanding of content and skills as each topic is taught.</a:t>
            </a:r>
          </a:p>
        </p:txBody>
      </p:sp>
      <p:sp>
        <p:nvSpPr>
          <p:cNvPr id="25" name="TextBox 24">
            <a:extLst>
              <a:ext uri="{FF2B5EF4-FFF2-40B4-BE49-F238E27FC236}">
                <a16:creationId xmlns:a16="http://schemas.microsoft.com/office/drawing/2014/main" id="{A035FE3F-A49D-44AE-A489-10EB36AF5AC9}"/>
              </a:ext>
            </a:extLst>
          </p:cNvPr>
          <p:cNvSpPr txBox="1"/>
          <p:nvPr/>
        </p:nvSpPr>
        <p:spPr>
          <a:xfrm>
            <a:off x="7572145" y="1930071"/>
            <a:ext cx="3748989" cy="1013226"/>
          </a:xfrm>
          <a:prstGeom prst="rect">
            <a:avLst/>
          </a:prstGeom>
          <a:noFill/>
        </p:spPr>
        <p:txBody>
          <a:bodyPr wrap="square" lIns="0" tIns="0" rIns="0" bIns="0" rtlCol="0">
            <a:spAutoFit/>
          </a:bodyPr>
          <a:lstStyle/>
          <a:p>
            <a:pPr>
              <a:lnSpc>
                <a:spcPct val="110000"/>
              </a:lnSpc>
            </a:pPr>
            <a:r>
              <a:rPr lang="en-US" sz="1519" b="1" dirty="0">
                <a:cs typeface="Arial" panose="020B0604020202020204" pitchFamily="34" charset="0"/>
              </a:rPr>
              <a:t>Personal Progress Checks (PPCs) </a:t>
            </a:r>
            <a:r>
              <a:rPr lang="en-US" sz="1519" dirty="0">
                <a:cs typeface="Arial" panose="020B0604020202020204" pitchFamily="34" charset="0"/>
              </a:rPr>
              <a:t>assess student understanding of topics and skill within a unit through multiple-choice and free-response questions.</a:t>
            </a:r>
          </a:p>
        </p:txBody>
      </p:sp>
      <p:sp>
        <p:nvSpPr>
          <p:cNvPr id="27" name="TextBox 26">
            <a:extLst>
              <a:ext uri="{FF2B5EF4-FFF2-40B4-BE49-F238E27FC236}">
                <a16:creationId xmlns:a16="http://schemas.microsoft.com/office/drawing/2014/main" id="{B76813ED-CAF6-4085-B181-3BA8DD6D198E}"/>
              </a:ext>
            </a:extLst>
          </p:cNvPr>
          <p:cNvSpPr txBox="1"/>
          <p:nvPr/>
        </p:nvSpPr>
        <p:spPr>
          <a:xfrm>
            <a:off x="7561668" y="3273928"/>
            <a:ext cx="3748989" cy="1013226"/>
          </a:xfrm>
          <a:prstGeom prst="rect">
            <a:avLst/>
          </a:prstGeom>
          <a:noFill/>
        </p:spPr>
        <p:txBody>
          <a:bodyPr wrap="square" lIns="0" tIns="0" rIns="0" bIns="0" rtlCol="0">
            <a:spAutoFit/>
          </a:bodyPr>
          <a:lstStyle/>
          <a:p>
            <a:pPr>
              <a:lnSpc>
                <a:spcPct val="110000"/>
              </a:lnSpc>
            </a:pPr>
            <a:r>
              <a:rPr lang="en-US" sz="1519" dirty="0">
                <a:cs typeface="Arial" panose="020B0604020202020204" pitchFamily="34" charset="0"/>
              </a:rPr>
              <a:t>The </a:t>
            </a:r>
            <a:r>
              <a:rPr lang="en-US" sz="1519" b="1" dirty="0">
                <a:cs typeface="Arial" panose="020B0604020202020204" pitchFamily="34" charset="0"/>
              </a:rPr>
              <a:t>Progress Dashboard </a:t>
            </a:r>
            <a:r>
              <a:rPr lang="en-US" sz="1519" dirty="0">
                <a:cs typeface="Arial" panose="020B0604020202020204" pitchFamily="34" charset="0"/>
              </a:rPr>
              <a:t>can help teachers recognize student achievement and prioritize areas for extra support by pinpointing strengths and weaknesses.</a:t>
            </a:r>
          </a:p>
        </p:txBody>
      </p:sp>
      <p:sp>
        <p:nvSpPr>
          <p:cNvPr id="29" name="TextBox 28">
            <a:extLst>
              <a:ext uri="{FF2B5EF4-FFF2-40B4-BE49-F238E27FC236}">
                <a16:creationId xmlns:a16="http://schemas.microsoft.com/office/drawing/2014/main" id="{AED9B8AD-7FF7-45A8-801D-00025BABFE14}"/>
              </a:ext>
            </a:extLst>
          </p:cNvPr>
          <p:cNvSpPr txBox="1"/>
          <p:nvPr/>
        </p:nvSpPr>
        <p:spPr>
          <a:xfrm>
            <a:off x="7561668" y="4616781"/>
            <a:ext cx="3748989" cy="1013226"/>
          </a:xfrm>
          <a:prstGeom prst="rect">
            <a:avLst/>
          </a:prstGeom>
          <a:noFill/>
        </p:spPr>
        <p:txBody>
          <a:bodyPr wrap="square" lIns="0" tIns="0" rIns="0" bIns="0" rtlCol="0">
            <a:spAutoFit/>
          </a:bodyPr>
          <a:lstStyle/>
          <a:p>
            <a:pPr>
              <a:lnSpc>
                <a:spcPct val="110000"/>
              </a:lnSpc>
            </a:pPr>
            <a:r>
              <a:rPr lang="en-US" sz="1519" dirty="0">
                <a:cs typeface="Arial" panose="020B0604020202020204" pitchFamily="34" charset="0"/>
              </a:rPr>
              <a:t>The </a:t>
            </a:r>
            <a:r>
              <a:rPr lang="en-US" sz="1519" b="1" dirty="0">
                <a:cs typeface="Arial" panose="020B0604020202020204" pitchFamily="34" charset="0"/>
              </a:rPr>
              <a:t>Question Bank </a:t>
            </a:r>
            <a:r>
              <a:rPr lang="en-US" sz="1519" dirty="0">
                <a:cs typeface="Arial" panose="020B0604020202020204" pitchFamily="34" charset="0"/>
              </a:rPr>
              <a:t>is a searchable database of real AP questions that teachers can use to create customized practice, online or on paper.</a:t>
            </a:r>
          </a:p>
        </p:txBody>
      </p:sp>
      <p:sp>
        <p:nvSpPr>
          <p:cNvPr id="31" name="TextBox 30">
            <a:extLst>
              <a:ext uri="{FF2B5EF4-FFF2-40B4-BE49-F238E27FC236}">
                <a16:creationId xmlns:a16="http://schemas.microsoft.com/office/drawing/2014/main" id="{48293B8C-EDC3-4593-BFF3-1C210EF6E137}"/>
              </a:ext>
            </a:extLst>
          </p:cNvPr>
          <p:cNvSpPr txBox="1"/>
          <p:nvPr/>
        </p:nvSpPr>
        <p:spPr>
          <a:xfrm>
            <a:off x="1755709" y="6383020"/>
            <a:ext cx="9607164" cy="394073"/>
          </a:xfrm>
          <a:prstGeom prst="rect">
            <a:avLst/>
          </a:prstGeom>
          <a:noFill/>
        </p:spPr>
        <p:txBody>
          <a:bodyPr wrap="square" lIns="36000" tIns="36000" rIns="36000" bIns="36000" rtlCol="0">
            <a:spAutoFit/>
          </a:bodyPr>
          <a:lstStyle/>
          <a:p>
            <a:r>
              <a:rPr lang="en-US" sz="1044" dirty="0">
                <a:cs typeface="Arial" panose="020B0604020202020204" pitchFamily="34" charset="0"/>
              </a:rPr>
              <a:t>*</a:t>
            </a:r>
            <a:r>
              <a:rPr lang="en-US" sz="1044" dirty="0">
                <a:solidFill>
                  <a:srgbClr val="C00000"/>
                </a:solidFill>
                <a:cs typeface="Arial" panose="020B0604020202020204" pitchFamily="34" charset="0"/>
              </a:rPr>
              <a:t> </a:t>
            </a:r>
            <a:r>
              <a:rPr lang="en-US" sz="1044" dirty="0">
                <a:cs typeface="Arial" panose="020B0604020202020204" pitchFamily="34" charset="0"/>
              </a:rPr>
              <a:t>AP Daily videos are always visible and available to all students, including students in Exam Only sections, regardless of whether teachers have assigned them. </a:t>
            </a:r>
            <a:br>
              <a:rPr lang="en-US" sz="1044" dirty="0">
                <a:cs typeface="Arial" panose="020B0604020202020204" pitchFamily="34" charset="0"/>
              </a:rPr>
            </a:br>
            <a:r>
              <a:rPr lang="en-US" sz="1044" dirty="0">
                <a:cs typeface="Arial" panose="020B0604020202020204" pitchFamily="34" charset="0"/>
              </a:rPr>
              <a:t>  Topic Questions, PPCs, and Question Bank assessments are only visible to students if a teacher assigns them. </a:t>
            </a:r>
          </a:p>
        </p:txBody>
      </p:sp>
      <p:pic>
        <p:nvPicPr>
          <p:cNvPr id="9" name="Picture 8">
            <a:extLst>
              <a:ext uri="{FF2B5EF4-FFF2-40B4-BE49-F238E27FC236}">
                <a16:creationId xmlns:a16="http://schemas.microsoft.com/office/drawing/2014/main" id="{EB53BCF9-80AA-CF46-BF78-6CAFA1DD6CC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0630" y="1933700"/>
            <a:ext cx="1097265" cy="1097265"/>
          </a:xfrm>
          <a:prstGeom prst="rect">
            <a:avLst/>
          </a:prstGeom>
        </p:spPr>
      </p:pic>
      <p:pic>
        <p:nvPicPr>
          <p:cNvPr id="10" name="Picture 9">
            <a:extLst>
              <a:ext uri="{FF2B5EF4-FFF2-40B4-BE49-F238E27FC236}">
                <a16:creationId xmlns:a16="http://schemas.microsoft.com/office/drawing/2014/main" id="{54BF1F30-5C72-0245-9A45-721C454C296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0589" y="3273928"/>
            <a:ext cx="1097265" cy="1097265"/>
          </a:xfrm>
          <a:prstGeom prst="rect">
            <a:avLst/>
          </a:prstGeom>
        </p:spPr>
      </p:pic>
      <p:pic>
        <p:nvPicPr>
          <p:cNvPr id="12" name="Picture 11">
            <a:extLst>
              <a:ext uri="{FF2B5EF4-FFF2-40B4-BE49-F238E27FC236}">
                <a16:creationId xmlns:a16="http://schemas.microsoft.com/office/drawing/2014/main" id="{3082689B-1F20-2D46-A077-E7A988AB33D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0589" y="4630679"/>
            <a:ext cx="1097265" cy="1097265"/>
          </a:xfrm>
          <a:prstGeom prst="rect">
            <a:avLst/>
          </a:prstGeom>
        </p:spPr>
      </p:pic>
      <p:pic>
        <p:nvPicPr>
          <p:cNvPr id="13" name="Picture 12">
            <a:extLst>
              <a:ext uri="{FF2B5EF4-FFF2-40B4-BE49-F238E27FC236}">
                <a16:creationId xmlns:a16="http://schemas.microsoft.com/office/drawing/2014/main" id="{4021DCD0-887C-C94D-AA7D-D485B76D55F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257662" y="1928621"/>
            <a:ext cx="1097265" cy="1097265"/>
          </a:xfrm>
          <a:prstGeom prst="rect">
            <a:avLst/>
          </a:prstGeom>
        </p:spPr>
      </p:pic>
      <p:pic>
        <p:nvPicPr>
          <p:cNvPr id="14" name="Picture 13">
            <a:extLst>
              <a:ext uri="{FF2B5EF4-FFF2-40B4-BE49-F238E27FC236}">
                <a16:creationId xmlns:a16="http://schemas.microsoft.com/office/drawing/2014/main" id="{9D55F858-E0BB-B842-A3E5-02BE0AEC2C8C}"/>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257662" y="3273928"/>
            <a:ext cx="1097265" cy="1097265"/>
          </a:xfrm>
          <a:prstGeom prst="rect">
            <a:avLst/>
          </a:prstGeom>
        </p:spPr>
      </p:pic>
      <p:pic>
        <p:nvPicPr>
          <p:cNvPr id="15" name="Picture 14">
            <a:extLst>
              <a:ext uri="{FF2B5EF4-FFF2-40B4-BE49-F238E27FC236}">
                <a16:creationId xmlns:a16="http://schemas.microsoft.com/office/drawing/2014/main" id="{C7631402-554E-6246-85AC-C46FA9BC5DAC}"/>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257662" y="4630679"/>
            <a:ext cx="1097265" cy="1097265"/>
          </a:xfrm>
          <a:prstGeom prst="rect">
            <a:avLst/>
          </a:prstGeom>
        </p:spPr>
      </p:pic>
    </p:spTree>
    <p:extLst>
      <p:ext uri="{BB962C8B-B14F-4D97-AF65-F5344CB8AC3E}">
        <p14:creationId xmlns:p14="http://schemas.microsoft.com/office/powerpoint/2010/main" val="3724626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0590" y="4683684"/>
            <a:ext cx="11471180" cy="1470553"/>
          </a:xfrm>
          <a:prstGeom prst="rect">
            <a:avLst/>
          </a:prstGeom>
          <a:solidFill>
            <a:srgbClr val="006197"/>
          </a:solidFill>
        </p:spPr>
        <p:txBody>
          <a:bodyPr vert="horz" wrap="square" lIns="0" tIns="383879" rIns="0" bIns="0" rtlCol="0">
            <a:spAutoFit/>
          </a:bodyPr>
          <a:lstStyle/>
          <a:p>
            <a:pPr marL="423638">
              <a:spcBef>
                <a:spcPts val="3023"/>
              </a:spcBef>
            </a:pPr>
            <a:r>
              <a:rPr sz="4176" dirty="0">
                <a:solidFill>
                  <a:srgbClr val="FFFFFF"/>
                </a:solidFill>
                <a:latin typeface="Arial"/>
                <a:cs typeface="Arial"/>
              </a:rPr>
              <a:t>Help</a:t>
            </a:r>
            <a:r>
              <a:rPr sz="4176" spc="-5" dirty="0">
                <a:solidFill>
                  <a:srgbClr val="FFFFFF"/>
                </a:solidFill>
                <a:latin typeface="Arial"/>
                <a:cs typeface="Arial"/>
              </a:rPr>
              <a:t> </a:t>
            </a:r>
            <a:r>
              <a:rPr sz="4176" dirty="0">
                <a:solidFill>
                  <a:srgbClr val="FFFFFF"/>
                </a:solidFill>
                <a:latin typeface="Arial"/>
                <a:cs typeface="Arial"/>
              </a:rPr>
              <a:t>Your</a:t>
            </a:r>
            <a:r>
              <a:rPr sz="4176" spc="-5" dirty="0">
                <a:solidFill>
                  <a:srgbClr val="FFFFFF"/>
                </a:solidFill>
                <a:latin typeface="Arial"/>
                <a:cs typeface="Arial"/>
              </a:rPr>
              <a:t> </a:t>
            </a:r>
            <a:r>
              <a:rPr sz="4176" dirty="0">
                <a:solidFill>
                  <a:srgbClr val="FFFFFF"/>
                </a:solidFill>
                <a:latin typeface="Arial"/>
                <a:cs typeface="Arial"/>
              </a:rPr>
              <a:t>Students</a:t>
            </a:r>
            <a:r>
              <a:rPr sz="4176" spc="-5" dirty="0">
                <a:solidFill>
                  <a:srgbClr val="FFFFFF"/>
                </a:solidFill>
                <a:latin typeface="Arial"/>
                <a:cs typeface="Arial"/>
              </a:rPr>
              <a:t> </a:t>
            </a:r>
            <a:r>
              <a:rPr sz="4176" dirty="0">
                <a:solidFill>
                  <a:srgbClr val="FFFFFF"/>
                </a:solidFill>
                <a:latin typeface="Arial"/>
                <a:cs typeface="Arial"/>
              </a:rPr>
              <a:t>Go </a:t>
            </a:r>
            <a:r>
              <a:rPr sz="4176" spc="-9" dirty="0">
                <a:solidFill>
                  <a:srgbClr val="FFFFFF"/>
                </a:solidFill>
                <a:latin typeface="Arial"/>
                <a:cs typeface="Arial"/>
              </a:rPr>
              <a:t>Farther</a:t>
            </a:r>
            <a:endParaRPr sz="4176" dirty="0">
              <a:latin typeface="Arial"/>
              <a:cs typeface="Arial"/>
            </a:endParaRPr>
          </a:p>
          <a:p>
            <a:pPr marL="423638">
              <a:spcBef>
                <a:spcPts val="731"/>
              </a:spcBef>
            </a:pPr>
            <a:r>
              <a:rPr sz="2278" spc="119" dirty="0">
                <a:solidFill>
                  <a:srgbClr val="FFFFFF"/>
                </a:solidFill>
                <a:latin typeface="Arial" panose="020B0604020202020204" pitchFamily="34" charset="0"/>
                <a:cs typeface="Arial" panose="020B0604020202020204" pitchFamily="34" charset="0"/>
              </a:rPr>
              <a:t>These</a:t>
            </a:r>
            <a:r>
              <a:rPr sz="2278" spc="-28" dirty="0">
                <a:solidFill>
                  <a:srgbClr val="FFFFFF"/>
                </a:solidFill>
                <a:latin typeface="Arial" panose="020B0604020202020204" pitchFamily="34" charset="0"/>
                <a:cs typeface="Arial" panose="020B0604020202020204" pitchFamily="34" charset="0"/>
              </a:rPr>
              <a:t> </a:t>
            </a:r>
            <a:r>
              <a:rPr sz="2278" spc="104" dirty="0">
                <a:solidFill>
                  <a:srgbClr val="FFFFFF"/>
                </a:solidFill>
                <a:latin typeface="Arial" panose="020B0604020202020204" pitchFamily="34" charset="0"/>
                <a:cs typeface="Arial" panose="020B0604020202020204" pitchFamily="34" charset="0"/>
              </a:rPr>
              <a:t>AP</a:t>
            </a:r>
            <a:r>
              <a:rPr sz="2278" spc="-52" dirty="0">
                <a:solidFill>
                  <a:srgbClr val="FFFFFF"/>
                </a:solidFill>
                <a:latin typeface="Arial" panose="020B0604020202020204" pitchFamily="34" charset="0"/>
                <a:cs typeface="Arial" panose="020B0604020202020204" pitchFamily="34" charset="0"/>
              </a:rPr>
              <a:t> </a:t>
            </a:r>
            <a:r>
              <a:rPr sz="2278" spc="76" dirty="0">
                <a:solidFill>
                  <a:srgbClr val="FFFFFF"/>
                </a:solidFill>
                <a:latin typeface="Arial" panose="020B0604020202020204" pitchFamily="34" charset="0"/>
                <a:cs typeface="Arial" panose="020B0604020202020204" pitchFamily="34" charset="0"/>
              </a:rPr>
              <a:t>Courses</a:t>
            </a:r>
            <a:r>
              <a:rPr sz="2278" spc="-28" dirty="0">
                <a:solidFill>
                  <a:srgbClr val="FFFFFF"/>
                </a:solidFill>
                <a:latin typeface="Arial" panose="020B0604020202020204" pitchFamily="34" charset="0"/>
                <a:cs typeface="Arial" panose="020B0604020202020204" pitchFamily="34" charset="0"/>
              </a:rPr>
              <a:t> </a:t>
            </a:r>
            <a:r>
              <a:rPr sz="2278" dirty="0">
                <a:solidFill>
                  <a:srgbClr val="FFFFFF"/>
                </a:solidFill>
                <a:latin typeface="Arial" panose="020B0604020202020204" pitchFamily="34" charset="0"/>
                <a:cs typeface="Arial" panose="020B0604020202020204" pitchFamily="34" charset="0"/>
              </a:rPr>
              <a:t>Open</a:t>
            </a:r>
            <a:r>
              <a:rPr sz="2278" spc="-57" dirty="0">
                <a:solidFill>
                  <a:srgbClr val="FFFFFF"/>
                </a:solidFill>
                <a:latin typeface="Arial" panose="020B0604020202020204" pitchFamily="34" charset="0"/>
                <a:cs typeface="Arial" panose="020B0604020202020204" pitchFamily="34" charset="0"/>
              </a:rPr>
              <a:t> </a:t>
            </a:r>
            <a:r>
              <a:rPr sz="2278" spc="166" dirty="0">
                <a:solidFill>
                  <a:srgbClr val="FFFFFF"/>
                </a:solidFill>
                <a:latin typeface="Arial" panose="020B0604020202020204" pitchFamily="34" charset="0"/>
                <a:cs typeface="Arial" panose="020B0604020202020204" pitchFamily="34" charset="0"/>
              </a:rPr>
              <a:t>Access</a:t>
            </a:r>
            <a:r>
              <a:rPr sz="2278" spc="-38" dirty="0">
                <a:solidFill>
                  <a:srgbClr val="FFFFFF"/>
                </a:solidFill>
                <a:latin typeface="Arial" panose="020B0604020202020204" pitchFamily="34" charset="0"/>
                <a:cs typeface="Arial" panose="020B0604020202020204" pitchFamily="34" charset="0"/>
              </a:rPr>
              <a:t> </a:t>
            </a:r>
            <a:r>
              <a:rPr sz="2278" spc="157" dirty="0">
                <a:solidFill>
                  <a:srgbClr val="FFFFFF"/>
                </a:solidFill>
                <a:latin typeface="Arial" panose="020B0604020202020204" pitchFamily="34" charset="0"/>
                <a:cs typeface="Arial" panose="020B0604020202020204" pitchFamily="34" charset="0"/>
              </a:rPr>
              <a:t>and</a:t>
            </a:r>
            <a:r>
              <a:rPr sz="2278" spc="-47" dirty="0">
                <a:solidFill>
                  <a:srgbClr val="FFFFFF"/>
                </a:solidFill>
                <a:latin typeface="Arial" panose="020B0604020202020204" pitchFamily="34" charset="0"/>
                <a:cs typeface="Arial" panose="020B0604020202020204" pitchFamily="34" charset="0"/>
              </a:rPr>
              <a:t> </a:t>
            </a:r>
            <a:r>
              <a:rPr sz="2278" spc="-9" dirty="0">
                <a:solidFill>
                  <a:srgbClr val="FFFFFF"/>
                </a:solidFill>
                <a:latin typeface="Arial" panose="020B0604020202020204" pitchFamily="34" charset="0"/>
                <a:cs typeface="Arial" panose="020B0604020202020204" pitchFamily="34" charset="0"/>
              </a:rPr>
              <a:t>Opportunity</a:t>
            </a:r>
            <a:endParaRPr sz="2278" dirty="0">
              <a:latin typeface="Arial" panose="020B0604020202020204" pitchFamily="34" charset="0"/>
              <a:cs typeface="Arial" panose="020B0604020202020204" pitchFamily="34" charset="0"/>
            </a:endParaRPr>
          </a:p>
        </p:txBody>
      </p:sp>
      <p:grpSp>
        <p:nvGrpSpPr>
          <p:cNvPr id="3" name="object 3"/>
          <p:cNvGrpSpPr/>
          <p:nvPr/>
        </p:nvGrpSpPr>
        <p:grpSpPr>
          <a:xfrm>
            <a:off x="359144" y="703763"/>
            <a:ext cx="4165421" cy="3805648"/>
            <a:chOff x="376427" y="358139"/>
            <a:chExt cx="4389120" cy="4010025"/>
          </a:xfrm>
        </p:grpSpPr>
        <p:pic>
          <p:nvPicPr>
            <p:cNvPr id="4" name="object 4"/>
            <p:cNvPicPr/>
            <p:nvPr/>
          </p:nvPicPr>
          <p:blipFill>
            <a:blip r:embed="rId3" cstate="print"/>
            <a:stretch>
              <a:fillRect/>
            </a:stretch>
          </p:blipFill>
          <p:spPr>
            <a:xfrm>
              <a:off x="376428" y="358139"/>
              <a:ext cx="4389107" cy="4009643"/>
            </a:xfrm>
            <a:prstGeom prst="rect">
              <a:avLst/>
            </a:prstGeom>
          </p:spPr>
        </p:pic>
        <p:sp>
          <p:nvSpPr>
            <p:cNvPr id="5" name="object 5"/>
            <p:cNvSpPr/>
            <p:nvPr/>
          </p:nvSpPr>
          <p:spPr>
            <a:xfrm>
              <a:off x="376427" y="358139"/>
              <a:ext cx="437515" cy="457200"/>
            </a:xfrm>
            <a:custGeom>
              <a:avLst/>
              <a:gdLst/>
              <a:ahLst/>
              <a:cxnLst/>
              <a:rect l="l" t="t" r="r" b="b"/>
              <a:pathLst>
                <a:path w="437515" h="457200">
                  <a:moveTo>
                    <a:pt x="436945" y="457195"/>
                  </a:moveTo>
                  <a:lnTo>
                    <a:pt x="0" y="457195"/>
                  </a:lnTo>
                  <a:lnTo>
                    <a:pt x="0" y="0"/>
                  </a:lnTo>
                  <a:lnTo>
                    <a:pt x="436945" y="0"/>
                  </a:lnTo>
                  <a:lnTo>
                    <a:pt x="436945" y="457195"/>
                  </a:lnTo>
                  <a:close/>
                </a:path>
              </a:pathLst>
            </a:custGeom>
            <a:solidFill>
              <a:srgbClr val="000000"/>
            </a:solidFill>
          </p:spPr>
          <p:txBody>
            <a:bodyPr wrap="square" lIns="0" tIns="0" rIns="0" bIns="0" rtlCol="0"/>
            <a:lstStyle/>
            <a:p>
              <a:endParaRPr sz="1708"/>
            </a:p>
          </p:txBody>
        </p:sp>
        <p:pic>
          <p:nvPicPr>
            <p:cNvPr id="6" name="object 6"/>
            <p:cNvPicPr/>
            <p:nvPr/>
          </p:nvPicPr>
          <p:blipFill>
            <a:blip r:embed="rId4" cstate="print"/>
            <a:stretch>
              <a:fillRect/>
            </a:stretch>
          </p:blipFill>
          <p:spPr>
            <a:xfrm>
              <a:off x="521444" y="481374"/>
              <a:ext cx="148807" cy="182462"/>
            </a:xfrm>
            <a:prstGeom prst="rect">
              <a:avLst/>
            </a:prstGeom>
          </p:spPr>
        </p:pic>
        <p:sp>
          <p:nvSpPr>
            <p:cNvPr id="7" name="object 7"/>
            <p:cNvSpPr/>
            <p:nvPr/>
          </p:nvSpPr>
          <p:spPr>
            <a:xfrm>
              <a:off x="813372" y="358139"/>
              <a:ext cx="553085" cy="457834"/>
            </a:xfrm>
            <a:custGeom>
              <a:avLst/>
              <a:gdLst/>
              <a:ahLst/>
              <a:cxnLst/>
              <a:rect l="l" t="t" r="r" b="b"/>
              <a:pathLst>
                <a:path w="553085" h="457834">
                  <a:moveTo>
                    <a:pt x="552579" y="457589"/>
                  </a:moveTo>
                  <a:lnTo>
                    <a:pt x="0" y="457589"/>
                  </a:lnTo>
                  <a:lnTo>
                    <a:pt x="0" y="0"/>
                  </a:lnTo>
                  <a:lnTo>
                    <a:pt x="552579" y="0"/>
                  </a:lnTo>
                  <a:lnTo>
                    <a:pt x="552579" y="457589"/>
                  </a:lnTo>
                  <a:close/>
                </a:path>
              </a:pathLst>
            </a:custGeom>
            <a:solidFill>
              <a:srgbClr val="FFFFFF"/>
            </a:solidFill>
          </p:spPr>
          <p:txBody>
            <a:bodyPr wrap="square" lIns="0" tIns="0" rIns="0" bIns="0" rtlCol="0"/>
            <a:lstStyle/>
            <a:p>
              <a:endParaRPr sz="1708"/>
            </a:p>
          </p:txBody>
        </p:sp>
        <p:pic>
          <p:nvPicPr>
            <p:cNvPr id="8" name="object 8"/>
            <p:cNvPicPr/>
            <p:nvPr/>
          </p:nvPicPr>
          <p:blipFill>
            <a:blip r:embed="rId5" cstate="print"/>
            <a:stretch>
              <a:fillRect/>
            </a:stretch>
          </p:blipFill>
          <p:spPr>
            <a:xfrm>
              <a:off x="922372" y="501433"/>
              <a:ext cx="357328" cy="167177"/>
            </a:xfrm>
            <a:prstGeom prst="rect">
              <a:avLst/>
            </a:prstGeom>
          </p:spPr>
        </p:pic>
      </p:grpSp>
      <p:pic>
        <p:nvPicPr>
          <p:cNvPr id="9" name="object 9"/>
          <p:cNvPicPr/>
          <p:nvPr/>
        </p:nvPicPr>
        <p:blipFill>
          <a:blip r:embed="rId6" cstate="print"/>
          <a:stretch>
            <a:fillRect/>
          </a:stretch>
        </p:blipFill>
        <p:spPr>
          <a:xfrm>
            <a:off x="4633148" y="703762"/>
            <a:ext cx="4165420" cy="3805285"/>
          </a:xfrm>
          <a:prstGeom prst="rect">
            <a:avLst/>
          </a:prstGeom>
        </p:spPr>
      </p:pic>
      <p:pic>
        <p:nvPicPr>
          <p:cNvPr id="10" name="object 10"/>
          <p:cNvPicPr/>
          <p:nvPr/>
        </p:nvPicPr>
        <p:blipFill>
          <a:blip r:embed="rId7" cstate="print"/>
          <a:stretch>
            <a:fillRect/>
          </a:stretch>
        </p:blipFill>
        <p:spPr>
          <a:xfrm>
            <a:off x="8881264" y="703762"/>
            <a:ext cx="2950506" cy="38052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0524" y="1494775"/>
            <a:ext cx="3943651" cy="3868449"/>
          </a:xfrm>
          <a:prstGeom prst="rect">
            <a:avLst/>
          </a:prstGeom>
        </p:spPr>
        <p:txBody>
          <a:bodyPr vert="horz" wrap="square" lIns="0" tIns="12655" rIns="0" bIns="0" rtlCol="0">
            <a:spAutoFit/>
          </a:bodyPr>
          <a:lstStyle/>
          <a:p>
            <a:pPr marL="12052" marR="4821">
              <a:spcBef>
                <a:spcPts val="100"/>
              </a:spcBef>
            </a:pPr>
            <a:r>
              <a:rPr sz="4176" spc="85" dirty="0">
                <a:solidFill>
                  <a:srgbClr val="006197"/>
                </a:solidFill>
                <a:latin typeface="Arial" panose="020B0604020202020204" pitchFamily="34" charset="0"/>
                <a:cs typeface="Arial" panose="020B0604020202020204" pitchFamily="34" charset="0"/>
              </a:rPr>
              <a:t>Consider </a:t>
            </a:r>
            <a:r>
              <a:rPr sz="4176" spc="256" dirty="0">
                <a:solidFill>
                  <a:srgbClr val="006197"/>
                </a:solidFill>
                <a:latin typeface="Arial" panose="020B0604020202020204" pitchFamily="34" charset="0"/>
                <a:cs typeface="Arial" panose="020B0604020202020204" pitchFamily="34" charset="0"/>
              </a:rPr>
              <a:t>adjusting</a:t>
            </a:r>
            <a:r>
              <a:rPr sz="4176" spc="-142" dirty="0">
                <a:solidFill>
                  <a:srgbClr val="006197"/>
                </a:solidFill>
                <a:latin typeface="Arial" panose="020B0604020202020204" pitchFamily="34" charset="0"/>
                <a:cs typeface="Arial" panose="020B0604020202020204" pitchFamily="34" charset="0"/>
              </a:rPr>
              <a:t> </a:t>
            </a:r>
            <a:r>
              <a:rPr sz="4176" spc="-19" dirty="0">
                <a:solidFill>
                  <a:srgbClr val="006197"/>
                </a:solidFill>
                <a:latin typeface="Arial" panose="020B0604020202020204" pitchFamily="34" charset="0"/>
                <a:cs typeface="Arial" panose="020B0604020202020204" pitchFamily="34" charset="0"/>
              </a:rPr>
              <a:t>your </a:t>
            </a:r>
            <a:r>
              <a:rPr sz="4176" spc="223" dirty="0">
                <a:solidFill>
                  <a:srgbClr val="006197"/>
                </a:solidFill>
                <a:latin typeface="Arial" panose="020B0604020202020204" pitchFamily="34" charset="0"/>
                <a:cs typeface="Arial" panose="020B0604020202020204" pitchFamily="34" charset="0"/>
              </a:rPr>
              <a:t>master</a:t>
            </a:r>
            <a:r>
              <a:rPr sz="4176" spc="-128" dirty="0">
                <a:solidFill>
                  <a:srgbClr val="006197"/>
                </a:solidFill>
                <a:latin typeface="Arial" panose="020B0604020202020204" pitchFamily="34" charset="0"/>
                <a:cs typeface="Arial" panose="020B0604020202020204" pitchFamily="34" charset="0"/>
              </a:rPr>
              <a:t> </a:t>
            </a:r>
            <a:r>
              <a:rPr sz="4176" spc="233" dirty="0">
                <a:solidFill>
                  <a:srgbClr val="006197"/>
                </a:solidFill>
                <a:latin typeface="Arial" panose="020B0604020202020204" pitchFamily="34" charset="0"/>
                <a:cs typeface="Arial" panose="020B0604020202020204" pitchFamily="34" charset="0"/>
              </a:rPr>
              <a:t>schedule </a:t>
            </a:r>
            <a:r>
              <a:rPr sz="4176" dirty="0">
                <a:solidFill>
                  <a:srgbClr val="006197"/>
                </a:solidFill>
                <a:latin typeface="Arial" panose="020B0604020202020204" pitchFamily="34" charset="0"/>
                <a:cs typeface="Arial" panose="020B0604020202020204" pitchFamily="34" charset="0"/>
              </a:rPr>
              <a:t>to</a:t>
            </a:r>
            <a:r>
              <a:rPr sz="4176" spc="-100" dirty="0">
                <a:solidFill>
                  <a:srgbClr val="006197"/>
                </a:solidFill>
                <a:latin typeface="Arial" panose="020B0604020202020204" pitchFamily="34" charset="0"/>
                <a:cs typeface="Arial" panose="020B0604020202020204" pitchFamily="34" charset="0"/>
              </a:rPr>
              <a:t> </a:t>
            </a:r>
            <a:r>
              <a:rPr sz="4176" spc="361" dirty="0">
                <a:solidFill>
                  <a:srgbClr val="006197"/>
                </a:solidFill>
                <a:latin typeface="Arial" panose="020B0604020202020204" pitchFamily="34" charset="0"/>
                <a:cs typeface="Arial" panose="020B0604020202020204" pitchFamily="34" charset="0"/>
              </a:rPr>
              <a:t>engage</a:t>
            </a:r>
            <a:r>
              <a:rPr sz="4176" spc="-119" dirty="0">
                <a:solidFill>
                  <a:srgbClr val="006197"/>
                </a:solidFill>
                <a:latin typeface="Arial" panose="020B0604020202020204" pitchFamily="34" charset="0"/>
                <a:cs typeface="Arial" panose="020B0604020202020204" pitchFamily="34" charset="0"/>
              </a:rPr>
              <a:t> </a:t>
            </a:r>
            <a:r>
              <a:rPr sz="4176" spc="85" dirty="0">
                <a:solidFill>
                  <a:srgbClr val="006197"/>
                </a:solidFill>
                <a:latin typeface="Arial" panose="020B0604020202020204" pitchFamily="34" charset="0"/>
                <a:cs typeface="Arial" panose="020B0604020202020204" pitchFamily="34" charset="0"/>
              </a:rPr>
              <a:t>more </a:t>
            </a:r>
            <a:r>
              <a:rPr sz="4176" spc="214" dirty="0">
                <a:solidFill>
                  <a:srgbClr val="006197"/>
                </a:solidFill>
                <a:latin typeface="Arial" panose="020B0604020202020204" pitchFamily="34" charset="0"/>
                <a:cs typeface="Arial" panose="020B0604020202020204" pitchFamily="34" charset="0"/>
              </a:rPr>
              <a:t>students.</a:t>
            </a:r>
            <a:endParaRPr sz="4176" dirty="0">
              <a:latin typeface="Arial" panose="020B0604020202020204" pitchFamily="34" charset="0"/>
              <a:cs typeface="Arial" panose="020B0604020202020204" pitchFamily="34" charset="0"/>
            </a:endParaRPr>
          </a:p>
        </p:txBody>
      </p:sp>
      <p:sp>
        <p:nvSpPr>
          <p:cNvPr id="3" name="object 3"/>
          <p:cNvSpPr/>
          <p:nvPr/>
        </p:nvSpPr>
        <p:spPr>
          <a:xfrm>
            <a:off x="360590" y="456840"/>
            <a:ext cx="5241730" cy="5816042"/>
          </a:xfrm>
          <a:custGeom>
            <a:avLst/>
            <a:gdLst/>
            <a:ahLst/>
            <a:cxnLst/>
            <a:rect l="l" t="t" r="r" b="b"/>
            <a:pathLst>
              <a:path w="5523230" h="6128385">
                <a:moveTo>
                  <a:pt x="5522976" y="0"/>
                </a:moveTo>
                <a:lnTo>
                  <a:pt x="0" y="0"/>
                </a:lnTo>
                <a:lnTo>
                  <a:pt x="0" y="6128004"/>
                </a:lnTo>
                <a:lnTo>
                  <a:pt x="5522976" y="6128004"/>
                </a:lnTo>
                <a:lnTo>
                  <a:pt x="5522976" y="0"/>
                </a:lnTo>
                <a:close/>
              </a:path>
            </a:pathLst>
          </a:custGeom>
          <a:solidFill>
            <a:srgbClr val="006197"/>
          </a:solidFill>
        </p:spPr>
        <p:txBody>
          <a:bodyPr wrap="square" lIns="0" tIns="0" rIns="0" bIns="0" rtlCol="0"/>
          <a:lstStyle/>
          <a:p>
            <a:endParaRPr sz="1708"/>
          </a:p>
        </p:txBody>
      </p:sp>
      <p:sp>
        <p:nvSpPr>
          <p:cNvPr id="4" name="object 4"/>
          <p:cNvSpPr txBox="1"/>
          <p:nvPr/>
        </p:nvSpPr>
        <p:spPr>
          <a:xfrm>
            <a:off x="360590" y="773780"/>
            <a:ext cx="5241730" cy="2600712"/>
          </a:xfrm>
          <a:prstGeom prst="rect">
            <a:avLst/>
          </a:prstGeom>
          <a:solidFill>
            <a:srgbClr val="006197"/>
          </a:solidFill>
        </p:spPr>
        <p:txBody>
          <a:bodyPr vert="horz" wrap="square" lIns="0" tIns="0" rIns="0" bIns="0" rtlCol="0">
            <a:spAutoFit/>
          </a:bodyPr>
          <a:lstStyle/>
          <a:p>
            <a:pPr>
              <a:lnSpc>
                <a:spcPct val="100000"/>
              </a:lnSpc>
            </a:pPr>
            <a:endParaRPr sz="4650" dirty="0">
              <a:latin typeface="Times New Roman"/>
              <a:cs typeface="Times New Roman"/>
            </a:endParaRPr>
          </a:p>
          <a:p>
            <a:pPr marL="470040">
              <a:lnSpc>
                <a:spcPts val="4973"/>
              </a:lnSpc>
              <a:spcBef>
                <a:spcPts val="2894"/>
              </a:spcBef>
            </a:pPr>
            <a:r>
              <a:rPr sz="4176" dirty="0">
                <a:solidFill>
                  <a:srgbClr val="FFFFFF"/>
                </a:solidFill>
                <a:latin typeface="Arial"/>
                <a:cs typeface="Arial"/>
              </a:rPr>
              <a:t>Small </a:t>
            </a:r>
            <a:r>
              <a:rPr sz="4176" spc="-9" dirty="0">
                <a:solidFill>
                  <a:srgbClr val="FFFFFF"/>
                </a:solidFill>
                <a:latin typeface="Arial"/>
                <a:cs typeface="Arial"/>
              </a:rPr>
              <a:t>Edits,</a:t>
            </a:r>
            <a:endParaRPr sz="4176" dirty="0">
              <a:latin typeface="Arial"/>
              <a:cs typeface="Arial"/>
            </a:endParaRPr>
          </a:p>
          <a:p>
            <a:pPr marL="470040">
              <a:lnSpc>
                <a:spcPts val="6794"/>
              </a:lnSpc>
              <a:tabLst>
                <a:tab pos="1715645" algn="l"/>
              </a:tabLst>
            </a:pPr>
            <a:r>
              <a:rPr sz="5694" b="1" spc="-356" dirty="0">
                <a:solidFill>
                  <a:srgbClr val="FFFFFF"/>
                </a:solidFill>
                <a:latin typeface="Arial"/>
                <a:cs typeface="Arial"/>
              </a:rPr>
              <a:t>Big</a:t>
            </a:r>
            <a:r>
              <a:rPr sz="5694" b="1" dirty="0">
                <a:solidFill>
                  <a:srgbClr val="FFFFFF"/>
                </a:solidFill>
                <a:latin typeface="Arial"/>
                <a:cs typeface="Arial"/>
              </a:rPr>
              <a:t>	</a:t>
            </a:r>
            <a:r>
              <a:rPr sz="5694" b="1" spc="-256" dirty="0">
                <a:solidFill>
                  <a:srgbClr val="FFFFFF"/>
                </a:solidFill>
                <a:latin typeface="Arial"/>
                <a:cs typeface="Arial"/>
              </a:rPr>
              <a:t>Impacts</a:t>
            </a:r>
            <a:endParaRPr sz="5694" dirty="0">
              <a:latin typeface="Arial"/>
              <a:cs typeface="Arial"/>
            </a:endParaRPr>
          </a:p>
        </p:txBody>
      </p:sp>
      <p:grpSp>
        <p:nvGrpSpPr>
          <p:cNvPr id="5" name="object 5"/>
          <p:cNvGrpSpPr/>
          <p:nvPr/>
        </p:nvGrpSpPr>
        <p:grpSpPr>
          <a:xfrm>
            <a:off x="360590" y="398060"/>
            <a:ext cx="939510" cy="434500"/>
            <a:chOff x="376427" y="358139"/>
            <a:chExt cx="989965" cy="457834"/>
          </a:xfrm>
        </p:grpSpPr>
        <p:sp>
          <p:nvSpPr>
            <p:cNvPr id="6" name="object 6"/>
            <p:cNvSpPr/>
            <p:nvPr/>
          </p:nvSpPr>
          <p:spPr>
            <a:xfrm>
              <a:off x="376427" y="358139"/>
              <a:ext cx="437515" cy="457200"/>
            </a:xfrm>
            <a:custGeom>
              <a:avLst/>
              <a:gdLst/>
              <a:ahLst/>
              <a:cxnLst/>
              <a:rect l="l" t="t" r="r" b="b"/>
              <a:pathLst>
                <a:path w="437515" h="457200">
                  <a:moveTo>
                    <a:pt x="436945" y="457195"/>
                  </a:moveTo>
                  <a:lnTo>
                    <a:pt x="0" y="457195"/>
                  </a:lnTo>
                  <a:lnTo>
                    <a:pt x="0" y="0"/>
                  </a:lnTo>
                  <a:lnTo>
                    <a:pt x="436945" y="0"/>
                  </a:lnTo>
                  <a:lnTo>
                    <a:pt x="436945" y="457195"/>
                  </a:lnTo>
                  <a:close/>
                </a:path>
              </a:pathLst>
            </a:custGeom>
            <a:solidFill>
              <a:srgbClr val="000000"/>
            </a:solidFill>
          </p:spPr>
          <p:txBody>
            <a:bodyPr wrap="square" lIns="0" tIns="0" rIns="0" bIns="0" rtlCol="0"/>
            <a:lstStyle/>
            <a:p>
              <a:endParaRPr sz="1708"/>
            </a:p>
          </p:txBody>
        </p:sp>
        <p:pic>
          <p:nvPicPr>
            <p:cNvPr id="7" name="object 7"/>
            <p:cNvPicPr/>
            <p:nvPr/>
          </p:nvPicPr>
          <p:blipFill>
            <a:blip r:embed="rId3" cstate="print"/>
            <a:stretch>
              <a:fillRect/>
            </a:stretch>
          </p:blipFill>
          <p:spPr>
            <a:xfrm>
              <a:off x="521444" y="481374"/>
              <a:ext cx="148807" cy="182462"/>
            </a:xfrm>
            <a:prstGeom prst="rect">
              <a:avLst/>
            </a:prstGeom>
          </p:spPr>
        </p:pic>
        <p:sp>
          <p:nvSpPr>
            <p:cNvPr id="8" name="object 8"/>
            <p:cNvSpPr/>
            <p:nvPr/>
          </p:nvSpPr>
          <p:spPr>
            <a:xfrm>
              <a:off x="813372" y="358139"/>
              <a:ext cx="553085" cy="457834"/>
            </a:xfrm>
            <a:custGeom>
              <a:avLst/>
              <a:gdLst/>
              <a:ahLst/>
              <a:cxnLst/>
              <a:rect l="l" t="t" r="r" b="b"/>
              <a:pathLst>
                <a:path w="553085" h="457834">
                  <a:moveTo>
                    <a:pt x="552579" y="457589"/>
                  </a:moveTo>
                  <a:lnTo>
                    <a:pt x="0" y="457589"/>
                  </a:lnTo>
                  <a:lnTo>
                    <a:pt x="0" y="0"/>
                  </a:lnTo>
                  <a:lnTo>
                    <a:pt x="552579" y="0"/>
                  </a:lnTo>
                  <a:lnTo>
                    <a:pt x="552579" y="457589"/>
                  </a:lnTo>
                  <a:close/>
                </a:path>
              </a:pathLst>
            </a:custGeom>
            <a:solidFill>
              <a:srgbClr val="FFFFFF"/>
            </a:solidFill>
          </p:spPr>
          <p:txBody>
            <a:bodyPr wrap="square" lIns="0" tIns="0" rIns="0" bIns="0" rtlCol="0"/>
            <a:lstStyle/>
            <a:p>
              <a:endParaRPr sz="1708"/>
            </a:p>
          </p:txBody>
        </p:sp>
        <p:pic>
          <p:nvPicPr>
            <p:cNvPr id="9" name="object 9"/>
            <p:cNvPicPr/>
            <p:nvPr/>
          </p:nvPicPr>
          <p:blipFill>
            <a:blip r:embed="rId4" cstate="print"/>
            <a:stretch>
              <a:fillRect/>
            </a:stretch>
          </p:blipFill>
          <p:spPr>
            <a:xfrm>
              <a:off x="922372" y="501433"/>
              <a:ext cx="357328" cy="167177"/>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91477" y="1880382"/>
            <a:ext cx="3896043" cy="3160352"/>
          </a:xfrm>
          <a:prstGeom prst="rect">
            <a:avLst/>
          </a:prstGeom>
        </p:spPr>
        <p:txBody>
          <a:bodyPr vert="horz" wrap="square" lIns="0" tIns="0" rIns="0" bIns="0" rtlCol="0">
            <a:spAutoFit/>
          </a:bodyPr>
          <a:lstStyle/>
          <a:p>
            <a:pPr>
              <a:lnSpc>
                <a:spcPts val="4617"/>
              </a:lnSpc>
            </a:pPr>
            <a:r>
              <a:rPr sz="4176" spc="-9" dirty="0">
                <a:solidFill>
                  <a:srgbClr val="006197"/>
                </a:solidFill>
                <a:latin typeface="Arial"/>
                <a:cs typeface="Arial"/>
              </a:rPr>
              <a:t>Consider</a:t>
            </a:r>
            <a:endParaRPr sz="4176">
              <a:latin typeface="Arial"/>
              <a:cs typeface="Arial"/>
            </a:endParaRPr>
          </a:p>
          <a:p>
            <a:pPr>
              <a:lnSpc>
                <a:spcPct val="100000"/>
              </a:lnSpc>
            </a:pPr>
            <a:r>
              <a:rPr sz="4176" dirty="0">
                <a:solidFill>
                  <a:srgbClr val="006197"/>
                </a:solidFill>
                <a:latin typeface="Arial"/>
                <a:cs typeface="Arial"/>
              </a:rPr>
              <a:t>adjusting</a:t>
            </a:r>
            <a:r>
              <a:rPr sz="4176" spc="-19" dirty="0">
                <a:solidFill>
                  <a:srgbClr val="006197"/>
                </a:solidFill>
                <a:latin typeface="Arial"/>
                <a:cs typeface="Arial"/>
              </a:rPr>
              <a:t> your </a:t>
            </a:r>
            <a:r>
              <a:rPr sz="4176" dirty="0">
                <a:solidFill>
                  <a:srgbClr val="006197"/>
                </a:solidFill>
                <a:latin typeface="Arial"/>
                <a:cs typeface="Arial"/>
              </a:rPr>
              <a:t>master</a:t>
            </a:r>
            <a:r>
              <a:rPr sz="4176" spc="-14" dirty="0">
                <a:solidFill>
                  <a:srgbClr val="006197"/>
                </a:solidFill>
                <a:latin typeface="Arial"/>
                <a:cs typeface="Arial"/>
              </a:rPr>
              <a:t> </a:t>
            </a:r>
            <a:r>
              <a:rPr sz="4176" spc="-9" dirty="0">
                <a:solidFill>
                  <a:srgbClr val="006197"/>
                </a:solidFill>
                <a:latin typeface="Arial"/>
                <a:cs typeface="Arial"/>
              </a:rPr>
              <a:t>schedule </a:t>
            </a:r>
            <a:r>
              <a:rPr sz="4176" dirty="0">
                <a:solidFill>
                  <a:srgbClr val="006197"/>
                </a:solidFill>
                <a:latin typeface="Arial"/>
                <a:cs typeface="Arial"/>
              </a:rPr>
              <a:t>to</a:t>
            </a:r>
            <a:r>
              <a:rPr sz="4176" spc="-14" dirty="0">
                <a:solidFill>
                  <a:srgbClr val="006197"/>
                </a:solidFill>
                <a:latin typeface="Arial"/>
                <a:cs typeface="Arial"/>
              </a:rPr>
              <a:t> </a:t>
            </a:r>
            <a:r>
              <a:rPr sz="4176" dirty="0">
                <a:solidFill>
                  <a:srgbClr val="006197"/>
                </a:solidFill>
                <a:latin typeface="Arial"/>
                <a:cs typeface="Arial"/>
              </a:rPr>
              <a:t>engage </a:t>
            </a:r>
            <a:r>
              <a:rPr sz="4176" spc="-19" dirty="0">
                <a:solidFill>
                  <a:srgbClr val="006197"/>
                </a:solidFill>
                <a:latin typeface="Arial"/>
                <a:cs typeface="Arial"/>
              </a:rPr>
              <a:t>more </a:t>
            </a:r>
            <a:r>
              <a:rPr sz="4176" spc="-9" dirty="0">
                <a:solidFill>
                  <a:srgbClr val="006197"/>
                </a:solidFill>
                <a:latin typeface="Arial"/>
                <a:cs typeface="Arial"/>
              </a:rPr>
              <a:t>students</a:t>
            </a:r>
            <a:endParaRPr sz="4176">
              <a:latin typeface="Arial"/>
              <a:cs typeface="Arial"/>
            </a:endParaRPr>
          </a:p>
        </p:txBody>
      </p:sp>
      <p:grpSp>
        <p:nvGrpSpPr>
          <p:cNvPr id="3" name="object 3"/>
          <p:cNvGrpSpPr/>
          <p:nvPr/>
        </p:nvGrpSpPr>
        <p:grpSpPr>
          <a:xfrm>
            <a:off x="360590" y="339886"/>
            <a:ext cx="11471180" cy="5816042"/>
            <a:chOff x="376427" y="358139"/>
            <a:chExt cx="12087225" cy="6128385"/>
          </a:xfrm>
        </p:grpSpPr>
        <p:sp>
          <p:nvSpPr>
            <p:cNvPr id="4" name="object 4"/>
            <p:cNvSpPr/>
            <p:nvPr/>
          </p:nvSpPr>
          <p:spPr>
            <a:xfrm>
              <a:off x="376428" y="358139"/>
              <a:ext cx="12087225" cy="6128385"/>
            </a:xfrm>
            <a:custGeom>
              <a:avLst/>
              <a:gdLst/>
              <a:ahLst/>
              <a:cxnLst/>
              <a:rect l="l" t="t" r="r" b="b"/>
              <a:pathLst>
                <a:path w="12087225" h="6128385">
                  <a:moveTo>
                    <a:pt x="12086844" y="0"/>
                  </a:moveTo>
                  <a:lnTo>
                    <a:pt x="0" y="0"/>
                  </a:lnTo>
                  <a:lnTo>
                    <a:pt x="0" y="6128004"/>
                  </a:lnTo>
                  <a:lnTo>
                    <a:pt x="12086844" y="6128004"/>
                  </a:lnTo>
                  <a:lnTo>
                    <a:pt x="12086844" y="0"/>
                  </a:lnTo>
                  <a:close/>
                </a:path>
              </a:pathLst>
            </a:custGeom>
            <a:solidFill>
              <a:srgbClr val="009CDE"/>
            </a:solidFill>
          </p:spPr>
          <p:txBody>
            <a:bodyPr wrap="square" lIns="0" tIns="0" rIns="0" bIns="0" rtlCol="0"/>
            <a:lstStyle/>
            <a:p>
              <a:endParaRPr sz="1708"/>
            </a:p>
          </p:txBody>
        </p:sp>
        <p:sp>
          <p:nvSpPr>
            <p:cNvPr id="5" name="object 5"/>
            <p:cNvSpPr/>
            <p:nvPr/>
          </p:nvSpPr>
          <p:spPr>
            <a:xfrm>
              <a:off x="376427" y="358139"/>
              <a:ext cx="437515" cy="457200"/>
            </a:xfrm>
            <a:custGeom>
              <a:avLst/>
              <a:gdLst/>
              <a:ahLst/>
              <a:cxnLst/>
              <a:rect l="l" t="t" r="r" b="b"/>
              <a:pathLst>
                <a:path w="437515" h="457200">
                  <a:moveTo>
                    <a:pt x="436945" y="457195"/>
                  </a:moveTo>
                  <a:lnTo>
                    <a:pt x="0" y="457195"/>
                  </a:lnTo>
                  <a:lnTo>
                    <a:pt x="0" y="0"/>
                  </a:lnTo>
                  <a:lnTo>
                    <a:pt x="436945" y="0"/>
                  </a:lnTo>
                  <a:lnTo>
                    <a:pt x="436945" y="457195"/>
                  </a:lnTo>
                  <a:close/>
                </a:path>
              </a:pathLst>
            </a:custGeom>
            <a:solidFill>
              <a:srgbClr val="000000"/>
            </a:solidFill>
          </p:spPr>
          <p:txBody>
            <a:bodyPr wrap="square" lIns="0" tIns="0" rIns="0" bIns="0" rtlCol="0"/>
            <a:lstStyle/>
            <a:p>
              <a:endParaRPr sz="1708"/>
            </a:p>
          </p:txBody>
        </p:sp>
        <p:pic>
          <p:nvPicPr>
            <p:cNvPr id="6" name="object 6"/>
            <p:cNvPicPr/>
            <p:nvPr/>
          </p:nvPicPr>
          <p:blipFill>
            <a:blip r:embed="rId3" cstate="print"/>
            <a:stretch>
              <a:fillRect/>
            </a:stretch>
          </p:blipFill>
          <p:spPr>
            <a:xfrm>
              <a:off x="521444" y="481374"/>
              <a:ext cx="148807" cy="182462"/>
            </a:xfrm>
            <a:prstGeom prst="rect">
              <a:avLst/>
            </a:prstGeom>
          </p:spPr>
        </p:pic>
        <p:sp>
          <p:nvSpPr>
            <p:cNvPr id="7" name="object 7"/>
            <p:cNvSpPr/>
            <p:nvPr/>
          </p:nvSpPr>
          <p:spPr>
            <a:xfrm>
              <a:off x="813372" y="358139"/>
              <a:ext cx="553085" cy="457834"/>
            </a:xfrm>
            <a:custGeom>
              <a:avLst/>
              <a:gdLst/>
              <a:ahLst/>
              <a:cxnLst/>
              <a:rect l="l" t="t" r="r" b="b"/>
              <a:pathLst>
                <a:path w="553085" h="457834">
                  <a:moveTo>
                    <a:pt x="552579" y="457589"/>
                  </a:moveTo>
                  <a:lnTo>
                    <a:pt x="0" y="457589"/>
                  </a:lnTo>
                  <a:lnTo>
                    <a:pt x="0" y="0"/>
                  </a:lnTo>
                  <a:lnTo>
                    <a:pt x="552579" y="0"/>
                  </a:lnTo>
                  <a:lnTo>
                    <a:pt x="552579" y="457589"/>
                  </a:lnTo>
                  <a:close/>
                </a:path>
              </a:pathLst>
            </a:custGeom>
            <a:solidFill>
              <a:srgbClr val="FFFFFF"/>
            </a:solidFill>
          </p:spPr>
          <p:txBody>
            <a:bodyPr wrap="square" lIns="0" tIns="0" rIns="0" bIns="0" rtlCol="0"/>
            <a:lstStyle/>
            <a:p>
              <a:endParaRPr sz="1708"/>
            </a:p>
          </p:txBody>
        </p:sp>
        <p:pic>
          <p:nvPicPr>
            <p:cNvPr id="8" name="object 8"/>
            <p:cNvPicPr/>
            <p:nvPr/>
          </p:nvPicPr>
          <p:blipFill>
            <a:blip r:embed="rId4" cstate="print"/>
            <a:stretch>
              <a:fillRect/>
            </a:stretch>
          </p:blipFill>
          <p:spPr>
            <a:xfrm>
              <a:off x="922372" y="501433"/>
              <a:ext cx="357328" cy="167177"/>
            </a:xfrm>
            <a:prstGeom prst="rect">
              <a:avLst/>
            </a:prstGeom>
          </p:spPr>
        </p:pic>
      </p:grpSp>
      <p:sp>
        <p:nvSpPr>
          <p:cNvPr id="9" name="object 9"/>
          <p:cNvSpPr txBox="1"/>
          <p:nvPr/>
        </p:nvSpPr>
        <p:spPr>
          <a:xfrm>
            <a:off x="775264" y="1160778"/>
            <a:ext cx="4177735" cy="3938278"/>
          </a:xfrm>
          <a:prstGeom prst="rect">
            <a:avLst/>
          </a:prstGeom>
        </p:spPr>
        <p:txBody>
          <a:bodyPr vert="horz" wrap="square" lIns="0" tIns="11450" rIns="0" bIns="0" rtlCol="0">
            <a:spAutoFit/>
          </a:bodyPr>
          <a:lstStyle/>
          <a:p>
            <a:pPr marL="12052">
              <a:spcBef>
                <a:spcPts val="90"/>
              </a:spcBef>
            </a:pPr>
            <a:r>
              <a:rPr sz="8351" b="1" spc="-52" dirty="0">
                <a:solidFill>
                  <a:srgbClr val="1E1E1E"/>
                </a:solidFill>
                <a:latin typeface="Arial" panose="020B0604020202020204" pitchFamily="34" charset="0"/>
                <a:cs typeface="Arial" panose="020B0604020202020204" pitchFamily="34" charset="0"/>
              </a:rPr>
              <a:t>3</a:t>
            </a:r>
            <a:r>
              <a:rPr sz="8351" b="1" spc="-1025" dirty="0">
                <a:solidFill>
                  <a:srgbClr val="1E1E1E"/>
                </a:solidFill>
                <a:latin typeface="Arial" panose="020B0604020202020204" pitchFamily="34" charset="0"/>
                <a:cs typeface="Arial" panose="020B0604020202020204" pitchFamily="34" charset="0"/>
              </a:rPr>
              <a:t> </a:t>
            </a:r>
            <a:r>
              <a:rPr sz="5694" b="1" spc="-270" dirty="0">
                <a:solidFill>
                  <a:srgbClr val="1E1E1E"/>
                </a:solidFill>
                <a:latin typeface="Arial" panose="020B0604020202020204" pitchFamily="34" charset="0"/>
                <a:cs typeface="Arial" panose="020B0604020202020204" pitchFamily="34" charset="0"/>
              </a:rPr>
              <a:t>Problems</a:t>
            </a:r>
            <a:endParaRPr sz="5694" dirty="0">
              <a:latin typeface="Arial" panose="020B0604020202020204" pitchFamily="34" charset="0"/>
              <a:cs typeface="Arial" panose="020B0604020202020204" pitchFamily="34" charset="0"/>
            </a:endParaRPr>
          </a:p>
          <a:p>
            <a:pPr marL="12052" marR="4821">
              <a:spcBef>
                <a:spcPts val="104"/>
              </a:spcBef>
            </a:pPr>
            <a:r>
              <a:rPr sz="5694" dirty="0">
                <a:solidFill>
                  <a:srgbClr val="FFFFFF"/>
                </a:solidFill>
                <a:latin typeface="Arial" panose="020B0604020202020204" pitchFamily="34" charset="0"/>
                <a:cs typeface="Arial" panose="020B0604020202020204" pitchFamily="34" charset="0"/>
              </a:rPr>
              <a:t>Your</a:t>
            </a:r>
            <a:r>
              <a:rPr sz="5694" spc="-190" dirty="0">
                <a:solidFill>
                  <a:srgbClr val="FFFFFF"/>
                </a:solidFill>
                <a:latin typeface="Arial" panose="020B0604020202020204" pitchFamily="34" charset="0"/>
                <a:cs typeface="Arial" panose="020B0604020202020204" pitchFamily="34" charset="0"/>
              </a:rPr>
              <a:t> </a:t>
            </a:r>
            <a:r>
              <a:rPr sz="5694" spc="289" dirty="0">
                <a:solidFill>
                  <a:srgbClr val="FFFFFF"/>
                </a:solidFill>
                <a:latin typeface="Arial" panose="020B0604020202020204" pitchFamily="34" charset="0"/>
                <a:cs typeface="Arial" panose="020B0604020202020204" pitchFamily="34" charset="0"/>
              </a:rPr>
              <a:t>Master </a:t>
            </a:r>
            <a:r>
              <a:rPr sz="5694" spc="332" dirty="0">
                <a:solidFill>
                  <a:srgbClr val="FFFFFF"/>
                </a:solidFill>
                <a:latin typeface="Arial" panose="020B0604020202020204" pitchFamily="34" charset="0"/>
                <a:cs typeface="Arial" panose="020B0604020202020204" pitchFamily="34" charset="0"/>
              </a:rPr>
              <a:t>Schedule </a:t>
            </a:r>
            <a:r>
              <a:rPr sz="5694" spc="199" dirty="0">
                <a:solidFill>
                  <a:srgbClr val="FFFFFF"/>
                </a:solidFill>
                <a:latin typeface="Arial" panose="020B0604020202020204" pitchFamily="34" charset="0"/>
                <a:cs typeface="Arial" panose="020B0604020202020204" pitchFamily="34" charset="0"/>
              </a:rPr>
              <a:t>Can</a:t>
            </a:r>
            <a:r>
              <a:rPr sz="5694" spc="-176" dirty="0">
                <a:solidFill>
                  <a:srgbClr val="FFFFFF"/>
                </a:solidFill>
                <a:latin typeface="Arial" panose="020B0604020202020204" pitchFamily="34" charset="0"/>
                <a:cs typeface="Arial" panose="020B0604020202020204" pitchFamily="34" charset="0"/>
              </a:rPr>
              <a:t> </a:t>
            </a:r>
            <a:r>
              <a:rPr sz="5694" spc="157" dirty="0">
                <a:solidFill>
                  <a:srgbClr val="FFFFFF"/>
                </a:solidFill>
                <a:latin typeface="Arial" panose="020B0604020202020204" pitchFamily="34" charset="0"/>
                <a:cs typeface="Arial" panose="020B0604020202020204" pitchFamily="34" charset="0"/>
              </a:rPr>
              <a:t>Fix</a:t>
            </a:r>
            <a:endParaRPr sz="5694" dirty="0">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B-Corporate-20Q1">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20Q1" id="{E4717E8B-2F74-49CF-A8FA-F885EB17B1EA}" vid="{5A05EB46-7BBC-4709-9052-FBA559263FB2}"/>
    </a:ext>
  </a:extLst>
</a:theme>
</file>

<file path=ppt/theme/theme2.xml><?xml version="1.0" encoding="utf-8"?>
<a:theme xmlns:a="http://schemas.openxmlformats.org/drawingml/2006/main" name="CB-Corporate-19Q4">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19Q4.potx" id="{C03CA69B-0957-456A-A8D7-8931C8CEE5F4}" vid="{2266A64D-4CFC-4C9D-8F45-6BFE208587E0}"/>
    </a:ext>
  </a:extLst>
</a:theme>
</file>

<file path=ppt/theme/theme3.xml><?xml version="1.0" encoding="utf-8"?>
<a:theme xmlns:a="http://schemas.openxmlformats.org/drawingml/2006/main" name="5_CB-Corporate-20Q1">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20Q1" id="{E4717E8B-2F74-49CF-A8FA-F885EB17B1EA}" vid="{5A05EB46-7BBC-4709-9052-FBA559263FB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7530bded-fd6e-4f58-b5d2-ea681eb07663}" enabled="0" method="" siteId="{7530bded-fd6e-4f58-b5d2-ea681eb07663}" removed="1"/>
</clbl:labelList>
</file>

<file path=docProps/app.xml><?xml version="1.0" encoding="utf-8"?>
<Properties xmlns="http://schemas.openxmlformats.org/officeDocument/2006/extended-properties" xmlns:vt="http://schemas.openxmlformats.org/officeDocument/2006/docPropsVTypes">
  <TotalTime>4679</TotalTime>
  <Words>3497</Words>
  <Application>Microsoft Office PowerPoint</Application>
  <PresentationFormat>Widescreen</PresentationFormat>
  <Paragraphs>547</Paragraphs>
  <Slides>31</Slides>
  <Notes>30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47" baseType="lpstr">
      <vt:lpstr>Arial</vt:lpstr>
      <vt:lpstr>Calibri</vt:lpstr>
      <vt:lpstr>Gill Sans MT</vt:lpstr>
      <vt:lpstr>Marlett</vt:lpstr>
      <vt:lpstr>Roboto</vt:lpstr>
      <vt:lpstr>Roboto Black</vt:lpstr>
      <vt:lpstr>Roboto Slab</vt:lpstr>
      <vt:lpstr>Roboto Slab Regular</vt:lpstr>
      <vt:lpstr>Segoe UI</vt:lpstr>
      <vt:lpstr>Symbol</vt:lpstr>
      <vt:lpstr>Times New Roman</vt:lpstr>
      <vt:lpstr>Verdana</vt:lpstr>
      <vt:lpstr>CB-Corporate-20Q1</vt:lpstr>
      <vt:lpstr>CB-Corporate-19Q4</vt:lpstr>
      <vt:lpstr>5_CB-Corporate-20Q1</vt:lpstr>
      <vt:lpstr>think-cell Slide</vt:lpstr>
      <vt:lpstr>Advanced Placement® Program</vt:lpstr>
      <vt:lpstr>About the Advanced Placement Program</vt:lpstr>
      <vt:lpstr>About AP Exams</vt:lpstr>
      <vt:lpstr>Instructional Supports</vt:lpstr>
      <vt:lpstr>AP Course and Exam Descriptions</vt:lpstr>
      <vt:lpstr>AP Classroom </vt:lpstr>
      <vt:lpstr>PowerPoint Presentation</vt:lpstr>
      <vt:lpstr>PowerPoint Presentation</vt:lpstr>
      <vt:lpstr>PowerPoint Presentation</vt:lpstr>
      <vt:lpstr>3 Problems Your Master Schedule Can Fix</vt:lpstr>
      <vt:lpstr>3 Problems</vt:lpstr>
      <vt:lpstr>3 Problems Your Master Schedule Can Fix</vt:lpstr>
      <vt:lpstr>How Can AP Help?</vt:lpstr>
      <vt:lpstr>PowerPoint Presentation</vt:lpstr>
      <vt:lpstr>2.5x</vt:lpstr>
      <vt:lpstr>86%</vt:lpstr>
      <vt:lpstr>11.6 pp</vt:lpstr>
      <vt:lpstr>AP Precalculus: Not Just the Honors Section</vt:lpstr>
      <vt:lpstr>All Prerequisites Are Taught in Prior Courses For Success in AP Precalculus</vt:lpstr>
      <vt:lpstr>Any Precalculus Student Can Be an AP Precalculus Student</vt:lpstr>
      <vt:lpstr>AP Precalculus: More Time, Incentives, and Supports</vt:lpstr>
      <vt:lpstr>AP Seminar: Replacement for English 10</vt:lpstr>
      <vt:lpstr>What’s AP Seminar?</vt:lpstr>
      <vt:lpstr>Exam: How Students Will Be Assessed The AP Seminar Exam has Performance Tasks throughout the year.</vt:lpstr>
      <vt:lpstr>Historically, when schools adopt this course, we see three things happen:</vt:lpstr>
      <vt:lpstr>AP CSP: Offered as Early as Possible</vt:lpstr>
      <vt:lpstr>AP CSP Gets Students Interested Early Students choose a project that’s relevant to their interests.</vt:lpstr>
      <vt:lpstr>High School Benefit: AP CSP Students</vt:lpstr>
      <vt:lpstr>College Benefit No. 1: AP CSP Students</vt:lpstr>
      <vt:lpstr>Exam: How Students Will Be Assessed The AP Computer Science Principles Exam has the Create Performance Task during the year.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Placement® Program</dc:title>
  <dc:creator>Bonner, Lacey</dc:creator>
  <cp:lastModifiedBy>Bonner, Lacey</cp:lastModifiedBy>
  <cp:revision>15</cp:revision>
  <dcterms:created xsi:type="dcterms:W3CDTF">2023-02-07T16:22:37Z</dcterms:created>
  <dcterms:modified xsi:type="dcterms:W3CDTF">2023-03-24T15:49:17Z</dcterms:modified>
</cp:coreProperties>
</file>