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6" r:id="rId2"/>
    <p:sldMasterId id="2147483738" r:id="rId3"/>
  </p:sldMasterIdLst>
  <p:notesMasterIdLst>
    <p:notesMasterId r:id="rId41"/>
  </p:notesMasterIdLst>
  <p:sldIdLst>
    <p:sldId id="9233" r:id="rId4"/>
    <p:sldId id="9241" r:id="rId5"/>
    <p:sldId id="484" r:id="rId6"/>
    <p:sldId id="292" r:id="rId7"/>
    <p:sldId id="8951" r:id="rId8"/>
    <p:sldId id="9215" r:id="rId9"/>
    <p:sldId id="9217" r:id="rId10"/>
    <p:sldId id="9226" r:id="rId11"/>
    <p:sldId id="9220" r:id="rId12"/>
    <p:sldId id="9228" r:id="rId13"/>
    <p:sldId id="8979" r:id="rId14"/>
    <p:sldId id="9222" r:id="rId15"/>
    <p:sldId id="9223" r:id="rId16"/>
    <p:sldId id="9224" r:id="rId17"/>
    <p:sldId id="294" r:id="rId18"/>
    <p:sldId id="9225" r:id="rId19"/>
    <p:sldId id="9229" r:id="rId20"/>
    <p:sldId id="9219" r:id="rId21"/>
    <p:sldId id="9221" r:id="rId22"/>
    <p:sldId id="8968" r:id="rId23"/>
    <p:sldId id="8952" r:id="rId24"/>
    <p:sldId id="9230" r:id="rId25"/>
    <p:sldId id="9239" r:id="rId26"/>
    <p:sldId id="293" r:id="rId27"/>
    <p:sldId id="8626" r:id="rId28"/>
    <p:sldId id="9240" r:id="rId29"/>
    <p:sldId id="257" r:id="rId30"/>
    <p:sldId id="258" r:id="rId31"/>
    <p:sldId id="264" r:id="rId32"/>
    <p:sldId id="608" r:id="rId33"/>
    <p:sldId id="701" r:id="rId34"/>
    <p:sldId id="8257" r:id="rId35"/>
    <p:sldId id="8406" r:id="rId36"/>
    <p:sldId id="8414" r:id="rId37"/>
    <p:sldId id="365" r:id="rId38"/>
    <p:sldId id="9238" r:id="rId39"/>
    <p:sldId id="923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33D06-DD37-7D34-6110-C8169B368149}" name="Callaway, Matt (He/Him/His)" initials="C(" userId="S::mcallaway@collegeboard.org::38212c77-a9e4-43dd-a8c5-b164028dccd3" providerId="AD"/>
  <p188:author id="{4F59930D-081D-7270-58DE-9519624C49CD}" name="Lindauer, Carly" initials="CL" userId="S::clindauer@Collegeboard.org::2db41cd8-6c33-490d-b4e6-81834f8748ad" providerId="AD"/>
  <p188:author id="{DB3C0530-FDFD-15DD-3C7C-CC772E0BA909}" name="Vince Sasso" initials="VS" userId="S::vsasso@Collegeboard.org::e60150eb-3b97-42f3-8eab-469edf197cb2" providerId="AD"/>
  <p188:author id="{536BAA30-BEE3-BB17-84F8-C75FA6D8661A}" name="Black, Kiki" initials="KB" userId="S::kblack@Collegeboard.org::34e13b20-87ae-4cbf-a8a2-299a8193734f" providerId="AD"/>
  <p188:author id="{217C4931-4B22-77C0-0BE0-0DA566793EF7}" name="Morris, Martha" initials="MM" userId="S::mmorris@Collegeboard.org::f15ea46f-4418-4a8e-9aa8-399a0057e14f" providerId="AD"/>
  <p188:author id="{FF16A73B-4844-8C8E-0A0E-73DD05B16241}" name="Benton, Lauri" initials="LB" userId="S::lbenton@Collegeboard.org::0f75c0ee-0454-420f-afac-7e2676746543" providerId="AD"/>
  <p188:author id="{DF4BCF65-8DAC-F3B9-BBEA-67385A5B0A24}" name="Savage, Rashida" initials="SR" userId="S::rsavage@Collegeboard.org::9d81efb0-0ac3-4654-9038-06191d380238" providerId="AD"/>
  <p188:author id="{947C4AB5-27F2-17A7-A66F-4005A763A75E}" name="Van Epps, Josh (He/Him/His)" initials="JV" userId="S::jvanepps@Collegeboard.org::83e6dd06-d7a0-449c-bf2c-45374dfd672c" providerId="AD"/>
  <p188:author id="{16124CCE-2F08-5FE7-F2A5-61BF16F8A97C}" name="Herrera, Carolina (She/Her/Ella)" initials="H(" userId="S::caherrera@collegeboard.org::5c75c6e4-1c39-47d5-ad1c-f8e340b5907b" providerId="AD"/>
  <p188:author id="{4C451AF7-5DDE-638D-9904-3B14DBFE6070}" name="Benton, Lauri" initials="BL" userId="S::lbenton@collegeboard.org::0f75c0ee-0454-420f-afac-7e2676746543" providerId="AD"/>
  <p188:author id="{E03160FB-FD88-0D05-8651-2F7A31B3DD6F}" name="Larson, Cassandra" initials="LC" userId="S::clarson@Collegeboard.org::8a7be760-bea7-4cf3-9d15-7dca4f3edb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494"/>
    <a:srgbClr val="1C1CF0"/>
    <a:srgbClr val="241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BB9C6-AB1E-4510-99D7-9676A73F3F01}" v="9" dt="2024-10-09T18:55:27.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67" autoAdjust="0"/>
  </p:normalViewPr>
  <p:slideViewPr>
    <p:cSldViewPr snapToGrid="0">
      <p:cViewPr varScale="1">
        <p:scale>
          <a:sx n="79" d="100"/>
          <a:sy n="79" d="100"/>
        </p:scale>
        <p:origin x="126" y="474"/>
      </p:cViewPr>
      <p:guideLst/>
    </p:cSldViewPr>
  </p:slideViewPr>
  <p:outlineViewPr>
    <p:cViewPr>
      <p:scale>
        <a:sx n="33" d="100"/>
        <a:sy n="33" d="100"/>
      </p:scale>
      <p:origin x="0" y="-841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CC39-A354-4FE5-996A-0A4BD9FE9294}"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C5FC5-4FA9-40E8-9842-1AB608FB3B5A}" type="slidenum">
              <a:rPr lang="en-US" smtClean="0"/>
              <a:t>‹#›</a:t>
            </a:fld>
            <a:endParaRPr lang="en-US"/>
          </a:p>
        </p:txBody>
      </p:sp>
    </p:spTree>
    <p:extLst>
      <p:ext uri="{BB962C8B-B14F-4D97-AF65-F5344CB8AC3E}">
        <p14:creationId xmlns:p14="http://schemas.microsoft.com/office/powerpoint/2010/main" val="398731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igfuture.collegeboard.org/communities-events/national-recognition-program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Print .pdf score reports in the K−12 Score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1E1E1E"/>
                </a:solidFill>
                <a:effectLst/>
                <a:latin typeface="Roboto" panose="02000000000000000000" pitchFamily="2" charset="0"/>
              </a:rPr>
              <a:t>To print student reports, follow these steps:</a:t>
            </a:r>
          </a:p>
          <a:p>
            <a:pPr algn="l">
              <a:buFont typeface="+mj-lt"/>
              <a:buAutoNum type="arabicPeriod"/>
            </a:pPr>
            <a:r>
              <a:rPr lang="en-US" b="0" i="0" dirty="0">
                <a:solidFill>
                  <a:srgbClr val="1E1E1E"/>
                </a:solidFill>
                <a:effectLst/>
                <a:latin typeface="Roboto" panose="02000000000000000000" pitchFamily="2" charset="0"/>
              </a:rPr>
              <a:t>Run a Roster Report for a school.</a:t>
            </a:r>
          </a:p>
          <a:p>
            <a:pPr algn="l">
              <a:buFont typeface="+mj-lt"/>
              <a:buAutoNum type="arabicPeriod"/>
            </a:pPr>
            <a:r>
              <a:rPr lang="en-US" b="0" i="0" dirty="0">
                <a:solidFill>
                  <a:srgbClr val="1E1E1E"/>
                </a:solidFill>
                <a:effectLst/>
                <a:latin typeface="Roboto" panose="02000000000000000000" pitchFamily="2" charset="0"/>
              </a:rPr>
              <a:t>In the roster, check the box next to the name of each student you want to include.</a:t>
            </a:r>
          </a:p>
          <a:p>
            <a:pPr algn="l">
              <a:buFont typeface="+mj-lt"/>
              <a:buAutoNum type="arabicPeriod"/>
            </a:pPr>
            <a:r>
              <a:rPr lang="en-US" b="0" i="0" dirty="0">
                <a:solidFill>
                  <a:srgbClr val="1E1E1E"/>
                </a:solidFill>
                <a:effectLst/>
                <a:latin typeface="Roboto" panose="02000000000000000000" pitchFamily="2" charset="0"/>
              </a:rPr>
              <a:t>Click </a:t>
            </a:r>
            <a:r>
              <a:rPr lang="en-US" b="1" i="0" dirty="0">
                <a:solidFill>
                  <a:srgbClr val="1E1E1E"/>
                </a:solidFill>
                <a:effectLst/>
                <a:latin typeface="Roboto" panose="02000000000000000000" pitchFamily="2" charset="0"/>
              </a:rPr>
              <a:t>Create Score Reports</a:t>
            </a:r>
            <a:r>
              <a:rPr lang="en-US" b="0" i="0" dirty="0">
                <a:solidFill>
                  <a:srgbClr val="1E1E1E"/>
                </a:solidFill>
                <a:effectLst/>
                <a:latin typeface="Roboto" panose="02000000000000000000" pitchFamily="2" charset="0"/>
              </a:rPr>
              <a:t> to print score reports.</a:t>
            </a:r>
          </a:p>
          <a:p>
            <a:pPr algn="l">
              <a:buFont typeface="+mj-lt"/>
              <a:buNone/>
            </a:pPr>
            <a:r>
              <a:rPr lang="en-US" b="0" i="0" dirty="0">
                <a:solidFill>
                  <a:srgbClr val="1E1E1E"/>
                </a:solidFill>
                <a:effectLst/>
                <a:latin typeface="Roboto" panose="02000000000000000000" pitchFamily="2" charset="0"/>
              </a:rPr>
              <a:t>You can print score reports and score labels for up to 50 students at a time in the Roster Report. </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To print score reports for all students who took an assessment, use the Batch Student Report PDFs report.</a:t>
            </a:r>
          </a:p>
          <a:p>
            <a:endParaRPr lang="en-US" dirty="0"/>
          </a:p>
          <a:p>
            <a:r>
              <a:rPr lang="en-US" b="0" i="0" dirty="0">
                <a:solidFill>
                  <a:srgbClr val="1E1E1E"/>
                </a:solidFill>
                <a:effectLst/>
                <a:latin typeface="Roboto" panose="02000000000000000000" pitchFamily="2" charset="0"/>
              </a:rPr>
              <a:t>This report creates score report PDFs for each student who took an assessment in the SAT Suite of Assessments. You can run this report for specific administrations and can include all grades tested or select certain grades. This is a scheduled report and will be delivered within 24 hours of submitting the request in the Reports You Scheduled page in Downloads. You'll receive an email when your PDF score reports are available for download in the reporting portal.</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a:t>
            </a:fld>
            <a:endParaRPr lang="en-US"/>
          </a:p>
        </p:txBody>
      </p:sp>
    </p:spTree>
    <p:extLst>
      <p:ext uri="{BB962C8B-B14F-4D97-AF65-F5344CB8AC3E}">
        <p14:creationId xmlns:p14="http://schemas.microsoft.com/office/powerpoint/2010/main" val="387314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3F20-A089-D960-D5E3-B55EE2AD0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E5B9D-8F5A-91A8-EC83-DA9B7037F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E088F-496B-BAE5-21B5-F50D93E8D34B}"/>
              </a:ext>
            </a:extLst>
          </p:cNvPr>
          <p:cNvSpPr>
            <a:spLocks noGrp="1"/>
          </p:cNvSpPr>
          <p:nvPr>
            <p:ph type="body" idx="1"/>
          </p:nvPr>
        </p:nvSpPr>
        <p:spPr/>
        <p:txBody>
          <a:bodyPr/>
          <a:lstStyle/>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Math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Math section of the SAT to have a 75% chance of earning at least a C in first-semester, credit-bearing, college-level courses in algebra, statistics, pre-calculus, an/or calculus.   </a:t>
            </a:r>
          </a:p>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Reading and Writing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ERW section of the SAT to have a 75% chance of earning at least a C in first-semester, credit-bearing, college-level courses in history, literature, social science, and/or writing.  </a:t>
            </a:r>
          </a:p>
          <a:p>
            <a:endParaRPr lang="en-US" dirty="0"/>
          </a:p>
          <a:p>
            <a:pPr marL="0" marR="0">
              <a:lnSpc>
                <a:spcPct val="150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PSAT/NMSQT, PSAT 10, and PSAT 8/9 benchmark scores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based on expected student growth toward the SAT benchmarks at each grade. The new benchmarks are set to reflect typical annual growth from year to year through the 12</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grade, where the SAT benchmarks reflect a high probability of successfully earning a passing grade in courses specifically linked to the two SAT section scores.</a:t>
            </a:r>
          </a:p>
          <a:p>
            <a:pPr marL="0" marR="0">
              <a:lnSpc>
                <a:spcPct val="1500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benchmarks for all of the assessments work together as a system, making it easier to evaluate how students are progressing year over year toward college readiness. They provide actionable feedback and detailed information to students and educators in score reports, including areas of academic strength and weakness, as well as action steps for improvement. They also present a more straightforward understanding of college and career readiness by using a definition that’s more familiar to students and educators.</a:t>
            </a:r>
          </a:p>
          <a:p>
            <a:endParaRPr lang="en-US" dirty="0"/>
          </a:p>
        </p:txBody>
      </p:sp>
      <p:sp>
        <p:nvSpPr>
          <p:cNvPr id="4" name="Slide Number Placeholder 3">
            <a:extLst>
              <a:ext uri="{FF2B5EF4-FFF2-40B4-BE49-F238E27FC236}">
                <a16:creationId xmlns:a16="http://schemas.microsoft.com/office/drawing/2014/main" id="{F4195EAB-1255-7DC1-7BB9-1F9DABEE15C4}"/>
              </a:ext>
            </a:extLst>
          </p:cNvPr>
          <p:cNvSpPr>
            <a:spLocks noGrp="1"/>
          </p:cNvSpPr>
          <p:nvPr>
            <p:ph type="sldNum" sz="quarter" idx="5"/>
          </p:nvPr>
        </p:nvSpPr>
        <p:spPr/>
        <p:txBody>
          <a:bodyPr/>
          <a:lstStyle/>
          <a:p>
            <a:fld id="{5A3C5FC5-4FA9-40E8-9842-1AB608FB3B5A}" type="slidenum">
              <a:rPr lang="en-US" smtClean="0"/>
              <a:t>12</a:t>
            </a:fld>
            <a:endParaRPr lang="en-US"/>
          </a:p>
        </p:txBody>
      </p:sp>
    </p:spTree>
    <p:extLst>
      <p:ext uri="{BB962C8B-B14F-4D97-AF65-F5344CB8AC3E}">
        <p14:creationId xmlns:p14="http://schemas.microsoft.com/office/powerpoint/2010/main" val="102550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4896-BF34-3C7C-1439-51003F9B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9C1DE-3EBA-B4D4-7E2E-782187284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2015-100F-D12F-34AB-0FCC6CA21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the example, on the slide, the Reading &amp; Writing score of 260 should be interpreted as 260 ± 30 points, or a range of 230−290. </a:t>
            </a:r>
          </a:p>
          <a:p>
            <a:endParaRPr lang="en-US" dirty="0"/>
          </a:p>
        </p:txBody>
      </p:sp>
      <p:sp>
        <p:nvSpPr>
          <p:cNvPr id="4" name="Slide Number Placeholder 3">
            <a:extLst>
              <a:ext uri="{FF2B5EF4-FFF2-40B4-BE49-F238E27FC236}">
                <a16:creationId xmlns:a16="http://schemas.microsoft.com/office/drawing/2014/main" id="{C59F8874-C3E0-DAC1-BF8D-CE3CD0B5BB48}"/>
              </a:ext>
            </a:extLst>
          </p:cNvPr>
          <p:cNvSpPr>
            <a:spLocks noGrp="1"/>
          </p:cNvSpPr>
          <p:nvPr>
            <p:ph type="sldNum" sz="quarter" idx="5"/>
          </p:nvPr>
        </p:nvSpPr>
        <p:spPr/>
        <p:txBody>
          <a:bodyPr/>
          <a:lstStyle/>
          <a:p>
            <a:fld id="{5A3C5FC5-4FA9-40E8-9842-1AB608FB3B5A}" type="slidenum">
              <a:rPr lang="en-US" smtClean="0"/>
              <a:t>13</a:t>
            </a:fld>
            <a:endParaRPr lang="en-US"/>
          </a:p>
        </p:txBody>
      </p:sp>
    </p:spTree>
    <p:extLst>
      <p:ext uri="{BB962C8B-B14F-4D97-AF65-F5344CB8AC3E}">
        <p14:creationId xmlns:p14="http://schemas.microsoft.com/office/powerpoint/2010/main" val="37211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773E-F2AB-84F4-D9A7-1DDBB6780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06E7C-66D9-EAE4-14D8-9F06772E0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BA524-899B-139E-1841-7741390EBF37}"/>
              </a:ext>
            </a:extLst>
          </p:cNvPr>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Reading and Writing, then Math. Based on our Skills Insight™ tool, we provide students with a deeper dive into the knowledge and skills measured by the PSAT/NMSQT.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PSAT/NMSQT.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a:extLst>
              <a:ext uri="{FF2B5EF4-FFF2-40B4-BE49-F238E27FC236}">
                <a16:creationId xmlns:a16="http://schemas.microsoft.com/office/drawing/2014/main" id="{023F812F-BF8F-4A13-F6BB-078326A3C76A}"/>
              </a:ext>
            </a:extLst>
          </p:cNvPr>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5379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1E1E"/>
                </a:solidFill>
                <a:effectLst/>
                <a:latin typeface="Roboto" panose="02000000000000000000" pitchFamily="2" charset="0"/>
              </a:rPr>
              <a:t>Discovering career options is a driving force as students make decisions about their future. And as they think about their career goals and what they’ll do after high school, they’ll begin uncovering what they like, their skills, the opportunities available to them, and the steps they need to take to reach their goals. To help them consider your options, we’ve included Career Insights Snapshots on the SAT score report. The snapshot is a list of growing careers in the state.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Every career has a set of measurable skills and one way to find a good career fit is to see how a student’s skills, including (but not limited to) how a student’s core math and reading and writing skills demonstrated through the SAT, align with the typical skills for a job.</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The careers they see are examples, </a:t>
            </a:r>
            <a:r>
              <a:rPr lang="en-US" sz="1200" b="1" i="0" dirty="0">
                <a:solidFill>
                  <a:srgbClr val="1E1E1E"/>
                </a:solidFill>
                <a:effectLst/>
                <a:latin typeface="Roboto" panose="02000000000000000000" pitchFamily="2" charset="0"/>
              </a:rPr>
              <a:t>not recommendations </a:t>
            </a:r>
            <a:r>
              <a:rPr lang="en-US" b="0" i="0" dirty="0">
                <a:solidFill>
                  <a:srgbClr val="1E1E1E"/>
                </a:solidFill>
                <a:effectLst/>
                <a:latin typeface="Roboto" panose="02000000000000000000" pitchFamily="2" charset="0"/>
              </a:rPr>
              <a:t>or the only careers students can consider. It can show them more about what careers are out there and key aspects of a job like if it requires college.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Each job on the score report:</a:t>
            </a:r>
          </a:p>
          <a:p>
            <a:pPr algn="l">
              <a:buFont typeface="Arial" panose="020B0604020202020204" pitchFamily="34" charset="0"/>
              <a:buChar char="•"/>
            </a:pPr>
            <a:r>
              <a:rPr lang="en-US" b="0" i="0" dirty="0">
                <a:solidFill>
                  <a:srgbClr val="1E1E1E"/>
                </a:solidFill>
                <a:effectLst/>
                <a:latin typeface="Roboto" panose="02000000000000000000" pitchFamily="2" charset="0"/>
              </a:rPr>
              <a:t>Is growing in your state meaning there are jobs available.</a:t>
            </a:r>
          </a:p>
          <a:p>
            <a:pPr algn="l">
              <a:buFont typeface="Arial" panose="020B0604020202020204" pitchFamily="34" charset="0"/>
              <a:buChar char="•"/>
            </a:pPr>
            <a:r>
              <a:rPr lang="en-US" b="0" i="0" dirty="0">
                <a:solidFill>
                  <a:srgbClr val="1E1E1E"/>
                </a:solidFill>
                <a:effectLst/>
                <a:latin typeface="Roboto" panose="02000000000000000000" pitchFamily="2" charset="0"/>
              </a:rPr>
              <a:t>Requires education after high school, in some cases college but not in all cases.</a:t>
            </a:r>
          </a:p>
          <a:p>
            <a:pPr algn="l">
              <a:buFont typeface="Arial" panose="020B0604020202020204" pitchFamily="34" charset="0"/>
              <a:buChar char="•"/>
            </a:pPr>
            <a:r>
              <a:rPr lang="en-US" b="0" i="0" dirty="0">
                <a:solidFill>
                  <a:srgbClr val="1E1E1E"/>
                </a:solidFill>
                <a:effectLst/>
                <a:latin typeface="Roboto" panose="02000000000000000000" pitchFamily="2" charset="0"/>
              </a:rPr>
              <a:t>Pays a living wage because we know salary is important.</a:t>
            </a:r>
          </a:p>
          <a:p>
            <a:pPr algn="l">
              <a:buFont typeface="Arial" panose="020B0604020202020204" pitchFamily="34" charset="0"/>
              <a:buChar char="•"/>
            </a:pPr>
            <a:r>
              <a:rPr lang="en-US" b="0" i="0" dirty="0">
                <a:solidFill>
                  <a:srgbClr val="1E1E1E"/>
                </a:solidFill>
                <a:effectLst/>
                <a:latin typeface="Roboto" panose="02000000000000000000" pitchFamily="2" charset="0"/>
              </a:rPr>
              <a:t>Spans a variety of interest areas: Doers, Helpers, Creators, Organizers, Persuaders, Thinkers. </a:t>
            </a:r>
          </a:p>
          <a:p>
            <a:pPr algn="l">
              <a:buFont typeface="Arial" panose="020B0604020202020204" pitchFamily="34" charset="0"/>
              <a:buChar char="•"/>
            </a:pPr>
            <a:r>
              <a:rPr lang="en-US" b="0" i="0" dirty="0">
                <a:solidFill>
                  <a:srgbClr val="1E1E1E"/>
                </a:solidFill>
                <a:effectLst/>
                <a:latin typeface="Roboto" panose="02000000000000000000" pitchFamily="2" charset="0"/>
              </a:rPr>
              <a:t>Connects to the math, reading, and writing skills demonstrated on the SAT.</a:t>
            </a:r>
          </a:p>
          <a:p>
            <a:pPr algn="l">
              <a:buFont typeface="Arial" panose="020B0604020202020204" pitchFamily="34" charset="0"/>
              <a:buChar char="•"/>
            </a:pPr>
            <a:endParaRPr lang="en-US" b="0" i="0" dirty="0">
              <a:solidFill>
                <a:srgbClr val="1E1E1E"/>
              </a:solidFill>
              <a:effectLst/>
              <a:latin typeface="Roboto" panose="02000000000000000000" pitchFamily="2" charset="0"/>
            </a:endParaRPr>
          </a:p>
          <a:p>
            <a:pPr algn="l">
              <a:buFont typeface="Arial" panose="020B0604020202020204" pitchFamily="34" charset="0"/>
              <a:buNone/>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Tell them the details to the class. Find one student to share each of the RISEC options. Work together as a class or break into small groups for discussion.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is useful if students are reviewing scores using the .pdf score report, printed from the K−12 Score Reporting Portal. Please skip this portion if your students have reviewed their scores in BigFuture School.</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16</a:t>
            </a:fld>
            <a:endParaRPr lang="en-US"/>
          </a:p>
        </p:txBody>
      </p:sp>
    </p:spTree>
    <p:extLst>
      <p:ext uri="{BB962C8B-B14F-4D97-AF65-F5344CB8AC3E}">
        <p14:creationId xmlns:p14="http://schemas.microsoft.com/office/powerpoint/2010/main" val="1247219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score information is in the upper left corner of the .pdf score report. They can see their total score, Reading and Writing score, and Math score. The total is the sum of the Reading/Writing and Math scores.</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17</a:t>
            </a:fld>
            <a:endParaRPr lang="en-US"/>
          </a:p>
        </p:txBody>
      </p:sp>
    </p:spTree>
    <p:extLst>
      <p:ext uri="{BB962C8B-B14F-4D97-AF65-F5344CB8AC3E}">
        <p14:creationId xmlns:p14="http://schemas.microsoft.com/office/powerpoint/2010/main" val="226816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on the SAT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the example, on the slide, the Reading &amp; Writing score of 620 should be interpreted as 620 ± 30 points, or a range of 590−650. </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18</a:t>
            </a:fld>
            <a:endParaRPr lang="en-US"/>
          </a:p>
        </p:txBody>
      </p:sp>
    </p:spTree>
    <p:extLst>
      <p:ext uri="{BB962C8B-B14F-4D97-AF65-F5344CB8AC3E}">
        <p14:creationId xmlns:p14="http://schemas.microsoft.com/office/powerpoint/2010/main" val="47089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00AF-0AF8-53B8-123F-B29B5C5E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13A7A-20FA-AA2A-1FE4-000F11294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C0D7D-1CED-ABA1-249F-86614E314BBD}"/>
              </a:ext>
            </a:extLst>
          </p:cNvPr>
          <p:cNvSpPr>
            <a:spLocks noGrp="1"/>
          </p:cNvSpPr>
          <p:nvPr>
            <p:ph type="body" idx="1"/>
          </p:nvPr>
        </p:nvSpPr>
        <p:spPr/>
        <p:txBody>
          <a:bodyPr/>
          <a:lstStyle/>
          <a:p>
            <a:r>
              <a:rPr lang="en-US" dirty="0"/>
              <a:t>The percentiles compare a student’s scores with those of all students in the same grade around the world who took the PSAT/NMSQT. The student on the slide scored as well or better in Math than 70% of a globally representative group of 10th-grade students.</a:t>
            </a:r>
          </a:p>
          <a:p>
            <a:endParaRPr lang="en-US" dirty="0"/>
          </a:p>
          <a:p>
            <a:r>
              <a:rPr lang="en-US" dirty="0"/>
              <a:t>Percentiles are based on the actual scores of students in the past three  graduating classes who took the PSAT/NMSQT during high school.  </a:t>
            </a:r>
          </a:p>
          <a:p>
            <a:endParaRPr lang="en-US" dirty="0"/>
          </a:p>
        </p:txBody>
      </p:sp>
      <p:sp>
        <p:nvSpPr>
          <p:cNvPr id="4" name="Slide Number Placeholder 3">
            <a:extLst>
              <a:ext uri="{FF2B5EF4-FFF2-40B4-BE49-F238E27FC236}">
                <a16:creationId xmlns:a16="http://schemas.microsoft.com/office/drawing/2014/main" id="{15A0552C-C820-F139-207E-4807624FD6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section. Based on our Skills Insight tool, we provide students with a deeper dive into the knowledge and skills measured by the SAT.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SAT.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799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Here’s a view of the bottom portion of the student score report, which provides career insights.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Career is a driving force when students make decisions about their future. Students should know what they like, what they’re good at, the opportunities available to them, and the steps they need to take to reach their goals. </a:t>
            </a:r>
          </a:p>
          <a:p>
            <a:pPr marL="0" indent="0" defTabSz="984978">
              <a:buFont typeface="Arial" panose="020B0604020202020204" pitchFamily="34" charset="0"/>
              <a:buNone/>
              <a:defRPr/>
            </a:pPr>
            <a:endParaRPr lang="en-US" kern="0" dirty="0">
              <a:solidFill>
                <a:srgbClr val="000000"/>
              </a:solidFill>
              <a:latin typeface="Calibri"/>
              <a:ea typeface="Calibri" panose="020F0502020204030204" pitchFamily="34" charset="0"/>
              <a:cs typeface="Calibri"/>
            </a:endParaRPr>
          </a:p>
          <a:p>
            <a:pPr marL="0" indent="0" defTabSz="984978">
              <a:buFont typeface="Arial" panose="020B0604020202020204" pitchFamily="34" charset="0"/>
              <a:buNone/>
              <a:defRPr/>
            </a:pPr>
            <a:r>
              <a:rPr lang="en-US" kern="0" dirty="0">
                <a:solidFill>
                  <a:srgbClr val="000000"/>
                </a:solidFill>
                <a:latin typeface="Calibri"/>
                <a:ea typeface="Calibri" panose="020F0502020204030204" pitchFamily="34" charset="0"/>
                <a:cs typeface="Calibri"/>
              </a:rPr>
              <a:t>Providing career information directly on the score report provides an opportunity to spark interest in new careers and spur action on charting a career path based on a student's interests, values, and skills.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students taking a digital SAT Suite assessment will receive information about six careers directly on their official score report.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 snapshot of in-demand jobs in each state to get students thinking about what they might like to do in the future. </a:t>
            </a:r>
            <a:r>
              <a:rPr lang="en-US" b="0" i="0" dirty="0">
                <a:solidFill>
                  <a:srgbClr val="1E1E1E"/>
                </a:solidFill>
                <a:effectLst/>
                <a:latin typeface="Roboto" panose="02000000000000000000" pitchFamily="2" charset="0"/>
              </a:rPr>
              <a:t>The careers listed aren’t the only ones available in the state or the only ones they should consider, but they can be useful as a starting point to explore what may interest students most.</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You’ll see that the report offers an interest area, career example, median yearly income, number of jobs, job growth in coming years, and the most common education level required.</a:t>
            </a:r>
            <a:endParaRPr lang="en-US" dirty="0"/>
          </a:p>
          <a:p>
            <a:pPr marL="184684" indent="-184684">
              <a:buFont typeface="Arial" panose="020B0604020202020204" pitchFamily="34" charset="0"/>
              <a:buChar char="•"/>
            </a:pPr>
            <a:r>
              <a:rPr lang="en-US" dirty="0"/>
              <a:t>Interest areas are from the Holland framework, t</a:t>
            </a:r>
            <a:r>
              <a:rPr lang="en-US" b="0" i="0" dirty="0">
                <a:solidFill>
                  <a:srgbClr val="1E1E1E"/>
                </a:solidFill>
                <a:effectLst/>
                <a:latin typeface="Roboto" panose="02000000000000000000" pitchFamily="2" charset="0"/>
              </a:rPr>
              <a:t>he most well-known and widely used tool in career advising—which includes 6 dimensions that are mapped to work environments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Median yearly income represents the median salary (middle point) students can expect to earn for each your specific state. All careers shown on the score report have a median yearly income that meets living wage standards.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The number of jobs refers to the expected number of new job openings that will be available in your state 5 years from now. Job growth refers to the percent by which the job is expected to have new openings in the next 5 years. All the careers shown on your score report are growing in your state.</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Most common level of education refers to the education level most often needed to enter an occupation. Some jobs will require a bachelor’s degree while others may require a certificate or an associate degree. The careers on your score report show a variety of different education requirements. We selected jobs that require some form of education after high school as most jobs in the coming years will require some education or skills training beyond high school. </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Give details to the class. Find one student to share each of the RISEC options. Work together as a class. You can also break into small groups for discussion.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07561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BigFuture School is a mobile app designed to spark students' interest in planning for the future. Students who took the SAT during the school day can use this app to get college and career guidance the moment they get their scores.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During exam setup in the Bluebook app, students were given the option to provide their mobile phone number to access BigFuture School and get their SAT scores right in the app. In addition to their scores, the app provides information on colleges, careers, and scholarships.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Some students also have the option to join Connections. </a:t>
            </a:r>
            <a:r>
              <a:rPr lang="en-US" b="0" i="0" dirty="0">
                <a:solidFill>
                  <a:srgbClr val="FFFFFF"/>
                </a:solidFill>
                <a:effectLst/>
                <a:latin typeface="Roboto" panose="02000000000000000000" pitchFamily="2" charset="0"/>
              </a:rPr>
              <a:t>Connections is a free program exclusively for students who take the PSAT/NMSQT, PSAT 10, and SAT on a school day that lets students hear from nonprofit colleges, scholarships, and educational organizations. It delivers messages in the BigFuture School app and by mail from organizations that are interested in students based on information students, schools, districts, or states provide when taking an in-school assessment—including score range—to make connections that are relevant to students.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With Connections, no personal information is shared with institutions unless a student chooses to connect and share information directly with them. This gives students and their families more control over when, or whether, they raise their hands to be seen. The goal is to create more opportunities for students as they consider their options after high school. With input from students, families, and education professionals, BigFuture School and Connections will expand and improve to help every student plan their path for what's next.</a:t>
            </a:r>
            <a:br>
              <a:rPr lang="en-US" sz="1200" dirty="0">
                <a:effectLst/>
                <a:latin typeface="Segoe UI" panose="020B0502040204020203" pitchFamily="34" charset="0"/>
              </a:rPr>
            </a:b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Note: Districts and schools may choose not to provide access to Connections. </a:t>
            </a:r>
            <a:endParaRPr lang="en-US" dirty="0">
              <a:cs typeface="Calibri"/>
            </a:endParaRPr>
          </a:p>
          <a:p>
            <a:pPr lvl="1">
              <a:buFont typeface="Courier New" panose="020B0604020202020204" pitchFamily="34" charset="0"/>
              <a:buChar char="○"/>
            </a:pPr>
            <a:endParaRPr lang="en-US" dirty="0">
              <a:highlight>
                <a:srgbClr val="FFFFFF"/>
              </a:highlight>
            </a:endParaRPr>
          </a:p>
          <a:p>
            <a:pPr lvl="1"/>
            <a:endParaRPr lang="en-US" b="1" dirty="0">
              <a:highlight>
                <a:srgbClr val="FFFFFF"/>
              </a:highlight>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91A4-A1D8-433B-9C29-A8920BF61D3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05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guides students in using their score report information to increase college and career readiness.</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22</a:t>
            </a:fld>
            <a:endParaRPr lang="en-US"/>
          </a:p>
        </p:txBody>
      </p:sp>
    </p:spTree>
    <p:extLst>
      <p:ext uri="{BB962C8B-B14F-4D97-AF65-F5344CB8AC3E}">
        <p14:creationId xmlns:p14="http://schemas.microsoft.com/office/powerpoint/2010/main" val="2378565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 information on the PSAT/NMSQT score report guides them to the steps they need to prepare and pay for college.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6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Some schools and districts don’t have access to Connections. If your students did not have the opportunity to opt into Connections, please skip this slide.]</a:t>
            </a:r>
          </a:p>
          <a:p>
            <a:endParaRPr lang="en-US" dirty="0">
              <a:cs typeface="Calibri"/>
            </a:endParaRPr>
          </a:p>
          <a:p>
            <a:r>
              <a:rPr lang="en-US" dirty="0">
                <a:cs typeface="Calibri"/>
              </a:rPr>
              <a:t>Students who have downloaded BigFuture School can opt in and out of Connections at any time. When they do, they’ll hear from colleges interested in students like them, </a:t>
            </a:r>
            <a:r>
              <a:rPr lang="en-US" b="0" i="0" dirty="0">
                <a:solidFill>
                  <a:srgbClr val="FFFFFF"/>
                </a:solidFill>
                <a:effectLst/>
                <a:latin typeface="Roboto" panose="02000000000000000000" pitchFamily="2" charset="0"/>
              </a:rPr>
              <a:t>based on information the student and the school, district, or state provide when they take an in-school College Board assessment—including the score range—to make connections that are relevant to each student. </a:t>
            </a:r>
            <a:r>
              <a:rPr lang="en-US" dirty="0">
                <a:cs typeface="Calibri"/>
              </a:rPr>
              <a:t>No personal data will be shared with any institution in the app. Students can reach out to colleges and scholarship organizations outside the app if they choose. </a:t>
            </a:r>
          </a:p>
          <a:p>
            <a:endParaRPr lang="en-US" dirty="0">
              <a:cs typeface="Calibri"/>
            </a:endParaRPr>
          </a:p>
          <a:p>
            <a:r>
              <a:rPr lang="en-US" dirty="0">
                <a:cs typeface="Calibri"/>
              </a:rPr>
              <a:t>The first screen on the left shows the message feed, the core component of the student app. The purple card up top is an alert from College Board to prompt the student to click to view their scores and score report. The second card is a message from Generic University. If a student clicks on that message card, they’ll be taken to a message detail page.</a:t>
            </a:r>
          </a:p>
          <a:p>
            <a:endParaRPr lang="en-US" dirty="0">
              <a:cs typeface="Calibri"/>
            </a:endParaRPr>
          </a:p>
          <a:p>
            <a:r>
              <a:rPr lang="en-US" dirty="0">
                <a:cs typeface="Calibri"/>
              </a:rPr>
              <a:t>The second/middle screen show that detail page. </a:t>
            </a:r>
          </a:p>
          <a:p>
            <a:r>
              <a:rPr lang="en-US" dirty="0">
                <a:cs typeface="Calibri"/>
              </a:rPr>
              <a:t>Students can then navigate from messages to college profiles (rightmost screen). They can also search for colleges, access college profiles, and add colleges to their list. </a:t>
            </a:r>
          </a:p>
          <a:p>
            <a:endParaRPr lang="en-US" dirty="0">
              <a:cs typeface="Calibri"/>
            </a:endParaRPr>
          </a:p>
          <a:p>
            <a:r>
              <a:rPr lang="en-US" dirty="0">
                <a:cs typeface="Calibri"/>
              </a:rPr>
              <a:t>The third screen schools the profile of the college that has messaged the student.</a:t>
            </a:r>
          </a:p>
          <a:p>
            <a:endParaRPr lang="en-US" dirty="0">
              <a:cs typeface="Calibri"/>
            </a:endParaRPr>
          </a:p>
          <a:p>
            <a:r>
              <a:rPr lang="en-US" dirty="0">
                <a:cs typeface="Calibri"/>
              </a:rPr>
              <a:t>Encourage students to set reminders to check the app often for messages from colleges.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7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Calibri" panose="020F0502020204030204" pitchFamily="34" charset="0"/>
              </a:rPr>
              <a:t>While BigFuture School and the BigFuture and College Board websites are separate resources, they collectively provide students, parents, and schools with the most convenient and comprehensive set of tools to explore colleges, scholarships, and careers as they plan their path after high school.</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buFont typeface="Arial" panose="020B0604020202020204" pitchFamily="34" charset="0"/>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It’s recommended that students who take in-school assessments download the BigFuture School app for a fast, convenient way to get their scores, receive college and career planning information, and access the exclusive Connections feature, right from their mobile phone. </a:t>
            </a:r>
          </a:p>
          <a:p>
            <a:pPr marL="0" indent="0">
              <a:lnSpc>
                <a:spcPct val="115000"/>
              </a:lnSpc>
              <a:buFont typeface="Symbol" panose="05050102010706020507" pitchFamily="18" charset="2"/>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For students who want to explore more deeply, they can use the BigFuture and College Board websites, alongside the info in the BigFuture School app.</a:t>
            </a: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73802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can access BigFuture through their score report,. </a:t>
            </a:r>
          </a:p>
          <a:p>
            <a:pPr algn="l"/>
            <a:endParaRPr lang="en-US" dirty="0"/>
          </a:p>
          <a:p>
            <a:pPr algn="l"/>
            <a:r>
              <a:rPr lang="en-US" dirty="0"/>
              <a:t>BigFuture is College Board’s </a:t>
            </a:r>
            <a:r>
              <a:rPr lang="en-US" b="0" i="0" dirty="0">
                <a:solidFill>
                  <a:srgbClr val="1E1E1E"/>
                </a:solidFill>
                <a:effectLst/>
                <a:latin typeface="Roboto" panose="02000000000000000000" pitchFamily="2" charset="0"/>
              </a:rPr>
              <a:t>free online planning guide that helps all students take the right first step after high school.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Students can check out careers they're interested in. They can find colleges based on what's important to them. They can discover ways to pay for college.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they’re ready to get started, BigFuture offers the information they need to make the right decision.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students look at their scores, it’s a perfect chance for them to think about what their next steps are for school or training, and what careers they might like to explore. BigFuture is a comprehensive tool that helps them investigate what interests them. </a:t>
            </a:r>
          </a:p>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987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Every student starts somewhere. Every student’s path is unique with its own twists and turns.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free guide with everything students need is ideal for that right first step after high school. </a:t>
            </a:r>
          </a:p>
          <a:p>
            <a:pPr marL="0" marR="0">
              <a:lnSpc>
                <a:spcPct val="107000"/>
              </a:lnSpc>
              <a:spcBef>
                <a:spcPts val="0"/>
              </a:spcBef>
              <a:spcAft>
                <a:spcPts val="800"/>
              </a:spcAft>
            </a:pP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It’s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new look</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new experience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where students have a personalized experience that tracks their progress on college and career planning steps.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see what steps they should currently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be working on, what’s next,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what’s complete.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also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track their entries for BigFuture Scholarships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from their dashboard.</a:t>
            </a:r>
          </a:p>
          <a:p>
            <a:pPr marL="171450" marR="0" lvl="0" indent="-171450" algn="l" rtl="0">
              <a:lnSpc>
                <a:spcPct val="100000"/>
              </a:lnSpc>
              <a:spcBef>
                <a:spcPts val="0"/>
              </a:spcBef>
              <a:spcAft>
                <a:spcPts val="0"/>
              </a:spcAft>
              <a:buClr>
                <a:schemeClr val="dk1"/>
              </a:buClr>
              <a:buSzPts val="1200"/>
              <a:buFont typeface="Arial"/>
              <a:buChar char="•"/>
            </a:pPr>
            <a:endParaRPr lang="en-US" dirty="0"/>
          </a:p>
          <a:p>
            <a:pPr marL="0" lvl="0" indent="0" algn="l" rtl="0">
              <a:lnSpc>
                <a:spcPct val="100000"/>
              </a:lnSpc>
              <a:spcBef>
                <a:spcPts val="0"/>
              </a:spcBef>
              <a:spcAft>
                <a:spcPts val="0"/>
              </a:spcAft>
              <a:buSzPts val="1400"/>
              <a:buNone/>
            </a:pPr>
            <a:endParaRPr dirty="0"/>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is there for students to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explore careers, plan for college,</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pay for college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Whether your students are looking for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four-year university, community college,</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technical training</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we have what you need to help students start planning their future the way they want.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We’ve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continually evolved in the last year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to better help students.  We’ll continue to evolve with feedback from educators like you </a:t>
            </a:r>
          </a:p>
          <a:p>
            <a:pPr marL="180136" marR="0" lvl="0" indent="-95250" algn="l" rtl="0">
              <a:lnSpc>
                <a:spcPct val="100000"/>
              </a:lnSpc>
              <a:spcBef>
                <a:spcPts val="0"/>
              </a:spcBef>
              <a:spcAft>
                <a:spcPts val="0"/>
              </a:spcAft>
              <a:buClr>
                <a:schemeClr val="dk1"/>
              </a:buClr>
              <a:buSzPts val="1200"/>
              <a:buFont typeface="Arial"/>
              <a:buNone/>
            </a:pPr>
            <a:endParaRPr sz="1200"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Scholarships are open to sophomores, juniors and seniors.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Students earn entries for taking steps toward college and career planning like building a college list, starting a career list, and exploring careers.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awards hundreds of $500 scholarships and two $40,000 scholarships every month for tasks that you talk to your kids about every day.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PLAY VIDEO </a:t>
            </a:r>
            <a:r>
              <a:rPr lang="en-US" dirty="0">
                <a:hlinkClick r:id="rId3"/>
              </a:rPr>
              <a:t>https://www.youtube.com/watch?v=X054QyER59U</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200"/>
              <a:buFont typeface="Arial"/>
              <a:buNone/>
            </a:pPr>
            <a:endParaRPr lang="en-US" sz="1200" b="0" i="0" dirty="0">
              <a:solidFill>
                <a:srgbClr val="000000"/>
              </a:solidFill>
              <a:latin typeface="Arial"/>
              <a:ea typeface="Arial"/>
              <a:cs typeface="Arial"/>
              <a:sym typeface="Arial"/>
            </a:endParaRPr>
          </a:p>
        </p:txBody>
      </p:sp>
      <p:sp>
        <p:nvSpPr>
          <p:cNvPr id="232" name="Google Shape;2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steps students take to earn entries into the scholarship drawing. These are the steps all students should take to prepare for college and career. Read through the steps on the slide.</a:t>
            </a:r>
          </a:p>
          <a:p>
            <a:endParaRPr lang="en-US" dirty="0"/>
          </a:p>
          <a:p>
            <a:pPr marL="271266" indent="-271266" defTabSz="868052">
              <a:buFont typeface="Arial" panose="020B0604020202020204" pitchFamily="34" charset="0"/>
              <a:buChar char="•"/>
              <a:defRPr/>
            </a:pPr>
            <a:r>
              <a:rPr lang="en-US" sz="1200" dirty="0">
                <a:solidFill>
                  <a:srgbClr val="0E1537"/>
                </a:solidFill>
                <a:latin typeface="Roboto"/>
              </a:rPr>
              <a:t>When students complete 1 or more qualifying steps on BigFuture, they'll be automatically entered into drawings for $500 or $40,000</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 sooner students complete steps and the more steps they take, the more entries they'll earn.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Their entries for each month will be included in future drawings.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whose families earn less than $60,000 per year have extra chances at BigFuture Scholarships and earn double the entries for every drawing.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can opt out of monthly scholarship drawings at bigfuture.org/scholarships-opt-out.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4283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a16="http://schemas.microsoft.com/office/drawing/2014/main" id="{2BA3C34C-9756-B973-1ED8-FA210B6561E8}"/>
            </a:ext>
          </a:extLst>
        </p:cNvPr>
        <p:cNvGrpSpPr/>
        <p:nvPr/>
      </p:nvGrpSpPr>
      <p:grpSpPr>
        <a:xfrm>
          <a:off x="0" y="0"/>
          <a:ext cx="0" cy="0"/>
          <a:chOff x="0" y="0"/>
          <a:chExt cx="0" cy="0"/>
        </a:xfrm>
      </p:grpSpPr>
      <p:sp>
        <p:nvSpPr>
          <p:cNvPr id="242" name="Google Shape;242;p6:notes">
            <a:extLst>
              <a:ext uri="{FF2B5EF4-FFF2-40B4-BE49-F238E27FC236}">
                <a16:creationId xmlns:a16="http://schemas.microsoft.com/office/drawing/2014/main" id="{0F682D51-994C-C248-C22F-F72A60AC1A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6:notes">
            <a:extLst>
              <a:ext uri="{FF2B5EF4-FFF2-40B4-BE49-F238E27FC236}">
                <a16:creationId xmlns:a16="http://schemas.microsoft.com/office/drawing/2014/main" id="{6D40D683-8773-DCC2-560D-9E19F60B1EA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b="0" i="0" dirty="0">
                <a:solidFill>
                  <a:srgbClr val="1E1E1E"/>
                </a:solidFill>
                <a:effectLst/>
                <a:latin typeface="Roboto" panose="02000000000000000000" pitchFamily="2" charset="0"/>
              </a:rPr>
              <a:t>National Recognition Programs help students to be seen by colleges, and they encourage students to take the next step toward college and career.</a:t>
            </a:r>
          </a:p>
          <a:p>
            <a:pPr algn="l"/>
            <a:r>
              <a:rPr lang="en-US" b="0" i="0" dirty="0">
                <a:solidFill>
                  <a:srgbClr val="1E1E1E"/>
                </a:solidFill>
                <a:effectLst/>
                <a:latin typeface="Roboto" panose="02000000000000000000" pitchFamily="2" charset="0"/>
              </a:rPr>
              <a:t>Like you, we’re committed to elevating all students, especially those who are historically underrepresented on college campuses. Let us help you celebrate the top-performing underrepresented students at your school. Recognition is a signal to colleges that want to recruit awardees. The 2024 submission form is now available. The deadline to submit is </a:t>
            </a:r>
            <a:r>
              <a:rPr lang="en-US" b="1" i="0" dirty="0">
                <a:solidFill>
                  <a:srgbClr val="1E1E1E"/>
                </a:solidFill>
                <a:effectLst/>
                <a:latin typeface="Roboto" panose="02000000000000000000" pitchFamily="2" charset="0"/>
              </a:rPr>
              <a:t>June 14, 2024.</a:t>
            </a:r>
            <a:endParaRPr lang="en-US" b="0" i="0" dirty="0">
              <a:solidFill>
                <a:srgbClr val="1E1E1E"/>
              </a:solidFill>
              <a:effectLst/>
              <a:latin typeface="Roboto" panose="02000000000000000000" pitchFamily="2" charset="0"/>
            </a:endParaRPr>
          </a:p>
          <a:p>
            <a:pPr algn="l"/>
            <a:r>
              <a:rPr lang="en-US" b="1" i="0" dirty="0">
                <a:solidFill>
                  <a:srgbClr val="1E1E1E"/>
                </a:solidFill>
                <a:effectLst/>
                <a:latin typeface="Unbounded"/>
              </a:rPr>
              <a:t>Which of Your Students Are Eligible?</a:t>
            </a:r>
          </a:p>
          <a:p>
            <a:pPr algn="l"/>
            <a:r>
              <a:rPr lang="en-US" b="1" i="0" dirty="0">
                <a:solidFill>
                  <a:srgbClr val="1E1E1E"/>
                </a:solidFill>
                <a:effectLst/>
                <a:latin typeface="Roboto" panose="02000000000000000000" pitchFamily="2" charset="0"/>
              </a:rPr>
              <a:t>Sophomores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 are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Department of Defense Education Activity (DoDEA) school. U.S. citizenship is not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their state for their award program OR have received a 3+ score on at least 2 distinct AP Exams in 8</a:t>
            </a:r>
            <a:r>
              <a:rPr lang="en-US" b="0" i="0" baseline="0" dirty="0">
                <a:solidFill>
                  <a:srgbClr val="1E1E1E"/>
                </a:solidFill>
                <a:effectLst/>
                <a:latin typeface="Roboto" panose="02000000000000000000" pitchFamily="2" charset="0"/>
              </a:rPr>
              <a:t>th</a:t>
            </a:r>
            <a:r>
              <a:rPr lang="en-US" b="0" i="0" baseline="30000" dirty="0">
                <a:solidFill>
                  <a:srgbClr val="1E1E1E"/>
                </a:solidFill>
                <a:effectLst/>
                <a:latin typeface="Roboto" panose="02000000000000000000" pitchFamily="2" charset="0"/>
              </a:rPr>
              <a:t> </a:t>
            </a:r>
            <a:r>
              <a:rPr lang="en-US" b="0" i="0" dirty="0">
                <a:solidFill>
                  <a:srgbClr val="1E1E1E"/>
                </a:solidFill>
                <a:effectLst/>
                <a:latin typeface="Roboto" panose="02000000000000000000" pitchFamily="2" charset="0"/>
              </a:rPr>
              <a:t>or </a:t>
            </a:r>
            <a:r>
              <a:rPr lang="en-US" b="0" i="0" baseline="0" dirty="0">
                <a:solidFill>
                  <a:srgbClr val="1E1E1E"/>
                </a:solidFill>
                <a:effectLst/>
                <a:latin typeface="Roboto" panose="02000000000000000000" pitchFamily="2" charset="0"/>
              </a:rPr>
              <a:t>9th</a:t>
            </a:r>
            <a:r>
              <a:rPr lang="en-US" b="0" i="0" dirty="0">
                <a:solidFill>
                  <a:srgbClr val="1E1E1E"/>
                </a:solidFill>
                <a:effectLst/>
                <a:latin typeface="Roboto" panose="02000000000000000000" pitchFamily="2" charset="0"/>
              </a:rPr>
              <a:t> grade. </a:t>
            </a:r>
          </a:p>
          <a:p>
            <a:pPr algn="l"/>
            <a:r>
              <a:rPr lang="en-US" b="1" i="0" dirty="0">
                <a:solidFill>
                  <a:srgbClr val="1E1E1E"/>
                </a:solidFill>
                <a:effectLst/>
                <a:latin typeface="Roboto" panose="02000000000000000000" pitchFamily="2" charset="0"/>
              </a:rPr>
              <a:t>Juniors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 are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DoDEA school. U.S. citizenship is not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11</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in their state for their award program OR have received a 3+ score on at least 2 distinct AP Exams by the end of 10</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a:t>
            </a:r>
          </a:p>
          <a:p>
            <a:pPr algn="l"/>
            <a:br>
              <a:rPr lang="en-US" b="0" i="0" dirty="0">
                <a:solidFill>
                  <a:srgbClr val="1E1E1E"/>
                </a:solidFill>
                <a:effectLst/>
                <a:latin typeface="Roboto" panose="02000000000000000000" pitchFamily="2" charset="0"/>
              </a:rPr>
            </a:br>
            <a:r>
              <a:rPr lang="en-US" b="0" i="1" dirty="0">
                <a:solidFill>
                  <a:srgbClr val="1E1E1E"/>
                </a:solidFill>
                <a:effectLst/>
                <a:latin typeface="Roboto" panose="02000000000000000000" pitchFamily="2" charset="0"/>
              </a:rPr>
              <a:t>The first-generation programs is new this year. If one or both student’s parents don’t have a bachelor's degree, the student can qualify as first generation. A student’s parents may have some education and still qualify</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Learn about the </a:t>
            </a:r>
            <a:r>
              <a:rPr lang="en-US" b="0" i="0" u="sng" dirty="0">
                <a:solidFill>
                  <a:srgbClr val="324DC7"/>
                </a:solidFill>
                <a:effectLst/>
                <a:latin typeface="Roboto" panose="02000000000000000000" pitchFamily="2" charset="0"/>
                <a:hlinkClick r:id="rId3"/>
              </a:rPr>
              <a:t>National Recognition Programs</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 </a:t>
            </a:r>
          </a:p>
          <a:p>
            <a:pPr marL="0" marR="0" lvl="0" indent="0" algn="l" rtl="0">
              <a:lnSpc>
                <a:spcPct val="100000"/>
              </a:lnSpc>
              <a:spcBef>
                <a:spcPts val="0"/>
              </a:spcBef>
              <a:spcAft>
                <a:spcPts val="0"/>
              </a:spcAft>
              <a:buClr>
                <a:schemeClr val="dk1"/>
              </a:buClr>
              <a:buSzPts val="1200"/>
              <a:buFont typeface="Arial"/>
              <a:buNone/>
            </a:pPr>
            <a:endParaRPr lang="en-US" b="0" dirty="0"/>
          </a:p>
        </p:txBody>
      </p:sp>
      <p:sp>
        <p:nvSpPr>
          <p:cNvPr id="244" name="Google Shape;244;p6:notes">
            <a:extLst>
              <a:ext uri="{FF2B5EF4-FFF2-40B4-BE49-F238E27FC236}">
                <a16:creationId xmlns:a16="http://schemas.microsoft.com/office/drawing/2014/main" id="{08D35B21-ECD6-019C-12F0-87168F9721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6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receive a text message the day before and the day of score release to notify them of the score report availability. Text messages on school days are sent 6 –9 p.m. 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information on the PDF score report is available in BigFuture School.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apple-system"/>
              </a:rPr>
              <a:t>Students can continue to build their skills for college and career and get ready to take the SAT using free Official Digital SAT Practice on Khan Academy. </a:t>
            </a:r>
          </a:p>
          <a:p>
            <a:endParaRPr lang="en-US" b="0" i="0" dirty="0">
              <a:solidFill>
                <a:srgbClr val="242424"/>
              </a:solidFill>
              <a:effectLst/>
              <a:latin typeface="-apple-system"/>
            </a:endParaRPr>
          </a:p>
          <a:p>
            <a:r>
              <a:rPr lang="en-US" b="0" i="0" dirty="0">
                <a:solidFill>
                  <a:srgbClr val="242424"/>
                </a:solidFill>
                <a:effectLst/>
                <a:latin typeface="-apple-system"/>
              </a:rPr>
              <a:t>While the Bluebook testing app houses the full-length practice exams, there’s so much more to explore on Khan Academy.</a:t>
            </a:r>
          </a:p>
          <a:p>
            <a:endParaRPr lang="en-US" b="0" i="0" dirty="0">
              <a:solidFill>
                <a:srgbClr val="242424"/>
              </a:solidFill>
              <a:effectLst/>
              <a:latin typeface="-apple-system"/>
            </a:endParaRPr>
          </a:p>
          <a:p>
            <a:r>
              <a:rPr lang="en-US" dirty="0">
                <a:solidFill>
                  <a:srgbClr val="242424"/>
                </a:solidFill>
                <a:latin typeface="-apple-system"/>
              </a:rPr>
              <a:t>Khan Academy remains an integral partner in our commitment to deliver free, best-in-class, test prep for the digital SAT. As such, Khan Academy released their digital SAT courses for Reading and Writing and Math on their learning platform, which includes overviews, videos, articles, worked examples and additional digital SAT questions for students to test their knowledge. </a:t>
            </a:r>
          </a:p>
          <a:p>
            <a:endParaRPr lang="en-US" dirty="0">
              <a:solidFill>
                <a:srgbClr val="242424"/>
              </a:solidFill>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DDFA7-D0CE-4D26-8E93-5182704E2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77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42C"/>
                </a:solidFill>
                <a:effectLst/>
                <a:latin typeface="Lato" panose="020F0502020204030203" pitchFamily="34" charset="0"/>
              </a:rPr>
              <a:t>Students can sharpen their skills with Khan Academy’s library of thousands of practice questions, videos, lessons, and hints plus test-taking tips and strategies.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They can prep for every section of the digital SAT with guidance from Khan Academy’s team of math, reading, and writing experts.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All their digital SAT prep materials are free—anytime, anywhere.</a:t>
            </a:r>
            <a:endParaRPr lang="en-US" dirty="0"/>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33</a:t>
            </a:fld>
            <a:endParaRPr lang="en-US"/>
          </a:p>
        </p:txBody>
      </p:sp>
    </p:spTree>
    <p:extLst>
      <p:ext uri="{BB962C8B-B14F-4D97-AF65-F5344CB8AC3E}">
        <p14:creationId xmlns:p14="http://schemas.microsoft.com/office/powerpoint/2010/main" val="3744067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Bluebook can’t be accessed on a mobile phone, the Khan Academy App with Official SAT Practice can. This puts the power of practice directly in the hands of students and parents.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91A4-A1D8-433B-9C29-A8920BF61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202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sharpened their skills, your students may want to take the SAT. Some students take the SAT in the fall of their junior year. Most students take it in the spring of their junior year. Students can register for SAT on a weekend right from their score report at studentscores.collegeboard.org, or by going to sat.org/register.</a:t>
            </a:r>
          </a:p>
          <a:p>
            <a:endParaRPr lang="en-US" baseline="0" dirty="0"/>
          </a:p>
          <a:p>
            <a:r>
              <a:rPr lang="en-US" baseline="0" dirty="0"/>
              <a:t>Students can sign in to My SAT to register. They’ll need to upload a photo and print or save an admission ticket.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049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wonder about taking the SAT when so many schools are test-optional. </a:t>
            </a:r>
          </a:p>
          <a:p>
            <a:endParaRPr lang="en-US" dirty="0"/>
          </a:p>
          <a:p>
            <a:r>
              <a:rPr lang="en-US" dirty="0"/>
              <a:t>Several schools have moved back to requiring SAT or ACT scores, but even those who don’t require test scores often use scores to understand more about a student’s ability and promise. </a:t>
            </a:r>
          </a:p>
          <a:p>
            <a:endParaRPr lang="en-US" dirty="0"/>
          </a:p>
          <a:p>
            <a:pPr algn="l"/>
            <a:r>
              <a:rPr lang="en-US" b="0" i="0" dirty="0">
                <a:solidFill>
                  <a:srgbClr val="1E1E1E"/>
                </a:solidFill>
                <a:effectLst/>
                <a:latin typeface="Roboto" panose="02000000000000000000" pitchFamily="2" charset="0"/>
              </a:rPr>
              <a:t>SAT scores can also be used in a variety of ways to support student success, and colleges are increasingly asking students to submit test scores at the point of enrollment.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Scores can be used for:</a:t>
            </a:r>
          </a:p>
          <a:p>
            <a:pPr algn="l">
              <a:buFont typeface="Arial" panose="020B0604020202020204" pitchFamily="34" charset="0"/>
              <a:buChar char="•"/>
            </a:pPr>
            <a:r>
              <a:rPr lang="en-US" b="0" i="0" dirty="0">
                <a:solidFill>
                  <a:srgbClr val="1E1E1E"/>
                </a:solidFill>
                <a:effectLst/>
                <a:latin typeface="Roboto" panose="02000000000000000000" pitchFamily="2" charset="0"/>
              </a:rPr>
              <a:t>Placing students in appropriate courses, especially in math and English where a strong foundation is essential for success in college-level coursework.</a:t>
            </a:r>
          </a:p>
          <a:p>
            <a:pPr algn="l">
              <a:buFont typeface="Arial" panose="020B0604020202020204" pitchFamily="34" charset="0"/>
              <a:buChar char="•"/>
            </a:pPr>
            <a:r>
              <a:rPr lang="en-US" b="0" i="0" dirty="0">
                <a:solidFill>
                  <a:srgbClr val="1E1E1E"/>
                </a:solidFill>
                <a:effectLst/>
                <a:latin typeface="Roboto" panose="02000000000000000000" pitchFamily="2" charset="0"/>
              </a:rPr>
              <a:t>Awarding scholarships, which can help ensure that students who are academically qualified have access to the resources they need to succeed.</a:t>
            </a:r>
          </a:p>
          <a:p>
            <a:pPr algn="l">
              <a:buFont typeface="Arial" panose="020B0604020202020204" pitchFamily="34" charset="0"/>
              <a:buChar char="•"/>
            </a:pPr>
            <a:r>
              <a:rPr lang="en-US" b="0" i="0" dirty="0">
                <a:solidFill>
                  <a:srgbClr val="1E1E1E"/>
                </a:solidFill>
                <a:effectLst/>
                <a:latin typeface="Roboto" panose="02000000000000000000" pitchFamily="2" charset="0"/>
              </a:rPr>
              <a:t>Early identification of students who may need additional academic support once enrolled to increase student persistence and graduation.</a:t>
            </a:r>
          </a:p>
          <a:p>
            <a:pPr algn="l">
              <a:buFont typeface="Arial" panose="020B0604020202020204" pitchFamily="34" charset="0"/>
              <a:buChar char="•"/>
            </a:pPr>
            <a:endParaRPr lang="en-US" b="0" i="0" dirty="0">
              <a:solidFill>
                <a:srgbClr val="1E1E1E"/>
              </a:solidFill>
              <a:effectLst/>
              <a:latin typeface="Roboto" panose="02000000000000000000" pitchFamily="2" charset="0"/>
            </a:endParaRPr>
          </a:p>
          <a:p>
            <a:pPr algn="l">
              <a:buFont typeface="Arial" panose="020B0604020202020204" pitchFamily="34" charset="0"/>
              <a:buNone/>
            </a:pPr>
            <a:r>
              <a:rPr lang="en-US" b="0" i="0" dirty="0">
                <a:solidFill>
                  <a:srgbClr val="1E1E1E"/>
                </a:solidFill>
                <a:effectLst/>
                <a:latin typeface="Roboto" panose="02000000000000000000" pitchFamily="2" charset="0"/>
              </a:rPr>
              <a:t>https://satsuite.collegeboard.org/media/pdf/sat-in-test-optional-world.pdf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760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84978">
              <a:buFont typeface="Arial" panose="020B0604020202020204" pitchFamily="34" charset="0"/>
              <a:buNone/>
              <a:defRPr/>
            </a:pPr>
            <a:r>
              <a:rPr lang="en-US" dirty="0"/>
              <a:t>Another way students can review their scores is through the pdf score report. These can be batch printed from the K−12 reporting portal in the individual reports tab. </a:t>
            </a:r>
          </a:p>
          <a:p>
            <a:pPr marL="0" indent="0" defTabSz="984978">
              <a:buFont typeface="Arial" panose="020B0604020202020204" pitchFamily="34" charset="0"/>
              <a:buNone/>
              <a:defRPr/>
            </a:pPr>
            <a:endParaRPr lang="en-US" dirty="0">
              <a:ea typeface="Calibri" panose="020F0502020204030204"/>
              <a:cs typeface="Calibri" panose="020F0502020204030204"/>
            </a:endParaRPr>
          </a:p>
          <a:p>
            <a:pPr marL="0" indent="0" defTabSz="984978">
              <a:buFont typeface="Arial" panose="020B0604020202020204" pitchFamily="34" charset="0"/>
              <a:buNone/>
              <a:defRPr/>
            </a:pPr>
            <a:r>
              <a:rPr lang="en-US" dirty="0">
                <a:ea typeface="Calibri" panose="020F0502020204030204"/>
                <a:cs typeface="Calibri" panose="020F0502020204030204"/>
              </a:rPr>
              <a:t>The walkthrough of the .pdf score report begins on slide 17, if your students are not using the BigFuture School app.</a:t>
            </a:r>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7640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each of the assessments, the total score is the sum of the Reading and Writing score and the Math score. Ranges for each of the assessments are vertically aligned, meaning the score a student earns on any of the assessments on a given day is the same score they would have earned on the other assessments. For example, if a student earns a 550 on the Math section on the PSAT 8/9, they would have earned that same score on the PSAT/NMSQT and SAT.</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6</a:t>
            </a:fld>
            <a:endParaRPr lang="en-US"/>
          </a:p>
        </p:txBody>
      </p:sp>
    </p:spTree>
    <p:extLst>
      <p:ext uri="{BB962C8B-B14F-4D97-AF65-F5344CB8AC3E}">
        <p14:creationId xmlns:p14="http://schemas.microsoft.com/office/powerpoint/2010/main" val="118415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PSAT/NMSQT score range for the Total Score is 320−1520. The total score is the sum of the Reading and Writing section score and the Math section score. Section scores range from 160 to 760.</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7</a:t>
            </a:fld>
            <a:endParaRPr lang="en-US"/>
          </a:p>
        </p:txBody>
      </p:sp>
    </p:spTree>
    <p:extLst>
      <p:ext uri="{BB962C8B-B14F-4D97-AF65-F5344CB8AC3E}">
        <p14:creationId xmlns:p14="http://schemas.microsoft.com/office/powerpoint/2010/main" val="329935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open the BigFuture School app on their phone, they’ll see four icons on the bottom of the screen: For You, Messages, Saved, and Scores. When they select </a:t>
            </a:r>
            <a:r>
              <a:rPr lang="en-US" b="1" dirty="0"/>
              <a:t>Scores</a:t>
            </a:r>
            <a:r>
              <a:rPr lang="en-US" dirty="0"/>
              <a:t>, they’ll see a card that names their test results. </a:t>
            </a:r>
          </a:p>
          <a:p>
            <a:endParaRPr lang="en-US" dirty="0"/>
          </a:p>
          <a:p>
            <a:r>
              <a:rPr lang="en-US" dirty="0"/>
              <a:t>Clicking on the card takes them to the score report. There’s a small icon on the upper right side of the screen. This is menu that takes students directly to the various sections of the score report. Alternatively, they can scroll down.</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9</a:t>
            </a:fld>
            <a:endParaRPr lang="en-US"/>
          </a:p>
        </p:txBody>
      </p:sp>
    </p:spTree>
    <p:extLst>
      <p:ext uri="{BB962C8B-B14F-4D97-AF65-F5344CB8AC3E}">
        <p14:creationId xmlns:p14="http://schemas.microsoft.com/office/powerpoint/2010/main" val="313070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students are shown their total and their section scores. </a:t>
            </a:r>
          </a:p>
          <a:p>
            <a:endParaRPr lang="en-US" dirty="0"/>
          </a:p>
          <a:p>
            <a:r>
              <a:rPr lang="en-US" dirty="0"/>
              <a:t>The statement on the bottom of the screen lets students know whether they meet the college and career readiness benchmark on each section of the SAT. There’s more information about Benchmarks on slide 13.</a:t>
            </a:r>
          </a:p>
          <a:p>
            <a:endParaRPr lang="en-US" dirty="0"/>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10</a:t>
            </a:fld>
            <a:endParaRPr lang="en-US"/>
          </a:p>
        </p:txBody>
      </p:sp>
    </p:spTree>
    <p:extLst>
      <p:ext uri="{BB962C8B-B14F-4D97-AF65-F5344CB8AC3E}">
        <p14:creationId xmlns:p14="http://schemas.microsoft.com/office/powerpoint/2010/main" val="397347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continue scrolling, they reach the Percentile Comparisons portion of the score report. </a:t>
            </a:r>
          </a:p>
          <a:p>
            <a:endParaRPr lang="en-US" dirty="0"/>
          </a:p>
          <a:p>
            <a:r>
              <a:rPr lang="en-US" dirty="0"/>
              <a:t>Students can select Total, Reading and Writing, and/or Math near the top of the screen to see their score percentile. </a:t>
            </a:r>
          </a:p>
          <a:p>
            <a:endParaRPr lang="en-US" dirty="0"/>
          </a:p>
          <a:p>
            <a:r>
              <a:rPr lang="en-US" dirty="0"/>
              <a:t>The percentiles compare a student’s scores with those of all students in the same grade around the world who took the SAT. The student on the slide scored as well or better in Math than 40% of a globally representative group of 10th-grade students.</a:t>
            </a:r>
          </a:p>
          <a:p>
            <a:endParaRPr lang="en-US" dirty="0"/>
          </a:p>
          <a:p>
            <a:r>
              <a:rPr lang="en-US" dirty="0"/>
              <a:t>Percentiles are based on the actual scores of students in the past three graduating classes who took the PSAT/NMSQT during high school.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4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65" name="Picture Placeholder 64"/>
          <p:cNvSpPr>
            <a:spLocks noGrp="1"/>
          </p:cNvSpPr>
          <p:nvPr>
            <p:ph type="pic" sz="quarter" idx="12" hasCustomPrompt="1"/>
          </p:nvPr>
        </p:nvSpPr>
        <p:spPr>
          <a:xfrm>
            <a:off x="6067349"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039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439" marR="0" lvl="0" indent="-257439" algn="l" defTabSz="93039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8525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16" name="Straight Connector 15"/>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1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2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5"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422013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8"/>
            <a:ext cx="12192000" cy="3588923"/>
          </a:xfrm>
          <a:prstGeom prst="rect">
            <a:avLst/>
          </a:prstGeom>
        </p:spPr>
        <p:txBody>
          <a:bodyPr lIns="1920240" tIns="45720" rIns="1920240" bIns="45720" anchor="ctr" anchorCtr="0">
            <a:noAutofit/>
          </a:bodyPr>
          <a:lstStyle>
            <a:lvl1pPr algn="ctr">
              <a:defRPr sz="4362"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sp>
        <p:nvSpPr>
          <p:cNvPr id="28"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3313359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4"/>
            <a:ext cx="4556067" cy="589709"/>
          </a:xfrm>
          <a:prstGeom prst="rect">
            <a:avLst/>
          </a:prstGeom>
        </p:spPr>
        <p:txBody>
          <a:bodyPr lIns="0" tIns="45720" rIns="0" bIns="45720" anchor="ctr" anchorCtr="0">
            <a:noAutofit/>
          </a:bodyPr>
          <a:lstStyle>
            <a:lvl1pPr algn="ctr">
              <a:defRPr sz="569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4250890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9279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506F9-DEB5-4601-A3A7-D778E1CD39DD}"/>
              </a:ext>
            </a:extLst>
          </p:cNvPr>
          <p:cNvSpPr/>
          <p:nvPr userDrawn="1"/>
        </p:nvSpPr>
        <p:spPr>
          <a:xfrm>
            <a:off x="1712772" y="6356439"/>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2022 (CSI)</a:t>
            </a:r>
          </a:p>
        </p:txBody>
      </p:sp>
    </p:spTree>
    <p:extLst>
      <p:ext uri="{BB962C8B-B14F-4D97-AF65-F5344CB8AC3E}">
        <p14:creationId xmlns:p14="http://schemas.microsoft.com/office/powerpoint/2010/main" val="385733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60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7" b="1">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25627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srgbClr val="006298"/>
              </a:solidFill>
            </a:endParaRPr>
          </a:p>
        </p:txBody>
      </p:sp>
      <p:sp>
        <p:nvSpPr>
          <p:cNvPr id="2" name="Title 1"/>
          <p:cNvSpPr>
            <a:spLocks noGrp="1"/>
          </p:cNvSpPr>
          <p:nvPr>
            <p:ph type="ctrTitle" hasCustomPrompt="1"/>
          </p:nvPr>
        </p:nvSpPr>
        <p:spPr>
          <a:xfrm>
            <a:off x="2179487" y="2043974"/>
            <a:ext cx="7630887" cy="807382"/>
          </a:xfrm>
          <a:prstGeom prst="rect">
            <a:avLst/>
          </a:prstGeom>
        </p:spPr>
        <p:txBody>
          <a:bodyPr lIns="0" tIns="137160" rIns="0" bIns="0"/>
          <a:lstStyle>
            <a:lvl1pPr algn="ctr">
              <a:defRPr sz="4195" baseline="0">
                <a:solidFill>
                  <a:schemeClr val="bg1"/>
                </a:solidFill>
                <a:latin typeface="Roboto Slab Regular"/>
                <a:cs typeface="Roboto Slab Regular"/>
              </a:defRPr>
            </a:lvl1pPr>
          </a:lstStyle>
          <a:p>
            <a:r>
              <a:rPr lang="en-US"/>
              <a:t>Statement goes here.</a:t>
            </a:r>
          </a:p>
        </p:txBody>
      </p:sp>
      <p:sp>
        <p:nvSpPr>
          <p:cNvPr id="6" name="Slide Number Placeholder 5"/>
          <p:cNvSpPr>
            <a:spLocks noGrp="1"/>
          </p:cNvSpPr>
          <p:nvPr>
            <p:ph type="sldNum" sz="quarter" idx="12"/>
          </p:nvPr>
        </p:nvSpPr>
        <p:spPr>
          <a:xfrm>
            <a:off x="8887309" y="6193619"/>
            <a:ext cx="2844800" cy="365125"/>
          </a:xfrm>
        </p:spPr>
        <p:txBody>
          <a:bodyPr tIns="0" rIns="0" bIns="0" anchor="b"/>
          <a:lstStyle/>
          <a:p>
            <a:fld id="{E58C0DC8-E089-4D4A-A71C-1ACF76415CE6}" type="slidenum">
              <a:rPr lang="en-US" smtClean="0"/>
              <a:t>‹#›</a:t>
            </a:fld>
            <a:endParaRPr lang="en-US"/>
          </a:p>
        </p:txBody>
      </p:sp>
      <p:sp>
        <p:nvSpPr>
          <p:cNvPr id="9" name="Rectangle 8"/>
          <p:cNvSpPr/>
          <p:nvPr userDrawn="1"/>
        </p:nvSpPr>
        <p:spPr>
          <a:xfrm>
            <a:off x="2179487" y="1923692"/>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16"/>
          <p:cNvSpPr>
            <a:spLocks noGrp="1"/>
          </p:cNvSpPr>
          <p:nvPr>
            <p:ph type="body" sz="quarter" idx="10" hasCustomPrompt="1"/>
          </p:nvPr>
        </p:nvSpPr>
        <p:spPr>
          <a:xfrm>
            <a:off x="2179485" y="2851357"/>
            <a:ext cx="7630888" cy="507831"/>
          </a:xfrm>
          <a:prstGeom prst="rect">
            <a:avLst/>
          </a:prstGeom>
        </p:spPr>
        <p:txBody>
          <a:bodyPr wrap="square" lIns="0" tIns="228600" rIns="0" bIns="0">
            <a:spAutoFit/>
          </a:bodyPr>
          <a:lstStyle>
            <a:lvl1pPr marL="0" indent="0" algn="ctr">
              <a:lnSpc>
                <a:spcPct val="100000"/>
              </a:lnSpc>
              <a:buNone/>
              <a:defRPr sz="1798"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64639"/>
          </a:xfrm>
          <a:prstGeom prst="rect">
            <a:avLst/>
          </a:prstGeom>
        </p:spPr>
        <p:txBody>
          <a:bodyPr wrap="square" lIns="0" tIns="0" rIns="0" bIns="0" numCol="3" spcCol="914400">
            <a:spAutoFit/>
          </a:bodyPr>
          <a:lstStyle>
            <a:lvl1pPr marL="285431" indent="-285431" algn="ctr">
              <a:lnSpc>
                <a:spcPct val="100000"/>
              </a:lnSpc>
              <a:buFont typeface="Arial"/>
              <a:buChar char="•"/>
              <a:defRPr sz="1798"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Bullet points go here</a:t>
            </a:r>
          </a:p>
          <a:p>
            <a:pPr lvl="0"/>
            <a:endParaRPr lang="en-US"/>
          </a:p>
          <a:p>
            <a:pPr lvl="0"/>
            <a:r>
              <a:rPr lang="en-US"/>
              <a:t>Bullet points go here</a:t>
            </a:r>
          </a:p>
          <a:p>
            <a:pPr lvl="0"/>
            <a:endParaRPr lang="en-US"/>
          </a:p>
          <a:p>
            <a:pPr lvl="0"/>
            <a:r>
              <a:rPr lang="en-US"/>
              <a:t>Bullet points go here</a:t>
            </a:r>
          </a:p>
          <a:p>
            <a:pPr lvl="0"/>
            <a:endParaRPr lang="en-US"/>
          </a:p>
        </p:txBody>
      </p:sp>
    </p:spTree>
    <p:extLst>
      <p:ext uri="{BB962C8B-B14F-4D97-AF65-F5344CB8AC3E}">
        <p14:creationId xmlns:p14="http://schemas.microsoft.com/office/powerpoint/2010/main" val="38303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6329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59003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0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sp>
        <p:nvSpPr>
          <p:cNvPr id="12" name="Rectangle 11"/>
          <p:cNvSpPr/>
          <p:nvPr/>
        </p:nvSpPr>
        <p:spPr>
          <a:xfrm>
            <a:off x="5282215" y="0"/>
            <a:ext cx="690978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23" name="Straight Connector 22"/>
          <p:cNvCxnSpPr>
            <a:cxnSpLocks/>
          </p:cNvCxnSpPr>
          <p:nvPr/>
        </p:nvCxnSpPr>
        <p:spPr>
          <a:xfrm>
            <a:off x="356461" y="6252279"/>
            <a:ext cx="4792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4792588" cy="47365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479258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flipV="1">
            <a:off x="356462" y="427206"/>
            <a:ext cx="4863609" cy="5675"/>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2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2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1"/>
            <a:ext cx="1191600" cy="102800"/>
          </a:xfrm>
          <a:prstGeom prst="rect">
            <a:avLst/>
          </a:prstGeom>
          <a:solidFill>
            <a:schemeClr val="accent4"/>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7" y="6755101"/>
            <a:ext cx="1191600" cy="102800"/>
          </a:xfrm>
          <a:prstGeom prst="rect">
            <a:avLst/>
          </a:prstGeom>
          <a:solidFill>
            <a:schemeClr val="accent3"/>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1"/>
            <a:ext cx="1191600" cy="102800"/>
          </a:xfrm>
          <a:prstGeom prst="rect">
            <a:avLst/>
          </a:prstGeom>
          <a:solidFill>
            <a:schemeClr val="accent2"/>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1"/>
            <a:ext cx="8616800" cy="102800"/>
          </a:xfrm>
          <a:prstGeom prst="rect">
            <a:avLst/>
          </a:prstGeom>
          <a:solidFill>
            <a:schemeClr val="accent1"/>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638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9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 name="Slide title"/>
          <p:cNvSpPr>
            <a:spLocks noGrp="1" noChangeArrowheads="1"/>
          </p:cNvSpPr>
          <p:nvPr>
            <p:ph type="title"/>
          </p:nvPr>
        </p:nvSpPr>
        <p:spPr bwMode="gray">
          <a:xfrm>
            <a:off x="552498" y="1929347"/>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7" y="-1140743"/>
            <a:ext cx="6428012" cy="7280807"/>
          </a:xfrm>
          <a:prstGeom prst="rect">
            <a:avLst/>
          </a:prstGeom>
        </p:spPr>
      </p:pic>
    </p:spTree>
    <p:extLst>
      <p:ext uri="{BB962C8B-B14F-4D97-AF65-F5344CB8AC3E}">
        <p14:creationId xmlns:p14="http://schemas.microsoft.com/office/powerpoint/2010/main" val="2477628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a:t>Click to 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436681037"/>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78692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356461" y="1311907"/>
            <a:ext cx="11286153" cy="4634802"/>
          </a:xfrm>
          <a:prstGeom prst="rect">
            <a:avLst/>
          </a:prstGeom>
          <a:noFill/>
          <a:ln>
            <a:noFill/>
          </a:ln>
        </p:spPr>
        <p:txBody>
          <a:bodyPr spcFirstLastPara="1" wrap="square" lIns="91425" tIns="45700" rIns="91425" bIns="45700" anchor="t" anchorCtr="0">
            <a:normAutofit/>
          </a:bodyPr>
          <a:lstStyle>
            <a:lvl1pPr marL="434066" lvl="0" indent="-325549" algn="l">
              <a:lnSpc>
                <a:spcPct val="100000"/>
              </a:lnSpc>
              <a:spcBef>
                <a:spcPts val="684"/>
              </a:spcBef>
              <a:spcAft>
                <a:spcPts val="0"/>
              </a:spcAft>
              <a:buClr>
                <a:schemeClr val="accent3"/>
              </a:buClr>
              <a:buSzPts val="1800"/>
              <a:buChar char="•"/>
              <a:defRPr/>
            </a:lvl1pPr>
            <a:lvl2pPr marL="868131" lvl="1" indent="-349664" algn="l">
              <a:lnSpc>
                <a:spcPct val="100000"/>
              </a:lnSpc>
              <a:spcBef>
                <a:spcPts val="304"/>
              </a:spcBef>
              <a:spcAft>
                <a:spcPts val="0"/>
              </a:spcAft>
              <a:buClr>
                <a:schemeClr val="accent3"/>
              </a:buClr>
              <a:buSzPts val="2200"/>
              <a:buChar char="-"/>
              <a:defRPr/>
            </a:lvl2pPr>
            <a:lvl3pPr marL="1302197" lvl="2" indent="-349664" algn="l">
              <a:lnSpc>
                <a:spcPct val="100000"/>
              </a:lnSpc>
              <a:spcBef>
                <a:spcPts val="304"/>
              </a:spcBef>
              <a:spcAft>
                <a:spcPts val="0"/>
              </a:spcAft>
              <a:buClr>
                <a:schemeClr val="accent3"/>
              </a:buClr>
              <a:buSzPts val="2200"/>
              <a:buFont typeface="Noto Sans Symbols"/>
              <a:buChar char="▪"/>
              <a:defRPr/>
            </a:lvl3pPr>
            <a:lvl4pPr marL="1736263" lvl="3" indent="-313492" algn="l">
              <a:lnSpc>
                <a:spcPct val="100000"/>
              </a:lnSpc>
              <a:spcBef>
                <a:spcPts val="304"/>
              </a:spcBef>
              <a:spcAft>
                <a:spcPts val="0"/>
              </a:spcAft>
              <a:buClr>
                <a:schemeClr val="accent3"/>
              </a:buClr>
              <a:buSzPts val="1600"/>
              <a:buChar char="-"/>
              <a:defRPr/>
            </a:lvl4pPr>
            <a:lvl5pPr marL="2170328" lvl="4" indent="-361721" algn="l">
              <a:lnSpc>
                <a:spcPct val="100000"/>
              </a:lnSpc>
              <a:spcBef>
                <a:spcPts val="456"/>
              </a:spcBef>
              <a:spcAft>
                <a:spcPts val="0"/>
              </a:spcAft>
              <a:buClr>
                <a:schemeClr val="dk1"/>
              </a:buClr>
              <a:buSzPts val="2400"/>
              <a:buChar char="»"/>
              <a:defRPr/>
            </a:lvl5pPr>
            <a:lvl6pPr marL="2604394" lvl="5" indent="-325549" algn="l">
              <a:lnSpc>
                <a:spcPct val="100000"/>
              </a:lnSpc>
              <a:spcBef>
                <a:spcPts val="342"/>
              </a:spcBef>
              <a:spcAft>
                <a:spcPts val="0"/>
              </a:spcAft>
              <a:buClr>
                <a:schemeClr val="dk1"/>
              </a:buClr>
              <a:buSzPts val="1800"/>
              <a:buChar char="•"/>
              <a:defRPr/>
            </a:lvl6pPr>
            <a:lvl7pPr marL="3038460" lvl="6" indent="-325549" algn="l">
              <a:lnSpc>
                <a:spcPct val="100000"/>
              </a:lnSpc>
              <a:spcBef>
                <a:spcPts val="342"/>
              </a:spcBef>
              <a:spcAft>
                <a:spcPts val="0"/>
              </a:spcAft>
              <a:buClr>
                <a:schemeClr val="dk1"/>
              </a:buClr>
              <a:buSzPts val="1800"/>
              <a:buChar char="•"/>
              <a:defRPr/>
            </a:lvl7pPr>
            <a:lvl8pPr marL="3472525" lvl="7" indent="-325549" algn="l">
              <a:lnSpc>
                <a:spcPct val="100000"/>
              </a:lnSpc>
              <a:spcBef>
                <a:spcPts val="342"/>
              </a:spcBef>
              <a:spcAft>
                <a:spcPts val="0"/>
              </a:spcAft>
              <a:buClr>
                <a:schemeClr val="dk1"/>
              </a:buClr>
              <a:buSzPts val="1800"/>
              <a:buChar char="•"/>
              <a:defRPr/>
            </a:lvl8pPr>
            <a:lvl9pPr marL="3906591" lvl="8" indent="-325549" algn="l">
              <a:lnSpc>
                <a:spcPct val="100000"/>
              </a:lnSpc>
              <a:spcBef>
                <a:spcPts val="342"/>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514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185762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18" name="Freeform 17"/>
          <p:cNvSpPr/>
          <p:nvPr/>
        </p:nvSpPr>
        <p:spPr>
          <a:xfrm>
            <a:off x="6067374" y="347531"/>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47" name="Picture Placeholder 46"/>
          <p:cNvSpPr>
            <a:spLocks noGrp="1" noChangeAspect="1"/>
          </p:cNvSpPr>
          <p:nvPr>
            <p:ph type="pic" sz="quarter" idx="12" hasCustomPrompt="1"/>
          </p:nvPr>
        </p:nvSpPr>
        <p:spPr>
          <a:xfrm>
            <a:off x="6067375"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a:t>Insert Brand Approved Picture for Cover</a:t>
            </a:r>
            <a:br>
              <a:rPr lang="en-US"/>
            </a:br>
            <a:r>
              <a:rPr lang="en-US"/>
              <a:t>(Square Pictures only)</a:t>
            </a:r>
          </a:p>
        </p:txBody>
      </p:sp>
    </p:spTree>
    <p:extLst>
      <p:ext uri="{BB962C8B-B14F-4D97-AF65-F5344CB8AC3E}">
        <p14:creationId xmlns:p14="http://schemas.microsoft.com/office/powerpoint/2010/main" val="311977388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2860405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9140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72975" y="605720"/>
            <a:ext cx="11479080" cy="4001791"/>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7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1676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68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162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670473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47281" y="0"/>
            <a:ext cx="4744720"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4" y="6252279"/>
            <a:ext cx="67898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3161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6"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normAutofit/>
          </a:bodyPr>
          <a:lstStyle/>
          <a:p>
            <a:pPr algn="ctr"/>
            <a:endParaRPr lang="en-US" sz="1897"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1"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1"/>
            <a:ext cx="6448450" cy="668799"/>
          </a:xfrm>
          <a:prstGeom prst="rect">
            <a:avLst/>
          </a:prstGeom>
        </p:spPr>
        <p:txBody>
          <a:bodyPr lIns="0" tIns="0" rIns="0" bIns="0" anchor="b">
            <a:noAutofit/>
          </a:bodyPr>
          <a:lstStyle>
            <a:lvl1pPr marL="0" indent="0" algn="l">
              <a:buNone/>
              <a:defRPr sz="2655" b="0">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8">
                <a:solidFill>
                  <a:schemeClr val="accent3"/>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8">
                <a:solidFill>
                  <a:schemeClr val="tx2"/>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790485" cy="589035"/>
          </a:xfrm>
          <a:prstGeom prst="rect">
            <a:avLst/>
          </a:prstGeom>
        </p:spPr>
      </p:pic>
    </p:spTree>
    <p:extLst>
      <p:ext uri="{BB962C8B-B14F-4D97-AF65-F5344CB8AC3E}">
        <p14:creationId xmlns:p14="http://schemas.microsoft.com/office/powerpoint/2010/main" val="203532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6563334"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5"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8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sp>
        <p:nvSpPr>
          <p:cNvPr id="5" name="Slide title"/>
          <p:cNvSpPr>
            <a:spLocks noGrp="1" noChangeArrowheads="1"/>
          </p:cNvSpPr>
          <p:nvPr>
            <p:ph type="title" hasCustomPrompt="1"/>
          </p:nvPr>
        </p:nvSpPr>
        <p:spPr bwMode="gray">
          <a:xfrm>
            <a:off x="749372"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270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a:extLst>
              <a:ext uri="{FF2B5EF4-FFF2-40B4-BE49-F238E27FC236}">
                <a16:creationId xmlns:a16="http://schemas.microsoft.com/office/drawing/2014/main" id="{1208AFD6-1385-D348-8E8D-FF026764B56B}"/>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431314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28588907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12837095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93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6C9CDA15-E892-4C4A-8A55-02344576438B}"/>
              </a:ext>
            </a:extLst>
          </p:cNvPr>
          <p:cNvSpPr>
            <a:spLocks noGrp="1"/>
          </p:cNvSpPr>
          <p:nvPr>
            <p:ph type="pic" sz="quarter" idx="10"/>
          </p:nvPr>
        </p:nvSpPr>
        <p:spPr>
          <a:xfrm>
            <a:off x="0" y="1"/>
            <a:ext cx="12192000" cy="4724400"/>
          </a:xfrm>
          <a:custGeom>
            <a:avLst/>
            <a:gdLst>
              <a:gd name="connsiteX0" fmla="*/ 0 w 12193588"/>
              <a:gd name="connsiteY0" fmla="*/ 0 h 4724400"/>
              <a:gd name="connsiteX1" fmla="*/ 12193588 w 12193588"/>
              <a:gd name="connsiteY1" fmla="*/ 0 h 4724400"/>
              <a:gd name="connsiteX2" fmla="*/ 12193588 w 12193588"/>
              <a:gd name="connsiteY2" fmla="*/ 4724400 h 4724400"/>
              <a:gd name="connsiteX3" fmla="*/ 0 w 12193588"/>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12193588" h="4724400">
                <a:moveTo>
                  <a:pt x="0" y="0"/>
                </a:moveTo>
                <a:lnTo>
                  <a:pt x="12193588" y="0"/>
                </a:lnTo>
                <a:lnTo>
                  <a:pt x="12193588" y="4724400"/>
                </a:lnTo>
                <a:lnTo>
                  <a:pt x="0" y="47244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Tree>
    <p:extLst>
      <p:ext uri="{BB962C8B-B14F-4D97-AF65-F5344CB8AC3E}">
        <p14:creationId xmlns:p14="http://schemas.microsoft.com/office/powerpoint/2010/main" val="1408314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1BE2C6E2-84F5-442B-A685-3BFD6530D8A3}"/>
              </a:ext>
            </a:extLst>
          </p:cNvPr>
          <p:cNvSpPr>
            <a:spLocks noGrp="1"/>
          </p:cNvSpPr>
          <p:nvPr>
            <p:ph type="pic" sz="quarter" idx="12"/>
          </p:nvPr>
        </p:nvSpPr>
        <p:spPr>
          <a:xfrm>
            <a:off x="1" y="0"/>
            <a:ext cx="3864767" cy="6858000"/>
          </a:xfrm>
          <a:custGeom>
            <a:avLst/>
            <a:gdLst>
              <a:gd name="connsiteX0" fmla="*/ 0 w 3865270"/>
              <a:gd name="connsiteY0" fmla="*/ 0 h 6858000"/>
              <a:gd name="connsiteX1" fmla="*/ 3865270 w 3865270"/>
              <a:gd name="connsiteY1" fmla="*/ 0 h 6858000"/>
              <a:gd name="connsiteX2" fmla="*/ 3865270 w 3865270"/>
              <a:gd name="connsiteY2" fmla="*/ 6858000 h 6858000"/>
              <a:gd name="connsiteX3" fmla="*/ 0 w 38652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65270" h="6858000">
                <a:moveTo>
                  <a:pt x="0" y="0"/>
                </a:moveTo>
                <a:lnTo>
                  <a:pt x="3865270" y="0"/>
                </a:lnTo>
                <a:lnTo>
                  <a:pt x="386527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
        <p:nvSpPr>
          <p:cNvPr id="10" name="PpHolder7">
            <a:extLst>
              <a:ext uri="{FF2B5EF4-FFF2-40B4-BE49-F238E27FC236}">
                <a16:creationId xmlns:a16="http://schemas.microsoft.com/office/drawing/2014/main" id="{6BD3E40E-6024-4B5A-B8DD-CAF29B390CFE}"/>
              </a:ext>
            </a:extLst>
          </p:cNvPr>
          <p:cNvSpPr>
            <a:spLocks noGrp="1"/>
          </p:cNvSpPr>
          <p:nvPr>
            <p:ph type="pic" sz="quarter" idx="11"/>
          </p:nvPr>
        </p:nvSpPr>
        <p:spPr>
          <a:xfrm>
            <a:off x="4309211" y="3697321"/>
            <a:ext cx="1512025" cy="1442385"/>
          </a:xfrm>
          <a:custGeom>
            <a:avLst/>
            <a:gdLst>
              <a:gd name="connsiteX0" fmla="*/ 0 w 1512222"/>
              <a:gd name="connsiteY0" fmla="*/ 0 h 1442385"/>
              <a:gd name="connsiteX1" fmla="*/ 1512222 w 1512222"/>
              <a:gd name="connsiteY1" fmla="*/ 0 h 1442385"/>
              <a:gd name="connsiteX2" fmla="*/ 1512222 w 1512222"/>
              <a:gd name="connsiteY2" fmla="*/ 1442385 h 1442385"/>
              <a:gd name="connsiteX3" fmla="*/ 0 w 1512222"/>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2" h="1442385">
                <a:moveTo>
                  <a:pt x="0" y="0"/>
                </a:moveTo>
                <a:lnTo>
                  <a:pt x="1512222" y="0"/>
                </a:lnTo>
                <a:lnTo>
                  <a:pt x="1512222"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
        <p:nvSpPr>
          <p:cNvPr id="8" name="PpHolder24">
            <a:extLst>
              <a:ext uri="{FF2B5EF4-FFF2-40B4-BE49-F238E27FC236}">
                <a16:creationId xmlns:a16="http://schemas.microsoft.com/office/drawing/2014/main" id="{5F5A454A-73D2-476A-8004-FBA5AF58071C}"/>
              </a:ext>
            </a:extLst>
          </p:cNvPr>
          <p:cNvSpPr>
            <a:spLocks noGrp="1"/>
          </p:cNvSpPr>
          <p:nvPr userDrawn="1">
            <p:ph type="pic" sz="quarter" idx="10"/>
          </p:nvPr>
        </p:nvSpPr>
        <p:spPr>
          <a:xfrm>
            <a:off x="3864768" y="1672578"/>
            <a:ext cx="1512027" cy="1442385"/>
          </a:xfrm>
          <a:custGeom>
            <a:avLst/>
            <a:gdLst>
              <a:gd name="connsiteX0" fmla="*/ 0 w 1512224"/>
              <a:gd name="connsiteY0" fmla="*/ 0 h 1442385"/>
              <a:gd name="connsiteX1" fmla="*/ 1512224 w 1512224"/>
              <a:gd name="connsiteY1" fmla="*/ 0 h 1442385"/>
              <a:gd name="connsiteX2" fmla="*/ 1512224 w 1512224"/>
              <a:gd name="connsiteY2" fmla="*/ 1442385 h 1442385"/>
              <a:gd name="connsiteX3" fmla="*/ 0 w 1512224"/>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4" h="1442385">
                <a:moveTo>
                  <a:pt x="0" y="0"/>
                </a:moveTo>
                <a:lnTo>
                  <a:pt x="1512224" y="0"/>
                </a:lnTo>
                <a:lnTo>
                  <a:pt x="1512224"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Tree>
    <p:extLst>
      <p:ext uri="{BB962C8B-B14F-4D97-AF65-F5344CB8AC3E}">
        <p14:creationId xmlns:p14="http://schemas.microsoft.com/office/powerpoint/2010/main" val="3981409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6"/>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54" indent="0" algn="ctr">
              <a:buNone/>
              <a:defRPr>
                <a:solidFill>
                  <a:schemeClr val="tx1">
                    <a:tint val="75000"/>
                  </a:schemeClr>
                </a:solidFill>
              </a:defRPr>
            </a:lvl2pPr>
            <a:lvl3pPr marL="931507" indent="0" algn="ctr">
              <a:buNone/>
              <a:defRPr>
                <a:solidFill>
                  <a:schemeClr val="tx1">
                    <a:tint val="75000"/>
                  </a:schemeClr>
                </a:solidFill>
              </a:defRPr>
            </a:lvl3pPr>
            <a:lvl4pPr marL="1397261" indent="0" algn="ctr">
              <a:buNone/>
              <a:defRPr>
                <a:solidFill>
                  <a:schemeClr val="tx1">
                    <a:tint val="75000"/>
                  </a:schemeClr>
                </a:solidFill>
              </a:defRPr>
            </a:lvl4pPr>
            <a:lvl5pPr marL="1863014" indent="0" algn="ctr">
              <a:buNone/>
              <a:defRPr>
                <a:solidFill>
                  <a:schemeClr val="tx1">
                    <a:tint val="75000"/>
                  </a:schemeClr>
                </a:solidFill>
              </a:defRPr>
            </a:lvl5pPr>
            <a:lvl6pPr marL="2328768" indent="0" algn="ctr">
              <a:buNone/>
              <a:defRPr>
                <a:solidFill>
                  <a:schemeClr val="tx1">
                    <a:tint val="75000"/>
                  </a:schemeClr>
                </a:solidFill>
              </a:defRPr>
            </a:lvl6pPr>
            <a:lvl7pPr marL="2794521" indent="0" algn="ctr">
              <a:buNone/>
              <a:defRPr>
                <a:solidFill>
                  <a:schemeClr val="tx1">
                    <a:tint val="75000"/>
                  </a:schemeClr>
                </a:solidFill>
              </a:defRPr>
            </a:lvl7pPr>
            <a:lvl8pPr marL="3260277" indent="0" algn="ctr">
              <a:buNone/>
              <a:defRPr>
                <a:solidFill>
                  <a:schemeClr val="tx1">
                    <a:tint val="75000"/>
                  </a:schemeClr>
                </a:solidFill>
              </a:defRPr>
            </a:lvl8pPr>
            <a:lvl9pPr marL="3726029"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49772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1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8"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1"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37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7"/>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E6FBA0-52A6-4D53-8310-79A5F796C4D5}"/>
              </a:ext>
            </a:extLst>
          </p:cNvPr>
          <p:cNvSpPr/>
          <p:nvPr userDrawn="1"/>
        </p:nvSpPr>
        <p:spPr>
          <a:xfrm>
            <a:off x="1792602" y="6325881"/>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2020 (CSI)</a:t>
            </a:r>
          </a:p>
        </p:txBody>
      </p:sp>
    </p:spTree>
    <p:extLst>
      <p:ext uri="{BB962C8B-B14F-4D97-AF65-F5344CB8AC3E}">
        <p14:creationId xmlns:p14="http://schemas.microsoft.com/office/powerpoint/2010/main" val="419372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5" b="0" i="0">
                <a:solidFill>
                  <a:srgbClr val="1E1E1E"/>
                </a:solidFill>
                <a:latin typeface="Roboto Slab"/>
                <a:cs typeface="Roboto Slab"/>
              </a:defRPr>
            </a:lvl1pPr>
          </a:lstStyle>
          <a:p>
            <a:endParaRPr/>
          </a:p>
        </p:txBody>
      </p:sp>
      <p:sp>
        <p:nvSpPr>
          <p:cNvPr id="3" name="Holder 3"/>
          <p:cNvSpPr>
            <a:spLocks noGrp="1"/>
          </p:cNvSpPr>
          <p:nvPr>
            <p:ph sz="half" idx="2"/>
          </p:nvPr>
        </p:nvSpPr>
        <p:spPr>
          <a:xfrm>
            <a:off x="609600" y="1577340"/>
            <a:ext cx="5303520" cy="263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63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7" name="Holder 7"/>
          <p:cNvSpPr>
            <a:spLocks noGrp="1"/>
          </p:cNvSpPr>
          <p:nvPr>
            <p:ph type="sldNum" sz="quarter" idx="7"/>
          </p:nvPr>
        </p:nvSpPr>
        <p:spPr/>
        <p:txBody>
          <a:bodyPr lIns="0" tIns="0" rIns="0" bIns="0"/>
          <a:lstStyle>
            <a:lvl1pPr>
              <a:defRPr sz="1098" b="0" i="0">
                <a:solidFill>
                  <a:srgbClr val="080808"/>
                </a:solidFill>
                <a:latin typeface="Roboto Slab"/>
                <a:cs typeface="Roboto Slab"/>
              </a:defRPr>
            </a:lvl1pPr>
          </a:lstStyle>
          <a:p>
            <a:pPr marL="38054">
              <a:spcBef>
                <a:spcPts val="179"/>
              </a:spcBef>
            </a:pPr>
            <a:fld id="{81D60167-4931-47E6-BA6A-407CBD079E47}" type="slidenum">
              <a:rPr lang="en-US" spc="-25" smtClean="0"/>
              <a:pPr marL="38054">
                <a:spcBef>
                  <a:spcPts val="179"/>
                </a:spcBef>
              </a:pPr>
              <a:t>‹#›</a:t>
            </a:fld>
            <a:endParaRPr lang="en-US" spc="-25"/>
          </a:p>
        </p:txBody>
      </p:sp>
    </p:spTree>
    <p:extLst>
      <p:ext uri="{BB962C8B-B14F-4D97-AF65-F5344CB8AC3E}">
        <p14:creationId xmlns:p14="http://schemas.microsoft.com/office/powerpoint/2010/main" val="2071147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_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01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483038" y="6300706"/>
            <a:ext cx="3136356" cy="289393"/>
          </a:xfrm>
        </p:spPr>
        <p:txBody>
          <a:bodyPr lIns="0" tIns="0" rIns="0" bIns="0">
            <a:normAutofit/>
          </a:bodyPr>
          <a:lstStyle>
            <a:lvl1pPr marL="0" indent="0" algn="l">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spTree>
    <p:extLst>
      <p:ext uri="{BB962C8B-B14F-4D97-AF65-F5344CB8AC3E}">
        <p14:creationId xmlns:p14="http://schemas.microsoft.com/office/powerpoint/2010/main" val="3087824544"/>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31634351"/>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787066" y="788294"/>
            <a:ext cx="4779432" cy="4774977"/>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2978331"/>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3012999701"/>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273196" y="0"/>
            <a:ext cx="5918804" cy="6077243"/>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Tree>
    <p:extLst>
      <p:ext uri="{BB962C8B-B14F-4D97-AF65-F5344CB8AC3E}">
        <p14:creationId xmlns:p14="http://schemas.microsoft.com/office/powerpoint/2010/main" val="2284218949"/>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3010339721"/>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152583376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966148375"/>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904187838"/>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662"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83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14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231655" y="97479"/>
            <a:ext cx="9017263" cy="6281775"/>
          </a:xfrm>
          <a:prstGeom prst="rect">
            <a:avLst/>
          </a:prstGeom>
        </p:spPr>
      </p:pic>
    </p:spTree>
    <p:extLst>
      <p:ext uri="{BB962C8B-B14F-4D97-AF65-F5344CB8AC3E}">
        <p14:creationId xmlns:p14="http://schemas.microsoft.com/office/powerpoint/2010/main" val="2141247970"/>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53677" y="1717198"/>
            <a:ext cx="3257129" cy="3817872"/>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327640" y="1717198"/>
            <a:ext cx="3257129" cy="3817872"/>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201603" y="1717198"/>
            <a:ext cx="3257129" cy="3817872"/>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13729018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146790742"/>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53677" y="1415032"/>
            <a:ext cx="11286153" cy="876555"/>
          </a:xfrm>
        </p:spPr>
        <p:txBody>
          <a:bodyPr lIns="0" tIns="0" rIns="0" bIns="0"/>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53677" y="2533692"/>
            <a:ext cx="5502904" cy="3139607"/>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236927" y="2533692"/>
            <a:ext cx="5502904" cy="3139607"/>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374354245"/>
      </p:ext>
    </p:extLst>
  </p:cSld>
  <p:clrMapOvr>
    <a:masterClrMapping/>
  </p:clrMapOvr>
  <p:extLst>
    <p:ext uri="{DCECCB84-F9BA-43D5-87BE-67443E8EF086}">
      <p15:sldGuideLst xmlns:p15="http://schemas.microsoft.com/office/powerpoint/2012/main">
        <p15:guide id="1" pos="301">
          <p15:clr>
            <a:srgbClr val="FBAE40"/>
          </p15:clr>
        </p15:guide>
        <p15:guide id="2" pos="778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403570" y="171618"/>
            <a:ext cx="9164642" cy="6435661"/>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635137627"/>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8880453" y="-3468663"/>
            <a:ext cx="9164642" cy="6435661"/>
          </a:xfrm>
          <a:prstGeom prst="rect">
            <a:avLst/>
          </a:prstGeom>
        </p:spPr>
      </p:pic>
      <p:sp>
        <p:nvSpPr>
          <p:cNvPr id="3" name="Slide title"/>
          <p:cNvSpPr>
            <a:spLocks noGrp="1" noChangeArrowheads="1"/>
          </p:cNvSpPr>
          <p:nvPr>
            <p:ph type="title" hasCustomPrompt="1"/>
          </p:nvPr>
        </p:nvSpPr>
        <p:spPr bwMode="gray">
          <a:xfrm>
            <a:off x="2152682" y="2344982"/>
            <a:ext cx="7886637" cy="172526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3798">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582321" y="2805470"/>
            <a:ext cx="9164642" cy="6435661"/>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152682" y="4311149"/>
            <a:ext cx="7886637" cy="592675"/>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709" b="0" noProof="1"/>
              <a:t>Jane Doe</a:t>
            </a:r>
            <a:endParaRPr lang="en-CA" sz="1709" b="0" noProof="1"/>
          </a:p>
        </p:txBody>
      </p:sp>
    </p:spTree>
    <p:extLst>
      <p:ext uri="{BB962C8B-B14F-4D97-AF65-F5344CB8AC3E}">
        <p14:creationId xmlns:p14="http://schemas.microsoft.com/office/powerpoint/2010/main" val="1781752630"/>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403570" y="171618"/>
            <a:ext cx="9164642" cy="6435661"/>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53678" y="6291957"/>
            <a:ext cx="1656167" cy="358357"/>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1"/>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639390965"/>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447404" y="1592292"/>
            <a:ext cx="1302248" cy="1302266"/>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281049" y="1592292"/>
            <a:ext cx="1302248" cy="1302266"/>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187794" y="1592292"/>
            <a:ext cx="1302248" cy="1302266"/>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2546455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4886447" y="1988067"/>
            <a:ext cx="5380818" cy="2999433"/>
          </a:xfrm>
        </p:spPr>
        <p:txBody>
          <a:bodyPr anchor="ctr" anchorCtr="0">
            <a:normAutofit/>
          </a:bodyPr>
          <a:lstStyle>
            <a:lvl1pPr marL="0" indent="0">
              <a:buNone/>
              <a:defRPr sz="3418"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4"/>
            <a:ext cx="10909029" cy="56444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537693" y="2039207"/>
            <a:ext cx="2954559" cy="2917482"/>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2372437722"/>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148299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48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821591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99248"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199027" cy="6858000"/>
          </a:xfrm>
          <a:prstGeom prst="rect">
            <a:avLst/>
          </a:prstGeom>
        </p:spPr>
      </p:pic>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ysClr val="windowText" lastClr="000000"/>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3410612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56461" y="-1"/>
            <a:ext cx="6074022" cy="6858603"/>
          </a:xfrm>
        </p:spPr>
        <p:txBody>
          <a:bodyPr anchor="ctr" anchorCtr="0"/>
          <a:lstStyle>
            <a:lvl1pPr>
              <a:lnSpc>
                <a:spcPts val="6456"/>
              </a:lnSpc>
              <a:defRPr sz="6836">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955349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78572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6" y="-1140744"/>
            <a:ext cx="6428012" cy="7280807"/>
          </a:xfrm>
          <a:prstGeom prst="rect">
            <a:avLst/>
          </a:prstGeom>
        </p:spPr>
      </p:pic>
    </p:spTree>
    <p:extLst>
      <p:ext uri="{BB962C8B-B14F-4D97-AF65-F5344CB8AC3E}">
        <p14:creationId xmlns:p14="http://schemas.microsoft.com/office/powerpoint/2010/main" val="3752127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2586215702"/>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2325690305"/>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0269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4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0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93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1.emf"/><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oleObject" Target="../embeddings/oleObject2.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4.xml"/><Relationship Id="rId27"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82C92D-5AAE-2D85-EE65-DE3C454F8AF0}"/>
              </a:ext>
            </a:extLst>
          </p:cNvPr>
          <p:cNvGraphicFramePr>
            <a:graphicFrameLocks noChangeAspect="1"/>
          </p:cNvGraphicFramePr>
          <p:nvPr userDrawn="1">
            <p:custDataLst>
              <p:tags r:id="rId34"/>
            </p:custDataLst>
            <p:extLst>
              <p:ext uri="{D42A27DB-BD31-4B8C-83A1-F6EECF244321}">
                <p14:modId xmlns:p14="http://schemas.microsoft.com/office/powerpoint/2010/main" val="1620103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591" progId="TCLayout.ActiveDocument.1">
                  <p:embed/>
                </p:oleObj>
              </mc:Choice>
              <mc:Fallback>
                <p:oleObj name="think-cell Slide" r:id="rId36" imgW="592" imgH="591" progId="TCLayout.ActiveDocument.1">
                  <p:embed/>
                  <p:pic>
                    <p:nvPicPr>
                      <p:cNvPr id="2" name="Object 1" hidden="1">
                        <a:extLst>
                          <a:ext uri="{FF2B5EF4-FFF2-40B4-BE49-F238E27FC236}">
                            <a16:creationId xmlns:a16="http://schemas.microsoft.com/office/drawing/2014/main" id="{B182C92D-5AAE-2D85-EE65-DE3C454F8AF0}"/>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5"/>
            </p:custDataLst>
          </p:nvPr>
        </p:nvSpPr>
        <p:spPr>
          <a:xfrm>
            <a:off x="356462" y="1213752"/>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12" name="Straight Connector 11"/>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3"/>
    </p:custDataLst>
    <p:extLst>
      <p:ext uri="{BB962C8B-B14F-4D97-AF65-F5344CB8AC3E}">
        <p14:creationId xmlns:p14="http://schemas.microsoft.com/office/powerpoint/2010/main" val="137292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737" r:id="rId3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30638" rtl="0" eaLnBrk="1" latinLnBrk="0" hangingPunct="1">
        <a:spcBef>
          <a:spcPct val="0"/>
        </a:spcBef>
        <a:buNone/>
        <a:defRPr sz="3414" kern="1200">
          <a:solidFill>
            <a:schemeClr val="tx1"/>
          </a:solidFill>
          <a:latin typeface="+mj-lt"/>
          <a:ea typeface="+mj-ea"/>
          <a:cs typeface="+mj-cs"/>
        </a:defRPr>
      </a:lvl1pPr>
    </p:titleStyle>
    <p:bodyStyle>
      <a:lvl1pPr marL="257439" marR="0" indent="-257439" algn="l" defTabSz="93039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7" b="0" i="0" u="none" strike="noStrike" kern="1200" cap="none" spc="0" normalizeH="0" baseline="0" noProof="1">
          <a:ln>
            <a:noFill/>
          </a:ln>
          <a:solidFill>
            <a:schemeClr val="tx1"/>
          </a:solidFill>
          <a:effectLst/>
          <a:uLnTx/>
          <a:uFillTx/>
          <a:latin typeface="+mn-lt"/>
          <a:ea typeface="+mn-ea"/>
          <a:cs typeface="+mn-cs"/>
        </a:defRPr>
      </a:lvl1pPr>
      <a:lvl2pPr marL="544987" marR="0" indent="-112912" algn="l" defTabSz="93039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7" kern="1200" baseline="0" noProof="1">
          <a:solidFill>
            <a:schemeClr val="tx1"/>
          </a:solidFill>
          <a:latin typeface="+mn-lt"/>
          <a:ea typeface="+mn-ea"/>
          <a:cs typeface="+mn-cs"/>
        </a:defRPr>
      </a:lvl2pPr>
      <a:lvl3pPr marL="998141" marR="0" indent="-272494" algn="l" defTabSz="93039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7" kern="1200" noProof="1">
          <a:solidFill>
            <a:schemeClr val="tx1"/>
          </a:solidFill>
          <a:latin typeface="+mn-lt"/>
          <a:ea typeface="+mn-ea"/>
          <a:cs typeface="+mn-cs"/>
        </a:defRPr>
      </a:lvl3pPr>
      <a:lvl4pPr marL="1378789" marR="0" indent="-199447" algn="l" defTabSz="93063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7" kern="1200">
          <a:solidFill>
            <a:schemeClr val="tx1"/>
          </a:solidFill>
          <a:latin typeface="+mn-lt"/>
          <a:ea typeface="+mn-ea"/>
          <a:cs typeface="+mn-cs"/>
        </a:defRPr>
      </a:lvl4pPr>
      <a:lvl5pPr marL="2093938" indent="-232661" algn="l" defTabSz="930638" rtl="0" eaLnBrk="1" latinLnBrk="0" hangingPunct="1">
        <a:spcBef>
          <a:spcPct val="20000"/>
        </a:spcBef>
        <a:buFont typeface="Arial" pitchFamily="34" charset="0"/>
        <a:buChar char="»"/>
        <a:defRPr sz="2276" kern="1200">
          <a:solidFill>
            <a:schemeClr val="tx1"/>
          </a:solidFill>
          <a:latin typeface="Verdana" pitchFamily="34" charset="0"/>
          <a:ea typeface="+mn-ea"/>
          <a:cs typeface="+mn-cs"/>
        </a:defRPr>
      </a:lvl5pPr>
      <a:lvl6pPr marL="255925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6pPr>
      <a:lvl7pPr marL="3024578"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7pPr>
      <a:lvl8pPr marL="348989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8pPr>
      <a:lvl9pPr marL="3955216"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9pPr>
    </p:bodyStyle>
    <p:otherStyle>
      <a:defPPr>
        <a:defRPr lang="en-US"/>
      </a:defPPr>
      <a:lvl1pPr marL="0" algn="l" defTabSz="930638" rtl="0" eaLnBrk="1" latinLnBrk="0" hangingPunct="1">
        <a:defRPr sz="1707" kern="1200">
          <a:solidFill>
            <a:schemeClr val="tx1"/>
          </a:solidFill>
          <a:latin typeface="+mn-lt"/>
          <a:ea typeface="+mn-ea"/>
          <a:cs typeface="+mn-cs"/>
        </a:defRPr>
      </a:lvl1pPr>
      <a:lvl2pPr marL="465319" algn="l" defTabSz="930638" rtl="0" eaLnBrk="1" latinLnBrk="0" hangingPunct="1">
        <a:defRPr sz="1802" kern="1200">
          <a:solidFill>
            <a:schemeClr val="tx1"/>
          </a:solidFill>
          <a:latin typeface="+mn-lt"/>
          <a:ea typeface="+mn-ea"/>
          <a:cs typeface="+mn-cs"/>
        </a:defRPr>
      </a:lvl2pPr>
      <a:lvl3pPr marL="930638" algn="l" defTabSz="930638" rtl="0" eaLnBrk="1" latinLnBrk="0" hangingPunct="1">
        <a:defRPr sz="1802" kern="1200">
          <a:solidFill>
            <a:schemeClr val="tx1"/>
          </a:solidFill>
          <a:latin typeface="+mn-lt"/>
          <a:ea typeface="+mn-ea"/>
          <a:cs typeface="+mn-cs"/>
        </a:defRPr>
      </a:lvl3pPr>
      <a:lvl4pPr marL="1395959" algn="l" defTabSz="930638" rtl="0" eaLnBrk="1" latinLnBrk="0" hangingPunct="1">
        <a:defRPr sz="1802" kern="1200">
          <a:solidFill>
            <a:schemeClr val="tx1"/>
          </a:solidFill>
          <a:latin typeface="+mn-lt"/>
          <a:ea typeface="+mn-ea"/>
          <a:cs typeface="+mn-cs"/>
        </a:defRPr>
      </a:lvl4pPr>
      <a:lvl5pPr marL="1861278" algn="l" defTabSz="930638" rtl="0" eaLnBrk="1" latinLnBrk="0" hangingPunct="1">
        <a:defRPr sz="1802" kern="1200">
          <a:solidFill>
            <a:schemeClr val="tx1"/>
          </a:solidFill>
          <a:latin typeface="+mn-lt"/>
          <a:ea typeface="+mn-ea"/>
          <a:cs typeface="+mn-cs"/>
        </a:defRPr>
      </a:lvl5pPr>
      <a:lvl6pPr marL="2326597" algn="l" defTabSz="930638" rtl="0" eaLnBrk="1" latinLnBrk="0" hangingPunct="1">
        <a:defRPr sz="1802" kern="1200">
          <a:solidFill>
            <a:schemeClr val="tx1"/>
          </a:solidFill>
          <a:latin typeface="+mn-lt"/>
          <a:ea typeface="+mn-ea"/>
          <a:cs typeface="+mn-cs"/>
        </a:defRPr>
      </a:lvl6pPr>
      <a:lvl7pPr marL="2791916" algn="l" defTabSz="930638" rtl="0" eaLnBrk="1" latinLnBrk="0" hangingPunct="1">
        <a:defRPr sz="1802" kern="1200">
          <a:solidFill>
            <a:schemeClr val="tx1"/>
          </a:solidFill>
          <a:latin typeface="+mn-lt"/>
          <a:ea typeface="+mn-ea"/>
          <a:cs typeface="+mn-cs"/>
        </a:defRPr>
      </a:lvl7pPr>
      <a:lvl8pPr marL="3257236" algn="l" defTabSz="930638" rtl="0" eaLnBrk="1" latinLnBrk="0" hangingPunct="1">
        <a:defRPr sz="1802" kern="1200">
          <a:solidFill>
            <a:schemeClr val="tx1"/>
          </a:solidFill>
          <a:latin typeface="+mn-lt"/>
          <a:ea typeface="+mn-ea"/>
          <a:cs typeface="+mn-cs"/>
        </a:defRPr>
      </a:lvl8pPr>
      <a:lvl9pPr marL="3722555" algn="l" defTabSz="930638" rtl="0" eaLnBrk="1" latinLnBrk="0" hangingPunct="1">
        <a:defRPr sz="18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CD744E-1C8A-4270-B899-07DB6370D8F4}"/>
              </a:ext>
            </a:extLst>
          </p:cNvPr>
          <p:cNvGraphicFramePr>
            <a:graphicFrameLocks noChangeAspect="1"/>
          </p:cNvGraphicFramePr>
          <p:nvPr userDrawn="1">
            <p:custDataLst>
              <p:tags r:id="rId23"/>
            </p:custDataLst>
            <p:extLst>
              <p:ext uri="{D42A27DB-BD31-4B8C-83A1-F6EECF244321}">
                <p14:modId xmlns:p14="http://schemas.microsoft.com/office/powerpoint/2010/main" val="605036349"/>
              </p:ext>
            </p:extLst>
          </p:nvPr>
        </p:nvGraphicFramePr>
        <p:xfrm>
          <a:off x="1508" y="1508"/>
          <a:ext cx="1508" cy="150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16CD744E-1C8A-4270-B899-07DB6370D8F4}"/>
                          </a:ext>
                        </a:extLst>
                      </p:cNvPr>
                      <p:cNvPicPr/>
                      <p:nvPr/>
                    </p:nvPicPr>
                    <p:blipFill>
                      <a:blip r:embed="rId26"/>
                      <a:stretch>
                        <a:fillRect/>
                      </a:stretch>
                    </p:blipFill>
                    <p:spPr>
                      <a:xfrm>
                        <a:off x="1508" y="1508"/>
                        <a:ext cx="1508" cy="1508"/>
                      </a:xfrm>
                      <a:prstGeom prst="rect">
                        <a:avLst/>
                      </a:prstGeom>
                    </p:spPr>
                  </p:pic>
                </p:oleObj>
              </mc:Fallback>
            </mc:AlternateContent>
          </a:graphicData>
        </a:graphic>
      </p:graphicFrame>
      <p:pic>
        <p:nvPicPr>
          <p:cNvPr id="8" name="Picture 7"/>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4"/>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2"/>
    </p:custDataLst>
    <p:extLst>
      <p:ext uri="{BB962C8B-B14F-4D97-AF65-F5344CB8AC3E}">
        <p14:creationId xmlns:p14="http://schemas.microsoft.com/office/powerpoint/2010/main" val="37113077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3"/>
            <a:ext cx="11479079" cy="55383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0"/>
            </p:custDataLst>
          </p:nvPr>
        </p:nvSpPr>
        <p:spPr>
          <a:xfrm>
            <a:off x="356461" y="1391120"/>
            <a:ext cx="11479079"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9"/>
    </p:custDataLst>
    <p:extLst>
      <p:ext uri="{BB962C8B-B14F-4D97-AF65-F5344CB8AC3E}">
        <p14:creationId xmlns:p14="http://schemas.microsoft.com/office/powerpoint/2010/main" val="16624714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Lst>
  <p:txStyles>
    <p:titleStyle>
      <a:lvl1pPr algn="l" defTabSz="931678" rtl="0" eaLnBrk="1" latinLnBrk="0" hangingPunct="1">
        <a:lnSpc>
          <a:spcPts val="4177"/>
        </a:lnSpc>
        <a:spcBef>
          <a:spcPct val="0"/>
        </a:spcBef>
        <a:buNone/>
        <a:defRPr sz="3987"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satsuite.collegeboard.org/sat-suite-benefits-students-parents/bigfuture-school-mobile-ap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3.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B051-7E2D-8DD8-1386-595FDA0336A0}"/>
              </a:ext>
            </a:extLst>
          </p:cNvPr>
          <p:cNvSpPr>
            <a:spLocks noGrp="1"/>
          </p:cNvSpPr>
          <p:nvPr>
            <p:ph type="ctrTitle"/>
          </p:nvPr>
        </p:nvSpPr>
        <p:spPr/>
        <p:txBody>
          <a:bodyPr/>
          <a:lstStyle/>
          <a:p>
            <a:r>
              <a:rPr lang="en-US" sz="4350" dirty="0"/>
              <a:t>Get Ready for College and Career with </a:t>
            </a:r>
            <a:br>
              <a:rPr lang="en-US" sz="4350" dirty="0"/>
            </a:br>
            <a:r>
              <a:rPr lang="en-US" sz="4350" dirty="0"/>
              <a:t>PSAT</a:t>
            </a:r>
            <a:r>
              <a:rPr lang="en-US" sz="4350" dirty="0">
                <a:solidFill>
                  <a:schemeClr val="tx2"/>
                </a:solidFill>
              </a:rPr>
              <a:t>/NMSQT</a:t>
            </a:r>
            <a:r>
              <a:rPr lang="en-US" sz="4350" baseline="30000" dirty="0">
                <a:solidFill>
                  <a:schemeClr val="tx2"/>
                </a:solidFill>
              </a:rPr>
              <a:t>®</a:t>
            </a:r>
            <a:endParaRPr lang="en-US" baseline="30000" dirty="0"/>
          </a:p>
        </p:txBody>
      </p:sp>
      <p:sp>
        <p:nvSpPr>
          <p:cNvPr id="2" name="Subtitle 3">
            <a:extLst>
              <a:ext uri="{FF2B5EF4-FFF2-40B4-BE49-F238E27FC236}">
                <a16:creationId xmlns:a16="http://schemas.microsoft.com/office/drawing/2014/main" id="{A5C53882-16F2-AABF-B3B1-08DD842DDF9B}"/>
              </a:ext>
            </a:extLst>
          </p:cNvPr>
          <p:cNvSpPr>
            <a:spLocks noGrp="1"/>
          </p:cNvSpPr>
          <p:nvPr>
            <p:ph type="subTitle" idx="1"/>
          </p:nvPr>
        </p:nvSpPr>
        <p:spPr>
          <a:xfrm>
            <a:off x="992474" y="5386927"/>
            <a:ext cx="4680401" cy="534662"/>
          </a:xfrm>
        </p:spPr>
        <p:txBody>
          <a:bodyPr/>
          <a:lstStyle/>
          <a:p>
            <a:r>
              <a:rPr lang="en-US" sz="2000"/>
              <a:t>A lesson plan for school counselors</a:t>
            </a:r>
          </a:p>
        </p:txBody>
      </p:sp>
      <p:sp>
        <p:nvSpPr>
          <p:cNvPr id="5" name="Text Placeholder 4">
            <a:extLst>
              <a:ext uri="{FF2B5EF4-FFF2-40B4-BE49-F238E27FC236}">
                <a16:creationId xmlns:a16="http://schemas.microsoft.com/office/drawing/2014/main" id="{6D32D61F-064B-B194-FCC7-ABB194DB51F5}"/>
              </a:ext>
            </a:extLst>
          </p:cNvPr>
          <p:cNvSpPr>
            <a:spLocks noGrp="1"/>
          </p:cNvSpPr>
          <p:nvPr>
            <p:ph type="body" sz="quarter" idx="11"/>
          </p:nvPr>
        </p:nvSpPr>
        <p:spPr/>
        <p:txBody>
          <a:bodyPr/>
          <a:lstStyle/>
          <a:p>
            <a:r>
              <a:rPr lang="en-US" dirty="0"/>
              <a:t>Spring, 2024</a:t>
            </a:r>
          </a:p>
        </p:txBody>
      </p:sp>
      <p:pic>
        <p:nvPicPr>
          <p:cNvPr id="6" name="Picture Placeholder 6">
            <a:extLst>
              <a:ext uri="{FF2B5EF4-FFF2-40B4-BE49-F238E27FC236}">
                <a16:creationId xmlns:a16="http://schemas.microsoft.com/office/drawing/2014/main" id="{9831A778-4F0E-307B-3831-1F927B5499F2}"/>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a:srcRect l="16730" r="16730"/>
          <a:stretch/>
        </p:blipFill>
        <p:spPr>
          <a:xfrm>
            <a:off x="6067425" y="341313"/>
            <a:ext cx="5807075" cy="5818187"/>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88748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382-3F28-D1EF-3C5D-79231DFE0875}"/>
              </a:ext>
            </a:extLst>
          </p:cNvPr>
          <p:cNvSpPr>
            <a:spLocks noGrp="1"/>
          </p:cNvSpPr>
          <p:nvPr>
            <p:ph type="title"/>
          </p:nvPr>
        </p:nvSpPr>
        <p:spPr/>
        <p:txBody>
          <a:bodyPr/>
          <a:lstStyle/>
          <a:p>
            <a:r>
              <a:rPr lang="en-US" dirty="0"/>
              <a:t>See Your Scores</a:t>
            </a:r>
          </a:p>
        </p:txBody>
      </p:sp>
      <p:pic>
        <p:nvPicPr>
          <p:cNvPr id="1026" name="Picture 2" descr="Cellphone screenshot of the total score, reading and writing score, and math score.">
            <a:extLst>
              <a:ext uri="{FF2B5EF4-FFF2-40B4-BE49-F238E27FC236}">
                <a16:creationId xmlns:a16="http://schemas.microsoft.com/office/drawing/2014/main" id="{51C11708-607A-B464-24E2-1E6268A47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849" y="1266093"/>
            <a:ext cx="2164448" cy="4713747"/>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CFC922-8D6E-CA60-A984-2013BE18445E}"/>
              </a:ext>
            </a:extLst>
          </p:cNvPr>
          <p:cNvSpPr txBox="1"/>
          <p:nvPr/>
        </p:nvSpPr>
        <p:spPr>
          <a:xfrm>
            <a:off x="3326005" y="2743200"/>
            <a:ext cx="2049864" cy="380480"/>
          </a:xfrm>
          <a:prstGeom prst="rect">
            <a:avLst/>
          </a:prstGeom>
          <a:noFill/>
        </p:spPr>
        <p:txBody>
          <a:bodyPr wrap="square" lIns="36000" tIns="36000" rIns="36000" bIns="36000" rtlCol="0">
            <a:spAutoFit/>
          </a:bodyPr>
          <a:lstStyle/>
          <a:p>
            <a:r>
              <a:rPr lang="en-US" sz="2000" dirty="0"/>
              <a:t>Total Score</a:t>
            </a:r>
          </a:p>
        </p:txBody>
      </p:sp>
      <p:sp>
        <p:nvSpPr>
          <p:cNvPr id="4" name="TextBox 3">
            <a:extLst>
              <a:ext uri="{FF2B5EF4-FFF2-40B4-BE49-F238E27FC236}">
                <a16:creationId xmlns:a16="http://schemas.microsoft.com/office/drawing/2014/main" id="{64F56283-7CB4-D0C4-2BBC-43D94380174D}"/>
              </a:ext>
            </a:extLst>
          </p:cNvPr>
          <p:cNvSpPr txBox="1"/>
          <p:nvPr/>
        </p:nvSpPr>
        <p:spPr>
          <a:xfrm>
            <a:off x="762311" y="4171280"/>
            <a:ext cx="4076537" cy="380480"/>
          </a:xfrm>
          <a:prstGeom prst="rect">
            <a:avLst/>
          </a:prstGeom>
          <a:noFill/>
        </p:spPr>
        <p:txBody>
          <a:bodyPr wrap="square" lIns="36000" tIns="36000" rIns="36000" bIns="36000" rtlCol="0">
            <a:spAutoFit/>
          </a:bodyPr>
          <a:lstStyle/>
          <a:p>
            <a:pPr algn="r"/>
            <a:r>
              <a:rPr lang="en-US" sz="2000" dirty="0"/>
              <a:t>Reading and Writing Score</a:t>
            </a:r>
          </a:p>
        </p:txBody>
      </p:sp>
      <p:sp>
        <p:nvSpPr>
          <p:cNvPr id="5" name="TextBox 4">
            <a:extLst>
              <a:ext uri="{FF2B5EF4-FFF2-40B4-BE49-F238E27FC236}">
                <a16:creationId xmlns:a16="http://schemas.microsoft.com/office/drawing/2014/main" id="{F550F228-96A5-9CC1-01E9-3F8430EB50D2}"/>
              </a:ext>
            </a:extLst>
          </p:cNvPr>
          <p:cNvSpPr txBox="1"/>
          <p:nvPr/>
        </p:nvSpPr>
        <p:spPr>
          <a:xfrm>
            <a:off x="7326541" y="4171280"/>
            <a:ext cx="2862105" cy="380480"/>
          </a:xfrm>
          <a:prstGeom prst="rect">
            <a:avLst/>
          </a:prstGeom>
          <a:noFill/>
        </p:spPr>
        <p:txBody>
          <a:bodyPr wrap="square" lIns="36000" tIns="36000" rIns="36000" bIns="36000" rtlCol="0">
            <a:spAutoFit/>
          </a:bodyPr>
          <a:lstStyle/>
          <a:p>
            <a:r>
              <a:rPr lang="en-US" sz="2000" dirty="0"/>
              <a:t>Math Score</a:t>
            </a:r>
          </a:p>
        </p:txBody>
      </p:sp>
      <p:sp>
        <p:nvSpPr>
          <p:cNvPr id="6" name="Arrow: Right 5">
            <a:extLst>
              <a:ext uri="{FF2B5EF4-FFF2-40B4-BE49-F238E27FC236}">
                <a16:creationId xmlns:a16="http://schemas.microsoft.com/office/drawing/2014/main" id="{DC8286CF-4969-11E4-A7CC-F401E1228857}"/>
              </a:ext>
              <a:ext uri="{C183D7F6-B498-43B3-948B-1728B52AA6E4}">
                <adec:decorative xmlns:adec="http://schemas.microsoft.com/office/drawing/2017/decorative" val="1"/>
              </a:ext>
            </a:extLst>
          </p:cNvPr>
          <p:cNvSpPr/>
          <p:nvPr/>
        </p:nvSpPr>
        <p:spPr>
          <a:xfrm>
            <a:off x="4004269" y="310609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7" name="Arrow: Right 6">
            <a:extLst>
              <a:ext uri="{FF2B5EF4-FFF2-40B4-BE49-F238E27FC236}">
                <a16:creationId xmlns:a16="http://schemas.microsoft.com/office/drawing/2014/main" id="{32AD0B23-A6F4-F0A0-09E8-E87BB2B1A38E}"/>
              </a:ext>
              <a:ext uri="{C183D7F6-B498-43B3-948B-1728B52AA6E4}">
                <adec:decorative xmlns:adec="http://schemas.microsoft.com/office/drawing/2017/decorative" val="1"/>
              </a:ext>
            </a:extLst>
          </p:cNvPr>
          <p:cNvSpPr/>
          <p:nvPr/>
        </p:nvSpPr>
        <p:spPr>
          <a:xfrm>
            <a:off x="4004269" y="445901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B505C6B5-DCEA-E98C-4E26-2DA9D70A10CE}"/>
              </a:ext>
              <a:ext uri="{C183D7F6-B498-43B3-948B-1728B52AA6E4}">
                <adec:decorative xmlns:adec="http://schemas.microsoft.com/office/drawing/2017/decorative" val="1"/>
              </a:ext>
            </a:extLst>
          </p:cNvPr>
          <p:cNvSpPr/>
          <p:nvPr/>
        </p:nvSpPr>
        <p:spPr>
          <a:xfrm flipH="1">
            <a:off x="7326541" y="4459015"/>
            <a:ext cx="754265"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1271660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3155690F-5029-642F-D75A-994E62BA672C}"/>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D084CD82-B8DF-8F7F-4987-0C14E1134B49}"/>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3" name="Picture 2" descr="A screenshot of percentile comparisons.">
            <a:extLst>
              <a:ext uri="{FF2B5EF4-FFF2-40B4-BE49-F238E27FC236}">
                <a16:creationId xmlns:a16="http://schemas.microsoft.com/office/drawing/2014/main" id="{37146A1E-6998-AB88-7EA1-664B80F5A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92" y="830826"/>
            <a:ext cx="2397457" cy="5196348"/>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a:extLst>
              <a:ext uri="{FF2B5EF4-FFF2-40B4-BE49-F238E27FC236}">
                <a16:creationId xmlns:a16="http://schemas.microsoft.com/office/drawing/2014/main" id="{93849607-211E-20A5-FEF8-1E86C2BE3150}"/>
              </a:ext>
            </a:extLst>
          </p:cNvPr>
          <p:cNvSpPr/>
          <p:nvPr/>
        </p:nvSpPr>
        <p:spPr>
          <a:xfrm>
            <a:off x="8357281" y="4100052"/>
            <a:ext cx="511277" cy="304800"/>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r>
              <a:rPr lang="en-US" sz="2000" b="1" dirty="0">
                <a:solidFill>
                  <a:schemeClr val="tx1"/>
                </a:solidFill>
                <a:latin typeface="+mj-lt"/>
              </a:rPr>
              <a:t>50</a:t>
            </a:r>
            <a:r>
              <a:rPr lang="en-US" sz="2000" b="1" baseline="30000" dirty="0">
                <a:solidFill>
                  <a:schemeClr val="tx1"/>
                </a:solidFill>
                <a:latin typeface="+mj-lt"/>
              </a:rPr>
              <a:t>th</a:t>
            </a:r>
          </a:p>
        </p:txBody>
      </p:sp>
      <p:sp>
        <p:nvSpPr>
          <p:cNvPr id="5" name="Rectangle 4">
            <a:extLst>
              <a:ext uri="{FF2B5EF4-FFF2-40B4-BE49-F238E27FC236}">
                <a16:creationId xmlns:a16="http://schemas.microsoft.com/office/drawing/2014/main" id="{E7BD0157-B000-4F43-28D6-214B5CF2849F}"/>
              </a:ext>
              <a:ext uri="{C183D7F6-B498-43B3-948B-1728B52AA6E4}">
                <adec:decorative xmlns:adec="http://schemas.microsoft.com/office/drawing/2017/decorative" val="1"/>
              </a:ext>
            </a:extLst>
          </p:cNvPr>
          <p:cNvSpPr/>
          <p:nvPr/>
        </p:nvSpPr>
        <p:spPr>
          <a:xfrm>
            <a:off x="7551174" y="5161935"/>
            <a:ext cx="2153265" cy="570271"/>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59148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26E5-08D2-50B9-BD2F-3EF3EDFB3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53406-9195-CAC1-610E-C29822A54060}"/>
              </a:ext>
            </a:extLst>
          </p:cNvPr>
          <p:cNvSpPr>
            <a:spLocks noGrp="1"/>
          </p:cNvSpPr>
          <p:nvPr>
            <p:ph type="title"/>
          </p:nvPr>
        </p:nvSpPr>
        <p:spPr/>
        <p:txBody>
          <a:bodyPr/>
          <a:lstStyle/>
          <a:p>
            <a:r>
              <a:rPr lang="en-US" dirty="0"/>
              <a:t>Benchmarks</a:t>
            </a:r>
          </a:p>
        </p:txBody>
      </p:sp>
      <p:pic>
        <p:nvPicPr>
          <p:cNvPr id="5" name="Picture 4" descr="Cellphone screenshot of the Reading and Writing Score, which includes the language &quot;You haven't met the Reading and Writing (430) benchmark yet.&quot;">
            <a:extLst>
              <a:ext uri="{FF2B5EF4-FFF2-40B4-BE49-F238E27FC236}">
                <a16:creationId xmlns:a16="http://schemas.microsoft.com/office/drawing/2014/main" id="{F4A2A812-DA33-477D-C930-3863CC7A2FA5}"/>
              </a:ext>
            </a:extLst>
          </p:cNvPr>
          <p:cNvPicPr>
            <a:picLocks noChangeAspect="1"/>
          </p:cNvPicPr>
          <p:nvPr/>
        </p:nvPicPr>
        <p:blipFill>
          <a:blip r:embed="rId3"/>
          <a:stretch>
            <a:fillRect/>
          </a:stretch>
        </p:blipFill>
        <p:spPr>
          <a:xfrm>
            <a:off x="356461" y="1141666"/>
            <a:ext cx="2542205" cy="4913848"/>
          </a:xfrm>
          <a:prstGeom prst="rect">
            <a:avLst/>
          </a:prstGeom>
        </p:spPr>
      </p:pic>
      <p:graphicFrame>
        <p:nvGraphicFramePr>
          <p:cNvPr id="8" name="Table 7">
            <a:extLst>
              <a:ext uri="{FF2B5EF4-FFF2-40B4-BE49-F238E27FC236}">
                <a16:creationId xmlns:a16="http://schemas.microsoft.com/office/drawing/2014/main" id="{D5B284FA-530E-A503-C5B0-36A8C9C0F33F}"/>
              </a:ext>
            </a:extLst>
          </p:cNvPr>
          <p:cNvGraphicFramePr>
            <a:graphicFrameLocks noGrp="1"/>
          </p:cNvGraphicFramePr>
          <p:nvPr>
            <p:extLst>
              <p:ext uri="{D42A27DB-BD31-4B8C-83A1-F6EECF244321}">
                <p14:modId xmlns:p14="http://schemas.microsoft.com/office/powerpoint/2010/main" val="2258520173"/>
              </p:ext>
            </p:extLst>
          </p:nvPr>
        </p:nvGraphicFramePr>
        <p:xfrm>
          <a:off x="3935874" y="1059006"/>
          <a:ext cx="7161774" cy="2523174"/>
        </p:xfrm>
        <a:graphic>
          <a:graphicData uri="http://schemas.openxmlformats.org/drawingml/2006/table">
            <a:tbl>
              <a:tblPr firstRow="1" firstCol="1" bandRow="1"/>
              <a:tblGrid>
                <a:gridCol w="2796233">
                  <a:extLst>
                    <a:ext uri="{9D8B030D-6E8A-4147-A177-3AD203B41FA5}">
                      <a16:colId xmlns:a16="http://schemas.microsoft.com/office/drawing/2014/main" val="647098857"/>
                    </a:ext>
                  </a:extLst>
                </a:gridCol>
                <a:gridCol w="2362365">
                  <a:extLst>
                    <a:ext uri="{9D8B030D-6E8A-4147-A177-3AD203B41FA5}">
                      <a16:colId xmlns:a16="http://schemas.microsoft.com/office/drawing/2014/main" val="2333578142"/>
                    </a:ext>
                  </a:extLst>
                </a:gridCol>
                <a:gridCol w="2003176">
                  <a:extLst>
                    <a:ext uri="{9D8B030D-6E8A-4147-A177-3AD203B41FA5}">
                      <a16:colId xmlns:a16="http://schemas.microsoft.com/office/drawing/2014/main" val="2170625654"/>
                    </a:ext>
                  </a:extLst>
                </a:gridCol>
              </a:tblGrid>
              <a:tr h="694374">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Assessment – Grade Level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Reading and Writing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Math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69464864"/>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SAT – Grade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619062"/>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PSAT/NMSQT – Grade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6046314"/>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 10 – Grade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417685"/>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 8/9 – Grade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1919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8/9 – Grade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dirty="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621812"/>
                  </a:ext>
                </a:extLst>
              </a:tr>
            </a:tbl>
          </a:graphicData>
        </a:graphic>
      </p:graphicFrame>
      <p:sp>
        <p:nvSpPr>
          <p:cNvPr id="15" name="TextBox 14">
            <a:extLst>
              <a:ext uri="{FF2B5EF4-FFF2-40B4-BE49-F238E27FC236}">
                <a16:creationId xmlns:a16="http://schemas.microsoft.com/office/drawing/2014/main" id="{BB48C70B-127C-01FB-F030-1694FDE1C22D}"/>
              </a:ext>
            </a:extLst>
          </p:cNvPr>
          <p:cNvSpPr txBox="1"/>
          <p:nvPr/>
        </p:nvSpPr>
        <p:spPr>
          <a:xfrm>
            <a:off x="3126658" y="4259262"/>
            <a:ext cx="8780207" cy="1796252"/>
          </a:xfrm>
          <a:prstGeom prst="rect">
            <a:avLst/>
          </a:prstGeom>
          <a:noFill/>
        </p:spPr>
        <p:txBody>
          <a:bodyPr wrap="square" lIns="36000" tIns="36000" rIns="36000" bIns="36000" rtlCol="0">
            <a:spAutoFit/>
          </a:bodyPr>
          <a:lstStyle/>
          <a:p>
            <a:r>
              <a:rPr lang="en-US" sz="1600" dirty="0"/>
              <a:t>The </a:t>
            </a:r>
            <a:r>
              <a:rPr lang="en-US" sz="1600" b="1" dirty="0"/>
              <a:t>SAT Math benchmark </a:t>
            </a:r>
            <a:r>
              <a:rPr lang="en-US" sz="1600" dirty="0"/>
              <a:t>is set to be the minimum score a student can earn on the Math section of the SAT to have a 75% chance of earning at least a C in first-semester, credit-bearing, college-level courses in algebra, statistics, pre-calculus, and/or calculus.   </a:t>
            </a:r>
          </a:p>
          <a:p>
            <a:endParaRPr lang="en-US" sz="1600" dirty="0"/>
          </a:p>
          <a:p>
            <a:r>
              <a:rPr lang="en-US" sz="1600" dirty="0"/>
              <a:t>The </a:t>
            </a:r>
            <a:r>
              <a:rPr lang="en-US" sz="1600" b="1" dirty="0"/>
              <a:t>SAT Reading and Writing </a:t>
            </a:r>
            <a:r>
              <a:rPr lang="en-US" sz="1600" dirty="0"/>
              <a:t>benchmark  is set to be the minimum score a student can earn on the ERW section of the SAT to have a 75% chance of earning at least a C in first-semester, credit-bearing, college-level courses in history, literature, social science, and/or writing. </a:t>
            </a:r>
          </a:p>
        </p:txBody>
      </p:sp>
    </p:spTree>
    <p:extLst>
      <p:ext uri="{BB962C8B-B14F-4D97-AF65-F5344CB8AC3E}">
        <p14:creationId xmlns:p14="http://schemas.microsoft.com/office/powerpoint/2010/main" val="6544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56B3-C8B7-284B-E63A-357AEA43C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D1274-8A68-BA7E-FB23-52633EFFCD7A}"/>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0C1113C7-84DC-02FD-DC19-17EC8C11E17B}"/>
              </a:ext>
            </a:extLst>
          </p:cNvPr>
          <p:cNvSpPr txBox="1"/>
          <p:nvPr/>
        </p:nvSpPr>
        <p:spPr>
          <a:xfrm>
            <a:off x="356461" y="1743773"/>
            <a:ext cx="3243914" cy="253491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3" name="Picture 2" descr="Cellphone screenshot of the Reading and Writing Score.">
            <a:extLst>
              <a:ext uri="{FF2B5EF4-FFF2-40B4-BE49-F238E27FC236}">
                <a16:creationId xmlns:a16="http://schemas.microsoft.com/office/drawing/2014/main" id="{C7F0DC96-88FB-2CEE-11AC-BDF54011FDBF}"/>
              </a:ext>
            </a:extLst>
          </p:cNvPr>
          <p:cNvPicPr>
            <a:picLocks noChangeAspect="1"/>
          </p:cNvPicPr>
          <p:nvPr/>
        </p:nvPicPr>
        <p:blipFill>
          <a:blip r:embed="rId3"/>
          <a:stretch>
            <a:fillRect/>
          </a:stretch>
        </p:blipFill>
        <p:spPr>
          <a:xfrm>
            <a:off x="4615673" y="867658"/>
            <a:ext cx="2542205" cy="4913848"/>
          </a:xfrm>
          <a:prstGeom prst="rect">
            <a:avLst/>
          </a:prstGeom>
        </p:spPr>
      </p:pic>
      <p:sp>
        <p:nvSpPr>
          <p:cNvPr id="6" name="Rectangle 5" descr="Enlarged screenshot of the Reading &amp; Writing Score (260) showing the score range is 230-290.">
            <a:extLst>
              <a:ext uri="{FF2B5EF4-FFF2-40B4-BE49-F238E27FC236}">
                <a16:creationId xmlns:a16="http://schemas.microsoft.com/office/drawing/2014/main" id="{C7EA3531-EA05-A98E-5E9B-A14836225B32}"/>
              </a:ext>
            </a:extLst>
          </p:cNvPr>
          <p:cNvSpPr/>
          <p:nvPr/>
        </p:nvSpPr>
        <p:spPr>
          <a:xfrm>
            <a:off x="7895303" y="2251587"/>
            <a:ext cx="3342968" cy="2163097"/>
          </a:xfrm>
          <a:prstGeom prst="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TextBox 7">
            <a:extLst>
              <a:ext uri="{FF2B5EF4-FFF2-40B4-BE49-F238E27FC236}">
                <a16:creationId xmlns:a16="http://schemas.microsoft.com/office/drawing/2014/main" id="{4B7D4E8C-1FB9-0CE4-98C8-5E91CAB22234}"/>
              </a:ext>
            </a:extLst>
          </p:cNvPr>
          <p:cNvSpPr txBox="1"/>
          <p:nvPr/>
        </p:nvSpPr>
        <p:spPr>
          <a:xfrm>
            <a:off x="8268929" y="2605548"/>
            <a:ext cx="2743200" cy="811367"/>
          </a:xfrm>
          <a:prstGeom prst="rect">
            <a:avLst/>
          </a:prstGeom>
          <a:noFill/>
        </p:spPr>
        <p:txBody>
          <a:bodyPr wrap="square" lIns="36000" tIns="36000" rIns="36000" bIns="36000" rtlCol="0">
            <a:spAutoFit/>
          </a:bodyPr>
          <a:lstStyle/>
          <a:p>
            <a:r>
              <a:rPr lang="en-US" sz="1600" dirty="0">
                <a:latin typeface="Trade Gothic Next Heavy" panose="020F0502020204030204" pitchFamily="34" charset="0"/>
                <a:ea typeface="Roboto Medium" panose="02000000000000000000" pitchFamily="2" charset="0"/>
                <a:cs typeface="Roboto Medium" panose="02000000000000000000" pitchFamily="2" charset="0"/>
              </a:rPr>
              <a:t>Your Reading &amp; Writing Score</a:t>
            </a:r>
          </a:p>
          <a:p>
            <a:r>
              <a:rPr lang="en-US" sz="3200" dirty="0">
                <a:latin typeface="ADLaM Display" panose="02010000000000000000" pitchFamily="2" charset="0"/>
                <a:ea typeface="ADLaM Display" panose="02010000000000000000" pitchFamily="2" charset="0"/>
                <a:cs typeface="ADLaM Display" panose="02010000000000000000" pitchFamily="2" charset="0"/>
              </a:rPr>
              <a:t>260</a:t>
            </a:r>
          </a:p>
        </p:txBody>
      </p:sp>
      <p:sp>
        <p:nvSpPr>
          <p:cNvPr id="12" name="Rectangle: Rounded Corners 11">
            <a:extLst>
              <a:ext uri="{FF2B5EF4-FFF2-40B4-BE49-F238E27FC236}">
                <a16:creationId xmlns:a16="http://schemas.microsoft.com/office/drawing/2014/main" id="{51A8AA96-8AFA-89A1-1BEF-D0C8D3E16B2C}"/>
              </a:ext>
              <a:ext uri="{C183D7F6-B498-43B3-948B-1728B52AA6E4}">
                <adec:decorative xmlns:adec="http://schemas.microsoft.com/office/drawing/2017/decorative" val="1"/>
              </a:ext>
            </a:extLst>
          </p:cNvPr>
          <p:cNvSpPr/>
          <p:nvPr/>
        </p:nvSpPr>
        <p:spPr>
          <a:xfrm>
            <a:off x="9026011" y="3354821"/>
            <a:ext cx="1750143" cy="104418"/>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9" name="Rectangle: Rounded Corners 8">
            <a:extLst>
              <a:ext uri="{FF2B5EF4-FFF2-40B4-BE49-F238E27FC236}">
                <a16:creationId xmlns:a16="http://schemas.microsoft.com/office/drawing/2014/main" id="{1833EC33-4117-7681-841B-AEC6D60747D2}"/>
              </a:ext>
              <a:ext uri="{C183D7F6-B498-43B3-948B-1728B52AA6E4}">
                <adec:decorative xmlns:adec="http://schemas.microsoft.com/office/drawing/2017/decorative" val="1"/>
              </a:ext>
            </a:extLst>
          </p:cNvPr>
          <p:cNvSpPr/>
          <p:nvPr/>
        </p:nvSpPr>
        <p:spPr>
          <a:xfrm>
            <a:off x="8327923" y="3354821"/>
            <a:ext cx="747252" cy="104418"/>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cxnSp>
        <p:nvCxnSpPr>
          <p:cNvPr id="14" name="Straight Connector 13">
            <a:extLst>
              <a:ext uri="{FF2B5EF4-FFF2-40B4-BE49-F238E27FC236}">
                <a16:creationId xmlns:a16="http://schemas.microsoft.com/office/drawing/2014/main" id="{A5D44E6F-D90B-B3BC-14D7-D70308DFE9CE}"/>
              </a:ext>
              <a:ext uri="{C183D7F6-B498-43B3-948B-1728B52AA6E4}">
                <adec:decorative xmlns:adec="http://schemas.microsoft.com/office/drawing/2017/decorative" val="1"/>
              </a:ext>
            </a:extLst>
          </p:cNvPr>
          <p:cNvCxnSpPr/>
          <p:nvPr/>
        </p:nvCxnSpPr>
        <p:spPr>
          <a:xfrm>
            <a:off x="10097730" y="3324582"/>
            <a:ext cx="0" cy="17698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BB8BEEF6-110C-F0E0-BF73-AEBD02076C25}"/>
              </a:ext>
              <a:ext uri="{C183D7F6-B498-43B3-948B-1728B52AA6E4}">
                <adec:decorative xmlns:adec="http://schemas.microsoft.com/office/drawing/2017/decorative" val="0"/>
              </a:ext>
            </a:extLst>
          </p:cNvPr>
          <p:cNvSpPr/>
          <p:nvPr/>
        </p:nvSpPr>
        <p:spPr>
          <a:xfrm>
            <a:off x="8347586" y="3732827"/>
            <a:ext cx="2153260" cy="403122"/>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1200" b="1" dirty="0">
                <a:solidFill>
                  <a:schemeClr val="tx2"/>
                </a:solidFill>
              </a:rPr>
              <a:t>Your Score Range: 230-290 </a:t>
            </a:r>
          </a:p>
        </p:txBody>
      </p:sp>
      <p:sp>
        <p:nvSpPr>
          <p:cNvPr id="16" name="TextBox 15">
            <a:extLst>
              <a:ext uri="{FF2B5EF4-FFF2-40B4-BE49-F238E27FC236}">
                <a16:creationId xmlns:a16="http://schemas.microsoft.com/office/drawing/2014/main" id="{84821371-4E1D-4483-E359-FEE47E9D92FF}"/>
              </a:ext>
              <a:ext uri="{C183D7F6-B498-43B3-948B-1728B52AA6E4}">
                <adec:decorative xmlns:adec="http://schemas.microsoft.com/office/drawing/2017/decorative" val="1"/>
              </a:ext>
            </a:extLst>
          </p:cNvPr>
          <p:cNvSpPr txBox="1"/>
          <p:nvPr/>
        </p:nvSpPr>
        <p:spPr>
          <a:xfrm>
            <a:off x="8268929" y="3439245"/>
            <a:ext cx="304785" cy="234286"/>
          </a:xfrm>
          <a:prstGeom prst="rect">
            <a:avLst/>
          </a:prstGeom>
          <a:noFill/>
        </p:spPr>
        <p:txBody>
          <a:bodyPr wrap="square" lIns="36000" tIns="36000" rIns="36000" bIns="36000" rtlCol="0">
            <a:spAutoFit/>
          </a:bodyPr>
          <a:lstStyle/>
          <a:p>
            <a:r>
              <a:rPr lang="en-US" sz="1050" dirty="0"/>
              <a:t>130</a:t>
            </a:r>
          </a:p>
        </p:txBody>
      </p:sp>
      <p:sp>
        <p:nvSpPr>
          <p:cNvPr id="17" name="TextBox 16">
            <a:extLst>
              <a:ext uri="{FF2B5EF4-FFF2-40B4-BE49-F238E27FC236}">
                <a16:creationId xmlns:a16="http://schemas.microsoft.com/office/drawing/2014/main" id="{8B3B1A4E-1933-1865-D8EA-18657CAE5540}"/>
              </a:ext>
              <a:ext uri="{C183D7F6-B498-43B3-948B-1728B52AA6E4}">
                <adec:decorative xmlns:adec="http://schemas.microsoft.com/office/drawing/2017/decorative" val="1"/>
              </a:ext>
            </a:extLst>
          </p:cNvPr>
          <p:cNvSpPr txBox="1"/>
          <p:nvPr/>
        </p:nvSpPr>
        <p:spPr>
          <a:xfrm>
            <a:off x="10097730" y="3447154"/>
            <a:ext cx="304785" cy="234286"/>
          </a:xfrm>
          <a:prstGeom prst="rect">
            <a:avLst/>
          </a:prstGeom>
          <a:noFill/>
        </p:spPr>
        <p:txBody>
          <a:bodyPr wrap="square" lIns="36000" tIns="36000" rIns="36000" bIns="36000" rtlCol="0">
            <a:spAutoFit/>
          </a:bodyPr>
          <a:lstStyle/>
          <a:p>
            <a:r>
              <a:rPr lang="en-US" sz="1050" dirty="0"/>
              <a:t>430</a:t>
            </a:r>
          </a:p>
        </p:txBody>
      </p:sp>
      <p:sp>
        <p:nvSpPr>
          <p:cNvPr id="18" name="TextBox 17">
            <a:extLst>
              <a:ext uri="{FF2B5EF4-FFF2-40B4-BE49-F238E27FC236}">
                <a16:creationId xmlns:a16="http://schemas.microsoft.com/office/drawing/2014/main" id="{484E7219-3443-7941-9025-F9836CBD5206}"/>
              </a:ext>
              <a:ext uri="{C183D7F6-B498-43B3-948B-1728B52AA6E4}">
                <adec:decorative xmlns:adec="http://schemas.microsoft.com/office/drawing/2017/decorative" val="1"/>
              </a:ext>
            </a:extLst>
          </p:cNvPr>
          <p:cNvSpPr txBox="1"/>
          <p:nvPr/>
        </p:nvSpPr>
        <p:spPr>
          <a:xfrm>
            <a:off x="10510684" y="3429000"/>
            <a:ext cx="304785" cy="234286"/>
          </a:xfrm>
          <a:prstGeom prst="rect">
            <a:avLst/>
          </a:prstGeom>
          <a:noFill/>
        </p:spPr>
        <p:txBody>
          <a:bodyPr wrap="square" lIns="36000" tIns="36000" rIns="36000" bIns="36000" rtlCol="0">
            <a:spAutoFit/>
          </a:bodyPr>
          <a:lstStyle/>
          <a:p>
            <a:r>
              <a:rPr lang="en-US" sz="1050" dirty="0"/>
              <a:t>730</a:t>
            </a:r>
          </a:p>
        </p:txBody>
      </p:sp>
      <p:cxnSp>
        <p:nvCxnSpPr>
          <p:cNvPr id="20" name="Straight Arrow Connector 19">
            <a:extLst>
              <a:ext uri="{FF2B5EF4-FFF2-40B4-BE49-F238E27FC236}">
                <a16:creationId xmlns:a16="http://schemas.microsoft.com/office/drawing/2014/main" id="{66EB9820-1810-D4E5-F718-E5122FC5E532}"/>
              </a:ext>
              <a:ext uri="{C183D7F6-B498-43B3-948B-1728B52AA6E4}">
                <adec:decorative xmlns:adec="http://schemas.microsoft.com/office/drawing/2017/decorative" val="1"/>
              </a:ext>
            </a:extLst>
          </p:cNvPr>
          <p:cNvCxnSpPr>
            <a:cxnSpLocks/>
          </p:cNvCxnSpPr>
          <p:nvPr/>
        </p:nvCxnSpPr>
        <p:spPr>
          <a:xfrm flipV="1">
            <a:off x="7079226" y="2251587"/>
            <a:ext cx="816077" cy="353961"/>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B6F57E-2E9E-3E3D-228B-D68E61B6768D}"/>
              </a:ext>
              <a:ext uri="{C183D7F6-B498-43B3-948B-1728B52AA6E4}">
                <adec:decorative xmlns:adec="http://schemas.microsoft.com/office/drawing/2017/decorative" val="1"/>
              </a:ext>
            </a:extLst>
          </p:cNvPr>
          <p:cNvCxnSpPr>
            <a:cxnSpLocks/>
          </p:cNvCxnSpPr>
          <p:nvPr/>
        </p:nvCxnSpPr>
        <p:spPr>
          <a:xfrm>
            <a:off x="7079226" y="3681440"/>
            <a:ext cx="816077" cy="733244"/>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6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28F6-BF36-716C-AA21-5274B58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BB161-F971-95A9-E7C1-844B84F4184C}"/>
              </a:ext>
            </a:extLst>
          </p:cNvPr>
          <p:cNvSpPr>
            <a:spLocks noGrp="1"/>
          </p:cNvSpPr>
          <p:nvPr>
            <p:ph type="title"/>
          </p:nvPr>
        </p:nvSpPr>
        <p:spPr/>
        <p:txBody>
          <a:bodyPr/>
          <a:lstStyle/>
          <a:p>
            <a:r>
              <a:rPr lang="en-US" dirty="0"/>
              <a:t>Knowledge and Skills Content Domains</a:t>
            </a:r>
          </a:p>
        </p:txBody>
      </p:sp>
      <p:pic>
        <p:nvPicPr>
          <p:cNvPr id="7" name="Picture 6" descr="Cellphone screenshot of the Reading and Writing content domains and bargraphs indicating student performance.">
            <a:extLst>
              <a:ext uri="{FF2B5EF4-FFF2-40B4-BE49-F238E27FC236}">
                <a16:creationId xmlns:a16="http://schemas.microsoft.com/office/drawing/2014/main" id="{5E190482-5F76-0A8C-A267-E728B9EDB6F0}"/>
              </a:ext>
            </a:extLst>
          </p:cNvPr>
          <p:cNvPicPr>
            <a:picLocks noChangeAspect="1"/>
          </p:cNvPicPr>
          <p:nvPr/>
        </p:nvPicPr>
        <p:blipFill>
          <a:blip r:embed="rId3"/>
          <a:stretch>
            <a:fillRect/>
          </a:stretch>
        </p:blipFill>
        <p:spPr>
          <a:xfrm>
            <a:off x="356461" y="2000139"/>
            <a:ext cx="1781424" cy="3781953"/>
          </a:xfrm>
          <a:prstGeom prst="rect">
            <a:avLst/>
          </a:prstGeom>
        </p:spPr>
      </p:pic>
      <p:sp>
        <p:nvSpPr>
          <p:cNvPr id="3" name="Rectangle: Rounded Corners 2">
            <a:extLst>
              <a:ext uri="{FF2B5EF4-FFF2-40B4-BE49-F238E27FC236}">
                <a16:creationId xmlns:a16="http://schemas.microsoft.com/office/drawing/2014/main" id="{156C7462-A135-77C2-7329-B21EE28B7490}"/>
              </a:ext>
            </a:extLst>
          </p:cNvPr>
          <p:cNvSpPr/>
          <p:nvPr/>
        </p:nvSpPr>
        <p:spPr>
          <a:xfrm>
            <a:off x="2420877" y="2202426"/>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24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12945775-3ADC-EAD0-60AA-A12B6CCD1F82}"/>
              </a:ext>
            </a:extLst>
          </p:cNvPr>
          <p:cNvSpPr/>
          <p:nvPr/>
        </p:nvSpPr>
        <p:spPr>
          <a:xfrm>
            <a:off x="7098889" y="2202425"/>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sng" strike="noStrike" kern="1200" cap="none" spc="0" normalizeH="0" baseline="0" noProof="0" dirty="0">
                <a:ln>
                  <a:noFill/>
                </a:ln>
                <a:solidFill>
                  <a:schemeClr val="tx1"/>
                </a:solidFill>
                <a:effectLst/>
                <a:uLnTx/>
                <a:uFillTx/>
                <a:latin typeface="Roboto Slab"/>
                <a:ea typeface="+mn-ea"/>
                <a:cs typeface="+mn-cs"/>
              </a:rPr>
              <a:t>Math</a:t>
            </a:r>
            <a:endParaRPr kumimoji="0" lang="en-US" sz="2400" b="1" i="0" u="sng"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Roboto"/>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2514459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Career Insights</a:t>
            </a:r>
          </a:p>
        </p:txBody>
      </p:sp>
      <p:pic>
        <p:nvPicPr>
          <p:cNvPr id="6" name="Picture 5" descr="Three cellphone screenshots showing various views of Career Insights.">
            <a:extLst>
              <a:ext uri="{FF2B5EF4-FFF2-40B4-BE49-F238E27FC236}">
                <a16:creationId xmlns:a16="http://schemas.microsoft.com/office/drawing/2014/main" id="{3766A9EA-A800-233A-ABCF-71554EDE01C9}"/>
              </a:ext>
            </a:extLst>
          </p:cNvPr>
          <p:cNvPicPr>
            <a:picLocks noChangeAspect="1"/>
          </p:cNvPicPr>
          <p:nvPr/>
        </p:nvPicPr>
        <p:blipFill>
          <a:blip r:embed="rId3"/>
          <a:stretch>
            <a:fillRect/>
          </a:stretch>
        </p:blipFill>
        <p:spPr>
          <a:xfrm>
            <a:off x="2814637" y="1211036"/>
            <a:ext cx="7477125" cy="4762500"/>
          </a:xfrm>
          <a:prstGeom prst="rect">
            <a:avLst/>
          </a:prstGeom>
        </p:spPr>
      </p:pic>
    </p:spTree>
    <p:extLst>
      <p:ext uri="{BB962C8B-B14F-4D97-AF65-F5344CB8AC3E}">
        <p14:creationId xmlns:p14="http://schemas.microsoft.com/office/powerpoint/2010/main" val="159707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D6C60-F70A-3AF1-2069-2CC205399973}"/>
              </a:ext>
            </a:extLst>
          </p:cNvPr>
          <p:cNvSpPr>
            <a:spLocks noGrp="1"/>
          </p:cNvSpPr>
          <p:nvPr>
            <p:ph type="ctrTitle"/>
          </p:nvPr>
        </p:nvSpPr>
        <p:spPr/>
        <p:txBody>
          <a:bodyPr/>
          <a:lstStyle/>
          <a:p>
            <a:r>
              <a:rPr lang="en-US" dirty="0"/>
              <a:t>Accessing Scores on the PDF Score Report</a:t>
            </a:r>
          </a:p>
        </p:txBody>
      </p:sp>
    </p:spTree>
    <p:extLst>
      <p:ext uri="{BB962C8B-B14F-4D97-AF65-F5344CB8AC3E}">
        <p14:creationId xmlns:p14="http://schemas.microsoft.com/office/powerpoint/2010/main" val="383802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9709-13C4-5607-846E-471EB14E1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FC785-00D0-5123-01A8-A8FAB82F7307}"/>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49625D8B-6E53-47F7-BC3C-46ED7E739084}"/>
              </a:ext>
            </a:extLst>
          </p:cNvPr>
          <p:cNvSpPr txBox="1"/>
          <p:nvPr/>
        </p:nvSpPr>
        <p:spPr>
          <a:xfrm>
            <a:off x="4362563" y="1971763"/>
            <a:ext cx="2049864" cy="3804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Total Score</a:t>
            </a:r>
          </a:p>
        </p:txBody>
      </p:sp>
      <p:sp>
        <p:nvSpPr>
          <p:cNvPr id="4" name="TextBox 3">
            <a:extLst>
              <a:ext uri="{FF2B5EF4-FFF2-40B4-BE49-F238E27FC236}">
                <a16:creationId xmlns:a16="http://schemas.microsoft.com/office/drawing/2014/main" id="{919E868B-A047-323B-C3D4-BCCB53033735}"/>
              </a:ext>
            </a:extLst>
          </p:cNvPr>
          <p:cNvSpPr txBox="1"/>
          <p:nvPr/>
        </p:nvSpPr>
        <p:spPr>
          <a:xfrm>
            <a:off x="1625477" y="3141551"/>
            <a:ext cx="4076537"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Reading and Writing Score</a:t>
            </a:r>
          </a:p>
        </p:txBody>
      </p:sp>
      <p:sp>
        <p:nvSpPr>
          <p:cNvPr id="6" name="Arrow: Right 5">
            <a:extLst>
              <a:ext uri="{FF2B5EF4-FFF2-40B4-BE49-F238E27FC236}">
                <a16:creationId xmlns:a16="http://schemas.microsoft.com/office/drawing/2014/main" id="{E3B037B9-487C-A1B9-3FA5-71607AAD6195}"/>
              </a:ext>
              <a:ext uri="{C183D7F6-B498-43B3-948B-1728B52AA6E4}">
                <adec:decorative xmlns:adec="http://schemas.microsoft.com/office/drawing/2017/decorative" val="1"/>
              </a:ext>
            </a:extLst>
          </p:cNvPr>
          <p:cNvSpPr/>
          <p:nvPr/>
        </p:nvSpPr>
        <p:spPr>
          <a:xfrm>
            <a:off x="5008678" y="2352243"/>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7" name="Arrow: Right 6">
            <a:extLst>
              <a:ext uri="{FF2B5EF4-FFF2-40B4-BE49-F238E27FC236}">
                <a16:creationId xmlns:a16="http://schemas.microsoft.com/office/drawing/2014/main" id="{5576A580-CB69-C5F0-417E-65AE7758694A}"/>
              </a:ext>
              <a:ext uri="{C183D7F6-B498-43B3-948B-1728B52AA6E4}">
                <adec:decorative xmlns:adec="http://schemas.microsoft.com/office/drawing/2017/decorative" val="1"/>
              </a:ext>
            </a:extLst>
          </p:cNvPr>
          <p:cNvSpPr/>
          <p:nvPr/>
        </p:nvSpPr>
        <p:spPr>
          <a:xfrm>
            <a:off x="5029201" y="3593440"/>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10" name="Rectangle 9">
            <a:extLst>
              <a:ext uri="{FF2B5EF4-FFF2-40B4-BE49-F238E27FC236}">
                <a16:creationId xmlns:a16="http://schemas.microsoft.com/office/drawing/2014/main" id="{2FE01761-E83F-0F84-B41E-D1E787EC4896}"/>
              </a:ext>
              <a:ext uri="{C183D7F6-B498-43B3-948B-1728B52AA6E4}">
                <adec:decorative xmlns:adec="http://schemas.microsoft.com/office/drawing/2017/decorative" val="1"/>
              </a:ext>
            </a:extLst>
          </p:cNvPr>
          <p:cNvSpPr/>
          <p:nvPr/>
        </p:nvSpPr>
        <p:spPr>
          <a:xfrm>
            <a:off x="7939563" y="1979525"/>
            <a:ext cx="480956" cy="3838471"/>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FCD47164-566F-E302-E27A-C62D73BD7675}"/>
              </a:ext>
              <a:ext uri="{C183D7F6-B498-43B3-948B-1728B52AA6E4}">
                <adec:decorative xmlns:adec="http://schemas.microsoft.com/office/drawing/2017/decorative" val="1"/>
              </a:ext>
            </a:extLst>
          </p:cNvPr>
          <p:cNvSpPr/>
          <p:nvPr/>
        </p:nvSpPr>
        <p:spPr>
          <a:xfrm>
            <a:off x="5008678" y="4610568"/>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5" name="TextBox 4">
            <a:extLst>
              <a:ext uri="{FF2B5EF4-FFF2-40B4-BE49-F238E27FC236}">
                <a16:creationId xmlns:a16="http://schemas.microsoft.com/office/drawing/2014/main" id="{01CEAE3B-31A0-A2C7-1C82-01B1B8F4D9A8}"/>
              </a:ext>
            </a:extLst>
          </p:cNvPr>
          <p:cNvSpPr txBox="1"/>
          <p:nvPr/>
        </p:nvSpPr>
        <p:spPr>
          <a:xfrm>
            <a:off x="2839909" y="4160816"/>
            <a:ext cx="2862105"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Math Score</a:t>
            </a:r>
          </a:p>
        </p:txBody>
      </p:sp>
      <p:pic>
        <p:nvPicPr>
          <p:cNvPr id="9" name="Picture 8" descr="Screenshot of the top half of the PSAT/NMSQT pdf score report">
            <a:extLst>
              <a:ext uri="{FF2B5EF4-FFF2-40B4-BE49-F238E27FC236}">
                <a16:creationId xmlns:a16="http://schemas.microsoft.com/office/drawing/2014/main" id="{01A97805-E59A-F774-819E-AF9D8584FF37}"/>
              </a:ext>
            </a:extLst>
          </p:cNvPr>
          <p:cNvPicPr>
            <a:picLocks noChangeAspect="1"/>
          </p:cNvPicPr>
          <p:nvPr/>
        </p:nvPicPr>
        <p:blipFill>
          <a:blip r:embed="rId3"/>
          <a:srcRect r="71899"/>
          <a:stretch/>
        </p:blipFill>
        <p:spPr>
          <a:xfrm>
            <a:off x="5694024" y="1307440"/>
            <a:ext cx="2610731" cy="4801362"/>
          </a:xfrm>
          <a:prstGeom prst="rect">
            <a:avLst/>
          </a:prstGeom>
        </p:spPr>
      </p:pic>
    </p:spTree>
    <p:extLst>
      <p:ext uri="{BB962C8B-B14F-4D97-AF65-F5344CB8AC3E}">
        <p14:creationId xmlns:p14="http://schemas.microsoft.com/office/powerpoint/2010/main" val="423077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0406-D46B-57D6-0B8E-5A036F986C91}"/>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FCD80CD0-396C-95F6-5B90-25BA46778B95}"/>
              </a:ext>
            </a:extLst>
          </p:cNvPr>
          <p:cNvSpPr txBox="1"/>
          <p:nvPr/>
        </p:nvSpPr>
        <p:spPr>
          <a:xfrm>
            <a:off x="356461" y="2025483"/>
            <a:ext cx="5313875" cy="161158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3" name="Picture 2" descr="Upper left corner of the .pdf student score report,">
            <a:extLst>
              <a:ext uri="{FF2B5EF4-FFF2-40B4-BE49-F238E27FC236}">
                <a16:creationId xmlns:a16="http://schemas.microsoft.com/office/drawing/2014/main" id="{CD7B5776-333B-686E-FB0B-1482527B3BB2}"/>
              </a:ext>
            </a:extLst>
          </p:cNvPr>
          <p:cNvPicPr>
            <a:picLocks noChangeAspect="1"/>
          </p:cNvPicPr>
          <p:nvPr/>
        </p:nvPicPr>
        <p:blipFill>
          <a:blip r:embed="rId3"/>
          <a:stretch>
            <a:fillRect/>
          </a:stretch>
        </p:blipFill>
        <p:spPr>
          <a:xfrm>
            <a:off x="6325439" y="844638"/>
            <a:ext cx="2373706" cy="4958862"/>
          </a:xfrm>
          <a:prstGeom prst="rect">
            <a:avLst/>
          </a:prstGeom>
        </p:spPr>
      </p:pic>
      <p:pic>
        <p:nvPicPr>
          <p:cNvPr id="5" name="Picture 4" descr="Screenshot of the top half of the PSAT/NMSQT pdf score report">
            <a:extLst>
              <a:ext uri="{FF2B5EF4-FFF2-40B4-BE49-F238E27FC236}">
                <a16:creationId xmlns:a16="http://schemas.microsoft.com/office/drawing/2014/main" id="{40786642-B0C3-05C4-218A-5853DB3292B1}"/>
              </a:ext>
            </a:extLst>
          </p:cNvPr>
          <p:cNvPicPr>
            <a:picLocks noChangeAspect="1"/>
          </p:cNvPicPr>
          <p:nvPr/>
        </p:nvPicPr>
        <p:blipFill>
          <a:blip r:embed="rId4"/>
          <a:srcRect r="71899" b="87290"/>
          <a:stretch/>
        </p:blipFill>
        <p:spPr>
          <a:xfrm>
            <a:off x="6206926" y="844638"/>
            <a:ext cx="2610731" cy="610260"/>
          </a:xfrm>
          <a:prstGeom prst="rect">
            <a:avLst/>
          </a:prstGeom>
        </p:spPr>
      </p:pic>
    </p:spTree>
    <p:extLst>
      <p:ext uri="{BB962C8B-B14F-4D97-AF65-F5344CB8AC3E}">
        <p14:creationId xmlns:p14="http://schemas.microsoft.com/office/powerpoint/2010/main" val="2512942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36F0-97F7-02BE-027F-63EB20EF6C99}"/>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1DD4D6D6-80E7-A353-984A-47C1A9188604}"/>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12444FF4-8D4B-61A4-DBC1-996EA0251FD5}"/>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2" name="Picture 1" descr="Upper left corner of the .pdf student score report with blue boxes around the percentile ranks for each score.">
            <a:extLst>
              <a:ext uri="{FF2B5EF4-FFF2-40B4-BE49-F238E27FC236}">
                <a16:creationId xmlns:a16="http://schemas.microsoft.com/office/drawing/2014/main" id="{AF5766F7-3C15-EC54-C9FB-588E5AE62C19}"/>
              </a:ext>
            </a:extLst>
          </p:cNvPr>
          <p:cNvPicPr>
            <a:picLocks noChangeAspect="1"/>
          </p:cNvPicPr>
          <p:nvPr/>
        </p:nvPicPr>
        <p:blipFill>
          <a:blip r:embed="rId3"/>
          <a:stretch>
            <a:fillRect/>
          </a:stretch>
        </p:blipFill>
        <p:spPr>
          <a:xfrm>
            <a:off x="5896129" y="949569"/>
            <a:ext cx="2373706" cy="4958862"/>
          </a:xfrm>
          <a:prstGeom prst="rect">
            <a:avLst/>
          </a:prstGeom>
        </p:spPr>
      </p:pic>
      <p:sp>
        <p:nvSpPr>
          <p:cNvPr id="9" name="Rectangle 8">
            <a:extLst>
              <a:ext uri="{FF2B5EF4-FFF2-40B4-BE49-F238E27FC236}">
                <a16:creationId xmlns:a16="http://schemas.microsoft.com/office/drawing/2014/main" id="{D19F0196-D50C-3539-7E02-244BCA7AC10A}"/>
              </a:ext>
              <a:ext uri="{C183D7F6-B498-43B3-948B-1728B52AA6E4}">
                <adec:decorative xmlns:adec="http://schemas.microsoft.com/office/drawing/2017/decorative" val="1"/>
              </a:ext>
            </a:extLst>
          </p:cNvPr>
          <p:cNvSpPr/>
          <p:nvPr/>
        </p:nvSpPr>
        <p:spPr>
          <a:xfrm>
            <a:off x="7362092" y="2039815"/>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0" name="Rectangle 9">
            <a:extLst>
              <a:ext uri="{FF2B5EF4-FFF2-40B4-BE49-F238E27FC236}">
                <a16:creationId xmlns:a16="http://schemas.microsoft.com/office/drawing/2014/main" id="{477E4D6A-E156-644E-0E2D-30921057DD6F}"/>
              </a:ext>
              <a:ext uri="{C183D7F6-B498-43B3-948B-1728B52AA6E4}">
                <adec:decorative xmlns:adec="http://schemas.microsoft.com/office/drawing/2017/decorative" val="1"/>
              </a:ext>
            </a:extLst>
          </p:cNvPr>
          <p:cNvSpPr/>
          <p:nvPr/>
        </p:nvSpPr>
        <p:spPr>
          <a:xfrm>
            <a:off x="6914941" y="3264357"/>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1" name="Rectangle 10">
            <a:extLst>
              <a:ext uri="{FF2B5EF4-FFF2-40B4-BE49-F238E27FC236}">
                <a16:creationId xmlns:a16="http://schemas.microsoft.com/office/drawing/2014/main" id="{E95B1648-E5DE-D4B5-CAD9-B2A2FB58735B}"/>
              </a:ext>
              <a:ext uri="{C183D7F6-B498-43B3-948B-1728B52AA6E4}">
                <adec:decorative xmlns:adec="http://schemas.microsoft.com/office/drawing/2017/decorative" val="1"/>
              </a:ext>
            </a:extLst>
          </p:cNvPr>
          <p:cNvSpPr/>
          <p:nvPr/>
        </p:nvSpPr>
        <p:spPr>
          <a:xfrm>
            <a:off x="6914941" y="4091989"/>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pic>
        <p:nvPicPr>
          <p:cNvPr id="3" name="Picture 2" descr="Screenshot of the top half of the PSAT/NMSQT pdf score report">
            <a:extLst>
              <a:ext uri="{FF2B5EF4-FFF2-40B4-BE49-F238E27FC236}">
                <a16:creationId xmlns:a16="http://schemas.microsoft.com/office/drawing/2014/main" id="{1E1C2656-D184-FCF0-71A2-B888CCD6916E}"/>
              </a:ext>
            </a:extLst>
          </p:cNvPr>
          <p:cNvPicPr>
            <a:picLocks noChangeAspect="1"/>
          </p:cNvPicPr>
          <p:nvPr/>
        </p:nvPicPr>
        <p:blipFill>
          <a:blip r:embed="rId4"/>
          <a:srcRect r="71899" b="87819"/>
          <a:stretch/>
        </p:blipFill>
        <p:spPr>
          <a:xfrm>
            <a:off x="5788770" y="958127"/>
            <a:ext cx="2610731" cy="584860"/>
          </a:xfrm>
          <a:prstGeom prst="rect">
            <a:avLst/>
          </a:prstGeom>
        </p:spPr>
      </p:pic>
    </p:spTree>
    <p:extLst>
      <p:ext uri="{BB962C8B-B14F-4D97-AF65-F5344CB8AC3E}">
        <p14:creationId xmlns:p14="http://schemas.microsoft.com/office/powerpoint/2010/main" val="3674973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7711-4D12-1DC1-1A57-4CFF7D4EB417}"/>
              </a:ext>
            </a:extLst>
          </p:cNvPr>
          <p:cNvSpPr>
            <a:spLocks noGrp="1"/>
          </p:cNvSpPr>
          <p:nvPr>
            <p:ph type="title"/>
          </p:nvPr>
        </p:nvSpPr>
        <p:spPr>
          <a:xfrm>
            <a:off x="356462" y="546487"/>
            <a:ext cx="6915440" cy="413175"/>
          </a:xfrm>
        </p:spPr>
        <p:txBody>
          <a:bodyPr/>
          <a:lstStyle/>
          <a:p>
            <a:r>
              <a:rPr lang="en-US" sz="3200" dirty="0"/>
              <a:t>PSAT/NMSQT</a:t>
            </a:r>
            <a:r>
              <a:rPr lang="en-US" sz="3200" baseline="30000" dirty="0"/>
              <a:t>® </a:t>
            </a:r>
            <a:r>
              <a:rPr lang="en-US" sz="3000" dirty="0"/>
              <a:t>- Scores for Students</a:t>
            </a:r>
          </a:p>
        </p:txBody>
      </p:sp>
      <p:sp>
        <p:nvSpPr>
          <p:cNvPr id="4" name="Subtitle 3">
            <a:extLst>
              <a:ext uri="{FF2B5EF4-FFF2-40B4-BE49-F238E27FC236}">
                <a16:creationId xmlns:a16="http://schemas.microsoft.com/office/drawing/2014/main" id="{F384CFF8-3068-757E-D7D6-80A622613375}"/>
              </a:ext>
            </a:extLst>
          </p:cNvPr>
          <p:cNvSpPr>
            <a:spLocks noGrp="1"/>
          </p:cNvSpPr>
          <p:nvPr>
            <p:ph type="subTitle" idx="4294967295"/>
          </p:nvPr>
        </p:nvSpPr>
        <p:spPr>
          <a:xfrm>
            <a:off x="0" y="1079500"/>
            <a:ext cx="6510338" cy="533400"/>
          </a:xfrm>
        </p:spPr>
        <p:txBody>
          <a:bodyPr/>
          <a:lstStyle/>
          <a:p>
            <a:pPr marL="0" indent="0">
              <a:buNone/>
            </a:pPr>
            <a:r>
              <a:rPr lang="en-US"/>
              <a:t>     </a:t>
            </a:r>
            <a:r>
              <a:rPr lang="en-US" sz="2400"/>
              <a:t>A lesson plan for school counselors</a:t>
            </a:r>
            <a:endParaRPr lang="en-US"/>
          </a:p>
        </p:txBody>
      </p:sp>
      <p:sp>
        <p:nvSpPr>
          <p:cNvPr id="3" name="Text Placeholder 2">
            <a:extLst>
              <a:ext uri="{FF2B5EF4-FFF2-40B4-BE49-F238E27FC236}">
                <a16:creationId xmlns:a16="http://schemas.microsoft.com/office/drawing/2014/main" id="{E7F40900-FE71-2BDF-4E99-6D5117B923FC}"/>
              </a:ext>
            </a:extLst>
          </p:cNvPr>
          <p:cNvSpPr>
            <a:spLocks noGrp="1"/>
          </p:cNvSpPr>
          <p:nvPr>
            <p:ph type="body" sz="quarter" idx="10"/>
          </p:nvPr>
        </p:nvSpPr>
        <p:spPr/>
        <p:txBody>
          <a:bodyPr>
            <a:normAutofit fontScale="92500"/>
          </a:bodyPr>
          <a:lstStyle/>
          <a:p>
            <a:pPr marL="0" indent="0">
              <a:buNone/>
            </a:pPr>
            <a:r>
              <a:rPr lang="en-US" b="1" dirty="0"/>
              <a:t>Objective</a:t>
            </a:r>
            <a:r>
              <a:rPr lang="en-US" dirty="0"/>
              <a:t>: Walk students through their score reports. Help them understand their next steps on the path to college and career readiness.</a:t>
            </a:r>
          </a:p>
          <a:p>
            <a:pPr marL="0" indent="0">
              <a:buNone/>
            </a:pPr>
            <a:r>
              <a:rPr lang="en-US" b="1" dirty="0"/>
              <a:t>Notes</a:t>
            </a:r>
            <a:r>
              <a:rPr lang="en-US" dirty="0"/>
              <a:t>: </a:t>
            </a:r>
          </a:p>
          <a:p>
            <a:r>
              <a:rPr lang="en-US" dirty="0"/>
              <a:t>Students who provided their mobile phone number during exam setup can review their SAT School Day score report on their mobile phones using the BigFuture School app. They can also view a .pdf report.</a:t>
            </a:r>
          </a:p>
          <a:p>
            <a:r>
              <a:rPr lang="en-US" sz="1600" dirty="0"/>
              <a:t>Those who did not provide their number may receive a printed .pdf score report (available for printing in the K12 Score Reporting Portal). S</a:t>
            </a:r>
            <a:r>
              <a:rPr lang="en-US" altLang="zh-CN" dirty="0"/>
              <a:t>tudents age 13 and older may use a personal College Board student account to view additional insights online. </a:t>
            </a:r>
          </a:p>
          <a:p>
            <a:r>
              <a:rPr lang="en-US" dirty="0"/>
              <a:t>This lesson plan includes screenshots from BigFuture School and the PDF score reports. Information is similar in each type of score report.</a:t>
            </a:r>
          </a:p>
          <a:p>
            <a:r>
              <a:rPr lang="en-US" dirty="0"/>
              <a:t>Each slide includes talking points in the notes to help you guide your students through the information in the score reports.</a:t>
            </a:r>
          </a:p>
        </p:txBody>
      </p:sp>
      <p:sp>
        <p:nvSpPr>
          <p:cNvPr id="6" name="TextBox 5">
            <a:extLst>
              <a:ext uri="{FF2B5EF4-FFF2-40B4-BE49-F238E27FC236}">
                <a16:creationId xmlns:a16="http://schemas.microsoft.com/office/drawing/2014/main" id="{2598BEF0-C7B8-316A-E753-9481E4F24939}"/>
              </a:ext>
            </a:extLst>
          </p:cNvPr>
          <p:cNvSpPr txBox="1"/>
          <p:nvPr/>
        </p:nvSpPr>
        <p:spPr>
          <a:xfrm>
            <a:off x="7733841" y="470862"/>
            <a:ext cx="4263527" cy="6524863"/>
          </a:xfrm>
          <a:prstGeom prst="rect">
            <a:avLst/>
          </a:prstGeom>
          <a:noFill/>
        </p:spPr>
        <p:txBody>
          <a:bodyPr wrap="square">
            <a:spAutoFit/>
          </a:bodyPr>
          <a:lstStyle/>
          <a:p>
            <a:pPr marL="0" indent="0">
              <a:buNone/>
            </a:pPr>
            <a:r>
              <a:rPr lang="en-US" sz="1600" b="1" dirty="0"/>
              <a:t>Time</a:t>
            </a:r>
            <a:r>
              <a:rPr lang="en-US" sz="1600" dirty="0"/>
              <a:t>: 30 minutes</a:t>
            </a:r>
          </a:p>
          <a:p>
            <a:pPr marL="0" indent="0">
              <a:buNone/>
            </a:pPr>
            <a:endParaRPr lang="en-US" sz="1200" b="1" dirty="0"/>
          </a:p>
          <a:p>
            <a:pPr marL="0" indent="0">
              <a:buNone/>
            </a:pPr>
            <a:r>
              <a:rPr lang="en-US" sz="1600" b="1" dirty="0"/>
              <a:t>Materials</a:t>
            </a:r>
            <a:r>
              <a:rPr lang="en-US" sz="1600" dirty="0"/>
              <a:t>: </a:t>
            </a:r>
          </a:p>
          <a:p>
            <a:pPr marL="0" indent="0">
              <a:buNone/>
            </a:pPr>
            <a:r>
              <a:rPr lang="en-US" sz="1600" dirty="0"/>
              <a:t>This PowerPoint presentation </a:t>
            </a:r>
          </a:p>
          <a:p>
            <a:pPr marL="0" indent="0">
              <a:buNone/>
            </a:pPr>
            <a:r>
              <a:rPr lang="en-US" sz="1600" dirty="0"/>
              <a:t>	  </a:t>
            </a:r>
          </a:p>
          <a:p>
            <a:pPr marL="0" indent="0">
              <a:buNone/>
            </a:pPr>
            <a:r>
              <a:rPr lang="en-US" sz="1600" dirty="0"/>
              <a:t>Recommend one or more from list below.</a:t>
            </a:r>
          </a:p>
          <a:p>
            <a:pPr marL="285750" indent="-285750">
              <a:buFont typeface="Arial" panose="020B0604020202020204" pitchFamily="34" charset="0"/>
              <a:buChar char="•"/>
            </a:pPr>
            <a:r>
              <a:rPr lang="en-US" sz="1600" dirty="0"/>
              <a:t>Mobile phone access for eligible students with the BigFuture School app installed  </a:t>
            </a:r>
          </a:p>
          <a:p>
            <a:pPr marL="285750" indent="-285750">
              <a:buFont typeface="Arial" panose="020B0604020202020204" pitchFamily="34" charset="0"/>
              <a:buChar char="•"/>
            </a:pPr>
            <a:r>
              <a:rPr lang="en-US" sz="1600" dirty="0"/>
              <a:t>Printed Sample Student Score Report</a:t>
            </a:r>
          </a:p>
          <a:p>
            <a:pPr marL="285750" indent="-285750">
              <a:buFont typeface="Arial" panose="020B0604020202020204" pitchFamily="34" charset="0"/>
              <a:buChar char="•"/>
            </a:pPr>
            <a:r>
              <a:rPr lang="en-US" sz="1600" dirty="0"/>
              <a:t>Printed student PDF score reports provided through K−12 Score Reporting Portal</a:t>
            </a:r>
          </a:p>
          <a:p>
            <a:pPr marL="0" indent="0">
              <a:buNone/>
            </a:pPr>
            <a:endParaRPr lang="en-US" sz="1600" dirty="0"/>
          </a:p>
          <a:p>
            <a:pPr marL="0" indent="0">
              <a:buNone/>
            </a:pPr>
            <a:r>
              <a:rPr lang="en-US" sz="1600" b="1" dirty="0"/>
              <a:t>Additional Resources:</a:t>
            </a:r>
          </a:p>
          <a:p>
            <a:pPr marL="0" indent="0">
              <a:buNone/>
            </a:pPr>
            <a:r>
              <a:rPr lang="en-US" sz="1600" dirty="0"/>
              <a:t>Video:  </a:t>
            </a:r>
            <a:r>
              <a:rPr lang="en-US" sz="1600" dirty="0">
                <a:hlinkClick r:id="rId3"/>
              </a:rPr>
              <a:t>https://satsuite.collegeboard.org/sat-suite-benefits-students-parents/bigfuture-school-mobile-app</a:t>
            </a:r>
            <a:endParaRPr lang="en-US" sz="1600" dirty="0"/>
          </a:p>
          <a:p>
            <a:pPr marL="0" indent="0">
              <a:buNone/>
            </a:pPr>
            <a:endParaRPr lang="en-US" sz="1600" dirty="0"/>
          </a:p>
          <a:p>
            <a:pPr marL="0" indent="0">
              <a:buNone/>
            </a:pPr>
            <a:r>
              <a:rPr lang="en-US" sz="1200" b="1" dirty="0"/>
              <a:t>ASCA Professional Standards​ for Counselors</a:t>
            </a:r>
          </a:p>
          <a:p>
            <a:pPr marL="0" indent="0">
              <a:buNone/>
            </a:pPr>
            <a:r>
              <a:rPr lang="en-US" sz="1200" dirty="0"/>
              <a:t>Provide appraisal and advisement in large-group, classroom, small group, and individual settings.  (B-SS2)​</a:t>
            </a:r>
          </a:p>
          <a:p>
            <a:pPr marL="0" indent="0">
              <a:buNone/>
            </a:pPr>
            <a:endParaRPr lang="en-US" sz="1200" dirty="0"/>
          </a:p>
          <a:p>
            <a:pPr marL="0" indent="0">
              <a:buNone/>
            </a:pPr>
            <a:r>
              <a:rPr lang="en-US" sz="1200" b="1" dirty="0"/>
              <a:t>ASCA Competencies​</a:t>
            </a:r>
          </a:p>
          <a:p>
            <a:pPr marL="0" indent="0">
              <a:buNone/>
            </a:pPr>
            <a:r>
              <a:rPr lang="en-US" sz="1200" dirty="0"/>
              <a:t>Use assessments to help students understand their abilities, values, and career interests. (B-SS2.a)​</a:t>
            </a:r>
          </a:p>
          <a:p>
            <a:pPr marL="0" indent="0">
              <a:buNone/>
            </a:pPr>
            <a:endParaRPr lang="en-US" sz="1600" dirty="0"/>
          </a:p>
          <a:p>
            <a:pPr marL="0" indent="0">
              <a:buNone/>
            </a:pPr>
            <a:r>
              <a:rPr lang="en-US" sz="1600" dirty="0"/>
              <a:t>​</a:t>
            </a:r>
          </a:p>
          <a:p>
            <a:pPr marL="0" indent="0">
              <a:buNone/>
            </a:pPr>
            <a:endParaRPr lang="en-US" sz="1600" dirty="0"/>
          </a:p>
        </p:txBody>
      </p:sp>
    </p:spTree>
    <p:extLst>
      <p:ext uri="{BB962C8B-B14F-4D97-AF65-F5344CB8AC3E}">
        <p14:creationId xmlns:p14="http://schemas.microsoft.com/office/powerpoint/2010/main" val="3738932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C025-E953-EDEE-CA8C-F7AE0210BEF4}"/>
              </a:ext>
            </a:extLst>
          </p:cNvPr>
          <p:cNvSpPr>
            <a:spLocks noGrp="1"/>
          </p:cNvSpPr>
          <p:nvPr>
            <p:ph type="title"/>
          </p:nvPr>
        </p:nvSpPr>
        <p:spPr/>
        <p:txBody>
          <a:bodyPr/>
          <a:lstStyle/>
          <a:p>
            <a:r>
              <a:rPr lang="en-US" dirty="0"/>
              <a:t>Knowledge and Skills Content Domains</a:t>
            </a:r>
          </a:p>
        </p:txBody>
      </p:sp>
      <p:pic>
        <p:nvPicPr>
          <p:cNvPr id="6" name="Picture 5" descr="Upper center portion of the .pdf score report, Knowledge and Skills, with bar graphs indicating student performance on each of the eight content domains.">
            <a:extLst>
              <a:ext uri="{FF2B5EF4-FFF2-40B4-BE49-F238E27FC236}">
                <a16:creationId xmlns:a16="http://schemas.microsoft.com/office/drawing/2014/main" id="{48011B22-7BCC-C26C-6C8A-98D1D8FA04DC}"/>
              </a:ext>
            </a:extLst>
          </p:cNvPr>
          <p:cNvPicPr>
            <a:picLocks noChangeAspect="1"/>
          </p:cNvPicPr>
          <p:nvPr/>
        </p:nvPicPr>
        <p:blipFill>
          <a:blip r:embed="rId3"/>
          <a:stretch>
            <a:fillRect/>
          </a:stretch>
        </p:blipFill>
        <p:spPr>
          <a:xfrm>
            <a:off x="356461" y="1501675"/>
            <a:ext cx="6567181" cy="3854649"/>
          </a:xfrm>
          <a:prstGeom prst="rect">
            <a:avLst/>
          </a:prstGeom>
        </p:spPr>
      </p:pic>
      <p:sp>
        <p:nvSpPr>
          <p:cNvPr id="3" name="Rectangle: Rounded Corners 2">
            <a:extLst>
              <a:ext uri="{FF2B5EF4-FFF2-40B4-BE49-F238E27FC236}">
                <a16:creationId xmlns:a16="http://schemas.microsoft.com/office/drawing/2014/main" id="{DAAB227E-DA73-5B29-C3BC-EE7614297002}"/>
              </a:ext>
            </a:extLst>
          </p:cNvPr>
          <p:cNvSpPr/>
          <p:nvPr/>
        </p:nvSpPr>
        <p:spPr>
          <a:xfrm>
            <a:off x="7063991" y="1260700"/>
            <a:ext cx="3613981"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16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ADDA1ED4-745E-C97C-D267-16CDB5C25026}"/>
              </a:ext>
            </a:extLst>
          </p:cNvPr>
          <p:cNvSpPr/>
          <p:nvPr/>
        </p:nvSpPr>
        <p:spPr>
          <a:xfrm>
            <a:off x="7134330" y="3606092"/>
            <a:ext cx="3543642"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400" b="1" i="0" u="sng" strike="noStrike" kern="1200" cap="none" spc="0" normalizeH="0" baseline="0" noProof="0" dirty="0">
                <a:ln>
                  <a:noFill/>
                </a:ln>
                <a:solidFill>
                  <a:schemeClr val="tx1"/>
                </a:solidFill>
                <a:effectLst/>
                <a:uLnTx/>
                <a:uFillTx/>
                <a:latin typeface="Roboto Slab"/>
                <a:ea typeface="+mn-ea"/>
                <a:cs typeface="+mn-cs"/>
              </a:rPr>
              <a:t>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59956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7C01-ED42-BE83-804A-F2F78BA8AA0D}"/>
              </a:ext>
            </a:extLst>
          </p:cNvPr>
          <p:cNvSpPr>
            <a:spLocks noGrp="1"/>
          </p:cNvSpPr>
          <p:nvPr>
            <p:ph type="title"/>
          </p:nvPr>
        </p:nvSpPr>
        <p:spPr>
          <a:xfrm>
            <a:off x="356461" y="538395"/>
            <a:ext cx="11162877" cy="449577"/>
          </a:xfrm>
        </p:spPr>
        <p:txBody>
          <a:bodyPr/>
          <a:lstStyle/>
          <a:p>
            <a:r>
              <a:rPr lang="en-US" sz="2400" dirty="0">
                <a:ea typeface="Roboto Slab"/>
                <a:cs typeface="Roboto Slab"/>
              </a:rPr>
              <a:t>Career Insights Snapshot</a:t>
            </a:r>
            <a:endParaRPr lang="en-US" sz="2400" dirty="0"/>
          </a:p>
        </p:txBody>
      </p:sp>
      <p:sp>
        <p:nvSpPr>
          <p:cNvPr id="4" name="Subtitle 3">
            <a:extLst>
              <a:ext uri="{FF2B5EF4-FFF2-40B4-BE49-F238E27FC236}">
                <a16:creationId xmlns:a16="http://schemas.microsoft.com/office/drawing/2014/main" id="{B185CF37-452F-C148-ADC7-2F31DD115ACB}"/>
              </a:ext>
            </a:extLst>
          </p:cNvPr>
          <p:cNvSpPr>
            <a:spLocks noGrp="1"/>
          </p:cNvSpPr>
          <p:nvPr>
            <p:ph type="subTitle" idx="1"/>
          </p:nvPr>
        </p:nvSpPr>
        <p:spPr/>
        <p:txBody>
          <a:bodyPr/>
          <a:lstStyle/>
          <a:p>
            <a:r>
              <a:rPr lang="en-US" sz="1800" b="1" dirty="0">
                <a:solidFill>
                  <a:schemeClr val="accent3"/>
                </a:solidFill>
              </a:rPr>
              <a:t>Relevant Careers in My State</a:t>
            </a:r>
          </a:p>
          <a:p>
            <a:endParaRPr lang="en-US" dirty="0"/>
          </a:p>
        </p:txBody>
      </p:sp>
      <p:pic>
        <p:nvPicPr>
          <p:cNvPr id="5" name="Picture 4" descr="Screenshot of the bottom half of the PSAT/NMSQT pdf score report">
            <a:extLst>
              <a:ext uri="{FF2B5EF4-FFF2-40B4-BE49-F238E27FC236}">
                <a16:creationId xmlns:a16="http://schemas.microsoft.com/office/drawing/2014/main" id="{E53F4127-9D8C-F60E-82AB-5AF2DCD6ED9B}"/>
              </a:ext>
            </a:extLst>
          </p:cNvPr>
          <p:cNvPicPr>
            <a:picLocks noChangeAspect="1"/>
          </p:cNvPicPr>
          <p:nvPr/>
        </p:nvPicPr>
        <p:blipFill>
          <a:blip r:embed="rId3"/>
          <a:stretch>
            <a:fillRect/>
          </a:stretch>
        </p:blipFill>
        <p:spPr>
          <a:xfrm>
            <a:off x="978697" y="1613388"/>
            <a:ext cx="10234605" cy="4544413"/>
          </a:xfrm>
          <a:prstGeom prst="rect">
            <a:avLst/>
          </a:prstGeom>
        </p:spPr>
      </p:pic>
    </p:spTree>
    <p:extLst>
      <p:ext uri="{BB962C8B-B14F-4D97-AF65-F5344CB8AC3E}">
        <p14:creationId xmlns:p14="http://schemas.microsoft.com/office/powerpoint/2010/main" val="26348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6C0A-DAA5-4B15-F661-A6483AD74D87}"/>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356546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What’s Next After Taking the PSAT/NMSQT?</a:t>
            </a:r>
            <a:endParaRPr lang="en-US" dirty="0"/>
          </a:p>
        </p:txBody>
      </p:sp>
      <p:sp>
        <p:nvSpPr>
          <p:cNvPr id="2" name="Content Placeholder 1"/>
          <p:cNvSpPr>
            <a:spLocks noGrp="1"/>
          </p:cNvSpPr>
          <p:nvPr>
            <p:ph type="body" sz="quarter" idx="10"/>
          </p:nvPr>
        </p:nvSpPr>
        <p:spPr/>
        <p:txBody>
          <a:bodyPr>
            <a:normAutofit/>
          </a:bodyPr>
          <a:lstStyle/>
          <a:p>
            <a:pPr>
              <a:spcBef>
                <a:spcPts val="1600"/>
              </a:spcBef>
              <a:spcAft>
                <a:spcPts val="0"/>
              </a:spcAft>
              <a:buFont typeface="Arial" panose="020B0604020202020204" pitchFamily="34" charset="0"/>
              <a:buChar char="•"/>
            </a:pPr>
            <a:r>
              <a:rPr lang="en-US" sz="2000" dirty="0"/>
              <a:t>Connect with </a:t>
            </a:r>
            <a:r>
              <a:rPr lang="en-US" sz="2000" dirty="0" err="1"/>
              <a:t>colleges</a:t>
            </a:r>
            <a:r>
              <a:rPr lang="en-US" sz="2000" dirty="0" err="1">
                <a:latin typeface="Arial" panose="020B0604020202020204" pitchFamily="34" charset="0"/>
                <a:cs typeface="Arial" panose="020B0604020202020204" pitchFamily="34" charset="0"/>
              </a:rPr>
              <a:t>─s</a:t>
            </a:r>
            <a:r>
              <a:rPr lang="en-US" sz="2000" dirty="0" err="1"/>
              <a:t>how</a:t>
            </a:r>
            <a:r>
              <a:rPr lang="en-US" sz="2000" dirty="0"/>
              <a:t> them your strengths.</a:t>
            </a:r>
          </a:p>
          <a:p>
            <a:pPr>
              <a:spcBef>
                <a:spcPts val="1600"/>
              </a:spcBef>
              <a:spcAft>
                <a:spcPts val="0"/>
              </a:spcAft>
              <a:buFont typeface="Arial" panose="020B0604020202020204" pitchFamily="34" charset="0"/>
              <a:buChar char="•"/>
            </a:pPr>
            <a:r>
              <a:rPr lang="en-US" sz="2000" dirty="0"/>
              <a:t>Start getting ready for college with college and career planning tools in </a:t>
            </a:r>
            <a:r>
              <a:rPr lang="en-US" sz="2000" dirty="0" err="1"/>
              <a:t>BigFuture</a:t>
            </a:r>
            <a:r>
              <a:rPr lang="en-US" sz="2000" dirty="0"/>
              <a:t>.</a:t>
            </a:r>
          </a:p>
          <a:p>
            <a:pPr>
              <a:spcBef>
                <a:spcPts val="1600"/>
              </a:spcBef>
              <a:spcAft>
                <a:spcPts val="0"/>
              </a:spcAft>
              <a:buFont typeface="Arial" panose="020B0604020202020204" pitchFamily="34" charset="0"/>
              <a:buChar char="•"/>
            </a:pPr>
            <a:r>
              <a:rPr lang="en-US" sz="2000" dirty="0"/>
              <a:t>Begin thinking about paying for college: Search for scholarship and financial aid information in </a:t>
            </a:r>
            <a:r>
              <a:rPr lang="en-US" sz="2000" dirty="0" err="1"/>
              <a:t>BigFuture</a:t>
            </a:r>
            <a:r>
              <a:rPr lang="en-US" sz="2000" dirty="0">
                <a:solidFill>
                  <a:srgbClr val="FFC000"/>
                </a:solidFill>
              </a:rPr>
              <a:t>.</a:t>
            </a:r>
          </a:p>
          <a:p>
            <a:pPr>
              <a:spcBef>
                <a:spcPts val="1600"/>
              </a:spcBef>
              <a:spcAft>
                <a:spcPts val="0"/>
              </a:spcAft>
              <a:buFont typeface="Arial" panose="020B0604020202020204" pitchFamily="34" charset="0"/>
              <a:buChar char="•"/>
            </a:pPr>
            <a:r>
              <a:rPr lang="en-US" sz="2000" dirty="0"/>
              <a:t>Build your college and career readiness skills with Official Digital SAT Prep on Khan Academy</a:t>
            </a:r>
            <a:r>
              <a:rPr lang="en-US" sz="2000" dirty="0">
                <a:solidFill>
                  <a:srgbClr val="FF0000"/>
                </a:solidFill>
              </a:rPr>
              <a:t>.</a:t>
            </a:r>
            <a:r>
              <a:rPr lang="en-US" sz="1600" b="1" baseline="55000" dirty="0"/>
              <a:t>®</a:t>
            </a:r>
            <a:r>
              <a:rPr lang="en-US" sz="2000" dirty="0"/>
              <a:t> </a:t>
            </a:r>
          </a:p>
          <a:p>
            <a:pPr>
              <a:spcBef>
                <a:spcPts val="1600"/>
              </a:spcBef>
              <a:spcAft>
                <a:spcPts val="0"/>
              </a:spcAft>
            </a:pPr>
            <a:r>
              <a:rPr lang="en-US" sz="2000" dirty="0"/>
              <a:t>Get ready for the SAT</a:t>
            </a:r>
            <a:r>
              <a:rPr lang="en-US" sz="2000" dirty="0">
                <a:solidFill>
                  <a:srgbClr val="FF0000"/>
                </a:solidFill>
              </a:rPr>
              <a:t>.</a:t>
            </a:r>
          </a:p>
        </p:txBody>
      </p:sp>
      <p:sp>
        <p:nvSpPr>
          <p:cNvPr id="3" name="Slide Number Placeholder 2"/>
          <p:cNvSpPr>
            <a:spLocks noGrp="1"/>
          </p:cNvSpPr>
          <p:nvPr>
            <p:ph type="sldNum" sz="quarter" idx="4294967295"/>
          </p:nvPr>
        </p:nvSpPr>
        <p:spPr>
          <a:xfrm>
            <a:off x="9448800" y="61928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800" b="0" i="0" u="none" strike="noStrike" kern="1200" cap="none" spc="0" normalizeH="0" baseline="0" noProof="0" smtClean="0">
                <a:ln>
                  <a:noFill/>
                </a:ln>
                <a:solidFill>
                  <a:srgbClr val="1E1E1E"/>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328584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Connect with Colleges using Connections</a:t>
            </a:r>
          </a:p>
        </p:txBody>
      </p:sp>
      <p:pic>
        <p:nvPicPr>
          <p:cNvPr id="6" name="Picture 5" descr="Three cellphone images of the Connections feature in the BigFuture School app.">
            <a:extLst>
              <a:ext uri="{FF2B5EF4-FFF2-40B4-BE49-F238E27FC236}">
                <a16:creationId xmlns:a16="http://schemas.microsoft.com/office/drawing/2014/main" id="{2320103E-25A5-BBB7-42E6-FDA33685626E}"/>
              </a:ext>
            </a:extLst>
          </p:cNvPr>
          <p:cNvPicPr>
            <a:picLocks noChangeAspect="1"/>
          </p:cNvPicPr>
          <p:nvPr/>
        </p:nvPicPr>
        <p:blipFill>
          <a:blip r:embed="rId3"/>
          <a:stretch>
            <a:fillRect/>
          </a:stretch>
        </p:blipFill>
        <p:spPr>
          <a:xfrm>
            <a:off x="2715746" y="1495957"/>
            <a:ext cx="8059830" cy="4200759"/>
          </a:xfrm>
          <a:prstGeom prst="rect">
            <a:avLst/>
          </a:prstGeom>
        </p:spPr>
      </p:pic>
    </p:spTree>
    <p:extLst>
      <p:ext uri="{BB962C8B-B14F-4D97-AF65-F5344CB8AC3E}">
        <p14:creationId xmlns:p14="http://schemas.microsoft.com/office/powerpoint/2010/main" val="232171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1E3A-EEDF-B138-C258-3D278B9A5614}"/>
              </a:ext>
            </a:extLst>
          </p:cNvPr>
          <p:cNvSpPr>
            <a:spLocks noGrp="1"/>
          </p:cNvSpPr>
          <p:nvPr>
            <p:ph type="title"/>
          </p:nvPr>
        </p:nvSpPr>
        <p:spPr/>
        <p:txBody>
          <a:bodyPr/>
          <a:lstStyle/>
          <a:p>
            <a:r>
              <a:rPr lang="en-US"/>
              <a:t>Using BigFuture School and BigFuture </a:t>
            </a:r>
          </a:p>
        </p:txBody>
      </p:sp>
      <p:sp>
        <p:nvSpPr>
          <p:cNvPr id="3" name="Subtitle 2">
            <a:extLst>
              <a:ext uri="{FF2B5EF4-FFF2-40B4-BE49-F238E27FC236}">
                <a16:creationId xmlns:a16="http://schemas.microsoft.com/office/drawing/2014/main" id="{90BE9FF1-0E4C-6B7B-FF22-A675089E3FA5}"/>
              </a:ext>
            </a:extLst>
          </p:cNvPr>
          <p:cNvSpPr>
            <a:spLocks noGrp="1"/>
          </p:cNvSpPr>
          <p:nvPr>
            <p:ph type="subTitle" idx="1"/>
          </p:nvPr>
        </p:nvSpPr>
        <p:spPr>
          <a:xfrm>
            <a:off x="356540" y="1078759"/>
            <a:ext cx="7554537" cy="534655"/>
          </a:xfrm>
        </p:spPr>
        <p:txBody>
          <a:bodyPr/>
          <a:lstStyle/>
          <a:p>
            <a:r>
              <a:rPr lang="en-US" sz="1999"/>
              <a:t>Separate, but complementary, resources to help students plan</a:t>
            </a:r>
          </a:p>
        </p:txBody>
      </p:sp>
      <p:grpSp>
        <p:nvGrpSpPr>
          <p:cNvPr id="8" name="Group 7" descr="Blue circle with white cellphone icon">
            <a:extLst>
              <a:ext uri="{FF2B5EF4-FFF2-40B4-BE49-F238E27FC236}">
                <a16:creationId xmlns:a16="http://schemas.microsoft.com/office/drawing/2014/main" id="{F94724A7-1A69-CC7C-9AF2-21A4C8D6B570}"/>
              </a:ext>
            </a:extLst>
          </p:cNvPr>
          <p:cNvGrpSpPr/>
          <p:nvPr/>
        </p:nvGrpSpPr>
        <p:grpSpPr>
          <a:xfrm>
            <a:off x="2509808" y="2247490"/>
            <a:ext cx="1866404" cy="1854516"/>
            <a:chOff x="1770223" y="4506948"/>
            <a:chExt cx="736209" cy="731520"/>
          </a:xfrm>
        </p:grpSpPr>
        <p:sp>
          <p:nvSpPr>
            <p:cNvPr id="9" name="Oval 8">
              <a:extLst>
                <a:ext uri="{FF2B5EF4-FFF2-40B4-BE49-F238E27FC236}">
                  <a16:creationId xmlns:a16="http://schemas.microsoft.com/office/drawing/2014/main" id="{00F8055F-0402-E4DB-3210-BFEC18E149A2}"/>
                </a:ext>
              </a:extLst>
            </p:cNvPr>
            <p:cNvSpPr/>
            <p:nvPr/>
          </p:nvSpPr>
          <p:spPr>
            <a:xfrm>
              <a:off x="1774912" y="450694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0" name="Picture 9">
              <a:extLst>
                <a:ext uri="{FF2B5EF4-FFF2-40B4-BE49-F238E27FC236}">
                  <a16:creationId xmlns:a16="http://schemas.microsoft.com/office/drawing/2014/main" id="{37E4044D-EAB5-6AA9-EC25-E7A04B3E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223" y="4506948"/>
              <a:ext cx="736209" cy="731520"/>
            </a:xfrm>
            <a:prstGeom prst="rect">
              <a:avLst/>
            </a:prstGeom>
          </p:spPr>
        </p:pic>
      </p:grpSp>
      <p:grpSp>
        <p:nvGrpSpPr>
          <p:cNvPr id="11" name="Group 10" descr="Blue circle with white computer monitor icon">
            <a:extLst>
              <a:ext uri="{FF2B5EF4-FFF2-40B4-BE49-F238E27FC236}">
                <a16:creationId xmlns:a16="http://schemas.microsoft.com/office/drawing/2014/main" id="{9C699F18-21BB-F3D5-6340-E4E5DB2E36AF}"/>
              </a:ext>
            </a:extLst>
          </p:cNvPr>
          <p:cNvGrpSpPr/>
          <p:nvPr/>
        </p:nvGrpSpPr>
        <p:grpSpPr>
          <a:xfrm>
            <a:off x="8010501" y="2163764"/>
            <a:ext cx="1873135" cy="1866156"/>
            <a:chOff x="4708477" y="6334142"/>
            <a:chExt cx="734256" cy="731520"/>
          </a:xfrm>
        </p:grpSpPr>
        <p:sp>
          <p:nvSpPr>
            <p:cNvPr id="12" name="Oval 11">
              <a:extLst>
                <a:ext uri="{FF2B5EF4-FFF2-40B4-BE49-F238E27FC236}">
                  <a16:creationId xmlns:a16="http://schemas.microsoft.com/office/drawing/2014/main" id="{586C8E7C-ACB0-A5A6-F39F-AD10CEEA6F9D}"/>
                </a:ext>
              </a:extLst>
            </p:cNvPr>
            <p:cNvSpPr/>
            <p:nvPr/>
          </p:nvSpPr>
          <p:spPr>
            <a:xfrm>
              <a:off x="470847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3" name="Picture 12">
              <a:extLst>
                <a:ext uri="{FF2B5EF4-FFF2-40B4-BE49-F238E27FC236}">
                  <a16:creationId xmlns:a16="http://schemas.microsoft.com/office/drawing/2014/main" id="{BA97885F-0D8E-B743-AD47-975CA9B94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213" y="6334142"/>
              <a:ext cx="731520" cy="731520"/>
            </a:xfrm>
            <a:prstGeom prst="rect">
              <a:avLst/>
            </a:prstGeom>
          </p:spPr>
        </p:pic>
      </p:grpSp>
      <p:sp>
        <p:nvSpPr>
          <p:cNvPr id="16" name="TextBox 15">
            <a:extLst>
              <a:ext uri="{FF2B5EF4-FFF2-40B4-BE49-F238E27FC236}">
                <a16:creationId xmlns:a16="http://schemas.microsoft.com/office/drawing/2014/main" id="{C6A3FF69-6D6C-474C-420E-0A1E60F36F10}"/>
              </a:ext>
            </a:extLst>
          </p:cNvPr>
          <p:cNvSpPr txBox="1"/>
          <p:nvPr/>
        </p:nvSpPr>
        <p:spPr>
          <a:xfrm>
            <a:off x="1669043" y="4567783"/>
            <a:ext cx="3886146" cy="1488347"/>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srgbClr val="1E1E1E"/>
                </a:solidFill>
                <a:effectLst/>
                <a:uLnTx/>
                <a:uFillTx/>
                <a:latin typeface="Roboto"/>
                <a:ea typeface="+mn-ea"/>
                <a:cs typeface="+mn-cs"/>
              </a:rPr>
              <a:t>Start with BigFuture School</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E1E1E"/>
                </a:solidFill>
                <a:effectLst/>
                <a:uLnTx/>
                <a:uFillTx/>
                <a:latin typeface="Roboto"/>
                <a:ea typeface="+mn-ea"/>
                <a:cs typeface="+mn-cs"/>
              </a:rPr>
              <a:t>Quickly and directly access scores, search colleges and careers, and get messages from colleges.</a:t>
            </a:r>
          </a:p>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1E1E"/>
              </a:solidFill>
              <a:effectLst/>
              <a:uLnTx/>
              <a:uFillTx/>
              <a:latin typeface="Roboto"/>
              <a:ea typeface="+mn-ea"/>
              <a:cs typeface="+mn-cs"/>
            </a:endParaRPr>
          </a:p>
        </p:txBody>
      </p:sp>
      <p:sp>
        <p:nvSpPr>
          <p:cNvPr id="17" name="TextBox 16">
            <a:extLst>
              <a:ext uri="{FF2B5EF4-FFF2-40B4-BE49-F238E27FC236}">
                <a16:creationId xmlns:a16="http://schemas.microsoft.com/office/drawing/2014/main" id="{2561E2F2-5DBC-256D-B385-B81C6A09089A}"/>
              </a:ext>
            </a:extLst>
          </p:cNvPr>
          <p:cNvSpPr txBox="1"/>
          <p:nvPr/>
        </p:nvSpPr>
        <p:spPr>
          <a:xfrm>
            <a:off x="7226555" y="4545844"/>
            <a:ext cx="3650929" cy="1211348"/>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Go deeper on BigFuture.org</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Go online for additional resources including a career quiz, college search tool, and more.</a:t>
            </a:r>
            <a:endParaRPr kumimoji="0" lang="en-US" sz="1800" b="1" i="0" u="none" strike="noStrike" kern="1200" cap="none" spc="0" normalizeH="0" baseline="0" noProof="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64775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4464-3F6B-026E-2D22-4EFEA5A0A523}"/>
              </a:ext>
            </a:extLst>
          </p:cNvPr>
          <p:cNvSpPr>
            <a:spLocks noGrp="1"/>
          </p:cNvSpPr>
          <p:nvPr>
            <p:ph type="title"/>
          </p:nvPr>
        </p:nvSpPr>
        <p:spPr/>
        <p:txBody>
          <a:bodyPr/>
          <a:lstStyle/>
          <a:p>
            <a:r>
              <a:rPr lang="en-US" dirty="0"/>
              <a:t>Get College and Career Planning Tools in BigFuture</a:t>
            </a:r>
          </a:p>
        </p:txBody>
      </p:sp>
      <p:pic>
        <p:nvPicPr>
          <p:cNvPr id="4" name="Picture 3" descr="Screenshot of the link to BigFuture in the College Board student account.">
            <a:extLst>
              <a:ext uri="{FF2B5EF4-FFF2-40B4-BE49-F238E27FC236}">
                <a16:creationId xmlns:a16="http://schemas.microsoft.com/office/drawing/2014/main" id="{E33760AE-A5B2-5849-F2CF-6CBD79B9C438}"/>
              </a:ext>
            </a:extLst>
          </p:cNvPr>
          <p:cNvPicPr>
            <a:picLocks noChangeAspect="1"/>
          </p:cNvPicPr>
          <p:nvPr/>
        </p:nvPicPr>
        <p:blipFill rotWithShape="1">
          <a:blip r:embed="rId3"/>
          <a:srcRect b="3505"/>
          <a:stretch/>
        </p:blipFill>
        <p:spPr>
          <a:xfrm>
            <a:off x="1465106" y="2009966"/>
            <a:ext cx="9663810" cy="2149440"/>
          </a:xfrm>
          <a:prstGeom prst="rect">
            <a:avLst/>
          </a:prstGeom>
        </p:spPr>
      </p:pic>
    </p:spTree>
    <p:extLst>
      <p:ext uri="{BB962C8B-B14F-4D97-AF65-F5344CB8AC3E}">
        <p14:creationId xmlns:p14="http://schemas.microsoft.com/office/powerpoint/2010/main" val="396669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a:extLst>
              <a:ext uri="{C183D7F6-B498-43B3-948B-1728B52AA6E4}">
                <adec:decorative xmlns:adec="http://schemas.microsoft.com/office/drawing/2017/decorative" val="1"/>
              </a:ext>
            </a:extLst>
          </p:cNvPr>
          <p:cNvSpPr/>
          <p:nvPr/>
        </p:nvSpPr>
        <p:spPr>
          <a:xfrm>
            <a:off x="5519932" y="48"/>
            <a:ext cx="6672068" cy="6077352"/>
          </a:xfrm>
          <a:prstGeom prst="rect">
            <a:avLst/>
          </a:prstGeom>
          <a:solidFill>
            <a:srgbClr val="FE5B00"/>
          </a:solidFill>
          <a:ln>
            <a:noFill/>
          </a:ln>
        </p:spPr>
        <p:txBody>
          <a:bodyPr spcFirstLastPara="1" wrap="square" lIns="86802" tIns="43389" rIns="86802" bIns="43389" anchor="ctr" anchorCtr="0">
            <a:noAutofit/>
          </a:bodyPr>
          <a:lstStyle/>
          <a:p>
            <a:pPr algn="ctr">
              <a:buClr>
                <a:srgbClr val="000000"/>
              </a:buClr>
              <a:buSzPts val="1400"/>
            </a:pPr>
            <a:endParaRPr sz="1329">
              <a:solidFill>
                <a:schemeClr val="lt1"/>
              </a:solidFill>
              <a:latin typeface="Arial"/>
              <a:ea typeface="Arial"/>
              <a:cs typeface="Arial"/>
              <a:sym typeface="Arial"/>
            </a:endParaRPr>
          </a:p>
        </p:txBody>
      </p:sp>
      <p:sp>
        <p:nvSpPr>
          <p:cNvPr id="140" name="Google Shape;140;p3"/>
          <p:cNvSpPr txBox="1">
            <a:spLocks noGrp="1"/>
          </p:cNvSpPr>
          <p:nvPr>
            <p:ph type="title"/>
          </p:nvPr>
        </p:nvSpPr>
        <p:spPr>
          <a:xfrm>
            <a:off x="356460" y="680083"/>
            <a:ext cx="11455870" cy="534655"/>
          </a:xfrm>
          <a:prstGeom prst="rect">
            <a:avLst/>
          </a:prstGeom>
          <a:noFill/>
          <a:ln>
            <a:noFill/>
          </a:ln>
        </p:spPr>
        <p:txBody>
          <a:bodyPr spcFirstLastPara="1" vert="horz" wrap="square" lIns="0" tIns="0" rIns="68360" bIns="0" numCol="1" anchor="t" anchorCtr="0" compatLnSpc="1">
            <a:prstTxWarp prst="textNoShape">
              <a:avLst/>
            </a:prstTxWarp>
            <a:noAutofit/>
          </a:bodyPr>
          <a:lstStyle/>
          <a:p>
            <a:pPr>
              <a:spcBef>
                <a:spcPts val="0"/>
              </a:spcBef>
              <a:buClr>
                <a:schemeClr val="dk1"/>
              </a:buClr>
              <a:buSzPts val="1800"/>
            </a:pPr>
            <a:r>
              <a:rPr lang="en-US" sz="4177" b="1" dirty="0">
                <a:solidFill>
                  <a:srgbClr val="324DC7"/>
                </a:solidFill>
                <a:latin typeface="Roboto"/>
                <a:ea typeface="Roboto"/>
                <a:cs typeface="Roboto"/>
                <a:sym typeface="Roboto"/>
              </a:rPr>
              <a:t>What’s</a:t>
            </a:r>
            <a:br>
              <a:rPr lang="en-US" sz="4177" b="1" dirty="0">
                <a:solidFill>
                  <a:srgbClr val="324DC7"/>
                </a:solidFill>
                <a:latin typeface="Roboto"/>
                <a:ea typeface="Roboto"/>
                <a:cs typeface="Roboto"/>
                <a:sym typeface="Roboto"/>
              </a:rPr>
            </a:br>
            <a:r>
              <a:rPr lang="en-US" sz="4177" b="1" dirty="0" err="1">
                <a:solidFill>
                  <a:srgbClr val="324DC7"/>
                </a:solidFill>
                <a:latin typeface="Roboto"/>
                <a:ea typeface="Roboto"/>
                <a:cs typeface="Roboto"/>
                <a:sym typeface="Roboto"/>
              </a:rPr>
              <a:t>BigFuture</a:t>
            </a:r>
            <a:r>
              <a:rPr lang="en-US" sz="4177" b="1" dirty="0">
                <a:solidFill>
                  <a:srgbClr val="324DC7"/>
                </a:solidFill>
                <a:latin typeface="Roboto"/>
                <a:ea typeface="Roboto"/>
                <a:cs typeface="Roboto"/>
                <a:sym typeface="Roboto"/>
              </a:rPr>
              <a:t>?</a:t>
            </a:r>
            <a:endParaRPr sz="4177" dirty="0">
              <a:latin typeface="Roboto"/>
              <a:ea typeface="Roboto"/>
              <a:cs typeface="Roboto"/>
              <a:sym typeface="Roboto"/>
            </a:endParaRPr>
          </a:p>
        </p:txBody>
      </p:sp>
      <p:sp>
        <p:nvSpPr>
          <p:cNvPr id="141" name="Google Shape;141;p3"/>
          <p:cNvSpPr txBox="1"/>
          <p:nvPr/>
        </p:nvSpPr>
        <p:spPr>
          <a:xfrm>
            <a:off x="356460" y="2947664"/>
            <a:ext cx="3506784" cy="1938314"/>
          </a:xfrm>
          <a:prstGeom prst="rect">
            <a:avLst/>
          </a:prstGeom>
          <a:noFill/>
          <a:ln>
            <a:noFill/>
          </a:ln>
        </p:spPr>
        <p:txBody>
          <a:bodyPr spcFirstLastPara="1" wrap="square" lIns="0" tIns="0" rIns="68360" bIns="0" anchor="t" anchorCtr="0">
            <a:noAutofit/>
          </a:bodyPr>
          <a:lstStyle/>
          <a:p>
            <a:pPr>
              <a:buClr>
                <a:schemeClr val="accent4"/>
              </a:buClr>
              <a:buSzPts val="3200"/>
            </a:pPr>
            <a:r>
              <a:rPr lang="en-US" sz="2279">
                <a:solidFill>
                  <a:srgbClr val="151515"/>
                </a:solidFill>
                <a:latin typeface="Roboto"/>
                <a:ea typeface="Roboto"/>
                <a:cs typeface="Roboto"/>
                <a:sym typeface="Roboto"/>
              </a:rPr>
              <a:t>A free online planning guide to help all students take the right first step after high school</a:t>
            </a:r>
            <a:r>
              <a:rPr lang="en-US" sz="2279">
                <a:solidFill>
                  <a:schemeClr val="lt1"/>
                </a:solidFill>
                <a:latin typeface="Roboto"/>
                <a:ea typeface="Roboto"/>
                <a:cs typeface="Roboto"/>
                <a:sym typeface="Roboto"/>
              </a:rPr>
              <a:t>. </a:t>
            </a:r>
            <a:endParaRPr sz="2279">
              <a:solidFill>
                <a:schemeClr val="dk1"/>
              </a:solidFill>
              <a:latin typeface="Roboto"/>
              <a:ea typeface="Roboto"/>
              <a:cs typeface="Roboto"/>
              <a:sym typeface="Roboto"/>
            </a:endParaRPr>
          </a:p>
        </p:txBody>
      </p:sp>
      <p:pic>
        <p:nvPicPr>
          <p:cNvPr id="142" name="Google Shape;142;p3" descr="Laptop with BigFuture on the screen."/>
          <p:cNvPicPr preferRelativeResize="0"/>
          <p:nvPr/>
        </p:nvPicPr>
        <p:blipFill rotWithShape="1">
          <a:blip r:embed="rId3">
            <a:alphaModFix/>
          </a:blip>
          <a:srcRect t="12467" r="2184" b="634"/>
          <a:stretch/>
        </p:blipFill>
        <p:spPr>
          <a:xfrm>
            <a:off x="5353126" y="1025868"/>
            <a:ext cx="6838875" cy="4636720"/>
          </a:xfrm>
          <a:prstGeom prst="rect">
            <a:avLst/>
          </a:prstGeom>
          <a:noFill/>
          <a:ln>
            <a:noFill/>
          </a:ln>
        </p:spPr>
      </p:pic>
      <p:pic>
        <p:nvPicPr>
          <p:cNvPr id="1026" name="Picture 2">
            <a:extLst>
              <a:ext uri="{FF2B5EF4-FFF2-40B4-BE49-F238E27FC236}">
                <a16:creationId xmlns:a16="http://schemas.microsoft.com/office/drawing/2014/main" id="{183863DE-E0E6-46E0-A1A2-561D6E8FF318}"/>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7244" y="1578693"/>
            <a:ext cx="4417445" cy="292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24F92F9-28F8-A831-12B9-BD447B00ED16}"/>
              </a:ext>
            </a:extLst>
          </p:cNvPr>
          <p:cNvSpPr>
            <a:spLocks noGrp="1"/>
          </p:cNvSpPr>
          <p:nvPr>
            <p:ph type="body" sz="quarter" idx="11"/>
          </p:nvPr>
        </p:nvSpPr>
        <p:spPr/>
        <p:txBody>
          <a:bodyPr>
            <a:noAutofit/>
          </a:bodyPr>
          <a:lstStyle/>
          <a:p>
            <a:r>
              <a:rPr lang="en-US" sz="1899" b="1" dirty="0"/>
              <a:t>Bigfuture.org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itle 2">
            <a:extLst>
              <a:ext uri="{FF2B5EF4-FFF2-40B4-BE49-F238E27FC236}">
                <a16:creationId xmlns:a16="http://schemas.microsoft.com/office/drawing/2014/main" id="{D3F2B02D-14AF-83FA-392D-AAC116C8B450}"/>
              </a:ext>
            </a:extLst>
          </p:cNvPr>
          <p:cNvSpPr>
            <a:spLocks noGrp="1"/>
          </p:cNvSpPr>
          <p:nvPr>
            <p:ph type="title"/>
          </p:nvPr>
        </p:nvSpPr>
        <p:spPr>
          <a:xfrm>
            <a:off x="417504" y="-534662"/>
            <a:ext cx="11455870" cy="534662"/>
          </a:xfrm>
        </p:spPr>
        <p:txBody>
          <a:bodyPr vert="horz" wrap="square" lIns="0" tIns="0" rIns="72000" bIns="0" numCol="1" anchor="b" anchorCtr="0" compatLnSpc="1">
            <a:prstTxWarp prst="textNoShape">
              <a:avLst/>
            </a:prstTxWarp>
          </a:bodyPr>
          <a:lstStyle/>
          <a:p>
            <a:r>
              <a:rPr lang="en-US" dirty="0"/>
              <a:t>BigFuture</a:t>
            </a:r>
          </a:p>
        </p:txBody>
      </p:sp>
      <p:pic>
        <p:nvPicPr>
          <p:cNvPr id="155" name="Google Shape;155;p2" descr="BigFuture logo with acorn."/>
          <p:cNvPicPr preferRelativeResize="0"/>
          <p:nvPr/>
        </p:nvPicPr>
        <p:blipFill rotWithShape="1">
          <a:blip r:embed="rId3">
            <a:alphaModFix/>
          </a:blip>
          <a:srcRect/>
          <a:stretch/>
        </p:blipFill>
        <p:spPr>
          <a:xfrm>
            <a:off x="4119816" y="1017275"/>
            <a:ext cx="3765236" cy="831854"/>
          </a:xfrm>
          <a:prstGeom prst="rect">
            <a:avLst/>
          </a:prstGeom>
          <a:noFill/>
          <a:ln>
            <a:noFill/>
          </a:ln>
        </p:spPr>
      </p:pic>
      <p:pic>
        <p:nvPicPr>
          <p:cNvPr id="158" name="Google Shape;158;p2" descr="Binoculars icon"/>
          <p:cNvPicPr preferRelativeResize="0"/>
          <p:nvPr/>
        </p:nvPicPr>
        <p:blipFill rotWithShape="1">
          <a:blip r:embed="rId4">
            <a:alphaModFix/>
          </a:blip>
          <a:srcRect/>
          <a:stretch/>
        </p:blipFill>
        <p:spPr>
          <a:xfrm>
            <a:off x="1332334" y="2781287"/>
            <a:ext cx="1526708" cy="1198042"/>
          </a:xfrm>
          <a:prstGeom prst="rect">
            <a:avLst/>
          </a:prstGeom>
          <a:noFill/>
          <a:ln>
            <a:noFill/>
          </a:ln>
        </p:spPr>
      </p:pic>
      <p:sp>
        <p:nvSpPr>
          <p:cNvPr id="149" name="Google Shape;149;p2"/>
          <p:cNvSpPr txBox="1"/>
          <p:nvPr/>
        </p:nvSpPr>
        <p:spPr>
          <a:xfrm>
            <a:off x="982517" y="4218530"/>
            <a:ext cx="2238241"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Explore Careers</a:t>
            </a:r>
            <a:endParaRPr sz="1709"/>
          </a:p>
        </p:txBody>
      </p:sp>
      <p:pic>
        <p:nvPicPr>
          <p:cNvPr id="156" name="Google Shape;156;p2" descr="Map/atlas icon"/>
          <p:cNvPicPr preferRelativeResize="0"/>
          <p:nvPr/>
        </p:nvPicPr>
        <p:blipFill rotWithShape="1">
          <a:blip r:embed="rId5">
            <a:alphaModFix/>
          </a:blip>
          <a:srcRect/>
          <a:stretch/>
        </p:blipFill>
        <p:spPr>
          <a:xfrm>
            <a:off x="5177587" y="2781287"/>
            <a:ext cx="1649694" cy="1198042"/>
          </a:xfrm>
          <a:prstGeom prst="rect">
            <a:avLst/>
          </a:prstGeom>
          <a:noFill/>
          <a:ln>
            <a:noFill/>
          </a:ln>
        </p:spPr>
      </p:pic>
      <p:sp>
        <p:nvSpPr>
          <p:cNvPr id="147" name="Google Shape;147;p2"/>
          <p:cNvSpPr txBox="1"/>
          <p:nvPr/>
        </p:nvSpPr>
        <p:spPr>
          <a:xfrm>
            <a:off x="4925663" y="4218529"/>
            <a:ext cx="2238241" cy="355948"/>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Plan for College</a:t>
            </a:r>
            <a:endParaRPr sz="2658" b="1">
              <a:solidFill>
                <a:srgbClr val="334CC9"/>
              </a:solidFill>
              <a:latin typeface="Arial"/>
              <a:ea typeface="Arial"/>
              <a:cs typeface="Arial"/>
              <a:sym typeface="Arial"/>
            </a:endParaRPr>
          </a:p>
        </p:txBody>
      </p:sp>
      <p:pic>
        <p:nvPicPr>
          <p:cNvPr id="159" name="Google Shape;159;p2" descr="Calculator icon"/>
          <p:cNvPicPr preferRelativeResize="0"/>
          <p:nvPr/>
        </p:nvPicPr>
        <p:blipFill rotWithShape="1">
          <a:blip r:embed="rId6">
            <a:alphaModFix/>
          </a:blip>
          <a:srcRect/>
          <a:stretch/>
        </p:blipFill>
        <p:spPr>
          <a:xfrm>
            <a:off x="9132175" y="2781287"/>
            <a:ext cx="1363435" cy="1198042"/>
          </a:xfrm>
          <a:prstGeom prst="rect">
            <a:avLst/>
          </a:prstGeom>
          <a:noFill/>
          <a:ln>
            <a:noFill/>
          </a:ln>
        </p:spPr>
      </p:pic>
      <p:sp>
        <p:nvSpPr>
          <p:cNvPr id="148" name="Google Shape;148;p2"/>
          <p:cNvSpPr txBox="1"/>
          <p:nvPr/>
        </p:nvSpPr>
        <p:spPr>
          <a:xfrm>
            <a:off x="8558753" y="4218530"/>
            <a:ext cx="2597099"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Pay for </a:t>
            </a:r>
            <a:endParaRPr sz="1709"/>
          </a:p>
          <a:p>
            <a:pPr algn="ctr">
              <a:buClr>
                <a:schemeClr val="accent4"/>
              </a:buClr>
              <a:buSzPts val="3200"/>
            </a:pPr>
            <a:r>
              <a:rPr lang="en-US" sz="2658" b="1">
                <a:solidFill>
                  <a:srgbClr val="334CC9"/>
                </a:solidFill>
                <a:latin typeface="Arial"/>
                <a:ea typeface="Arial"/>
                <a:cs typeface="Arial"/>
                <a:sym typeface="Arial"/>
              </a:rPr>
              <a:t>College</a:t>
            </a:r>
            <a:endParaRPr sz="2658" b="1">
              <a:solidFill>
                <a:srgbClr val="334CC9"/>
              </a:solidFill>
              <a:latin typeface="Arial"/>
              <a:ea typeface="Arial"/>
              <a:cs typeface="Arial"/>
              <a:sym typeface="Arial"/>
            </a:endParaRPr>
          </a:p>
        </p:txBody>
      </p:sp>
      <p:cxnSp>
        <p:nvCxnSpPr>
          <p:cNvPr id="150" name="Google Shape;150;p2">
            <a:extLst>
              <a:ext uri="{C183D7F6-B498-43B3-948B-1728B52AA6E4}">
                <adec:decorative xmlns:adec="http://schemas.microsoft.com/office/drawing/2017/decorative" val="1"/>
              </a:ext>
            </a:extLst>
          </p:cNvPr>
          <p:cNvCxnSpPr/>
          <p:nvPr/>
        </p:nvCxnSpPr>
        <p:spPr>
          <a:xfrm rot="10800000">
            <a:off x="2163963" y="1550444"/>
            <a:ext cx="1403334" cy="0"/>
          </a:xfrm>
          <a:prstGeom prst="straightConnector1">
            <a:avLst/>
          </a:prstGeom>
          <a:noFill/>
          <a:ln w="19050" cap="flat" cmpd="sng">
            <a:solidFill>
              <a:srgbClr val="0C1336"/>
            </a:solidFill>
            <a:prstDash val="dash"/>
            <a:round/>
            <a:headEnd type="none" w="sm" len="sm"/>
            <a:tailEnd type="none" w="sm" len="sm"/>
          </a:ln>
        </p:spPr>
      </p:cxnSp>
      <p:cxnSp>
        <p:nvCxnSpPr>
          <p:cNvPr id="151" name="Google Shape;151;p2">
            <a:extLst>
              <a:ext uri="{C183D7F6-B498-43B3-948B-1728B52AA6E4}">
                <adec:decorative xmlns:adec="http://schemas.microsoft.com/office/drawing/2017/decorative" val="1"/>
              </a:ext>
            </a:extLst>
          </p:cNvPr>
          <p:cNvCxnSpPr/>
          <p:nvPr/>
        </p:nvCxnSpPr>
        <p:spPr>
          <a:xfrm>
            <a:off x="2163962" y="1550444"/>
            <a:ext cx="0" cy="958814"/>
          </a:xfrm>
          <a:prstGeom prst="straightConnector1">
            <a:avLst/>
          </a:prstGeom>
          <a:noFill/>
          <a:ln w="19050" cap="flat" cmpd="sng">
            <a:solidFill>
              <a:srgbClr val="0C1336"/>
            </a:solidFill>
            <a:prstDash val="dash"/>
            <a:round/>
            <a:headEnd type="none" w="sm" len="sm"/>
            <a:tailEnd type="none" w="sm" len="sm"/>
          </a:ln>
        </p:spPr>
      </p:cxnSp>
      <p:cxnSp>
        <p:nvCxnSpPr>
          <p:cNvPr id="152" name="Google Shape;152;p2">
            <a:extLst>
              <a:ext uri="{C183D7F6-B498-43B3-948B-1728B52AA6E4}">
                <adec:decorative xmlns:adec="http://schemas.microsoft.com/office/drawing/2017/decorative" val="1"/>
              </a:ext>
            </a:extLst>
          </p:cNvPr>
          <p:cNvCxnSpPr/>
          <p:nvPr/>
        </p:nvCxnSpPr>
        <p:spPr>
          <a:xfrm rot="10800000">
            <a:off x="8353807" y="1550444"/>
            <a:ext cx="1515319" cy="0"/>
          </a:xfrm>
          <a:prstGeom prst="straightConnector1">
            <a:avLst/>
          </a:prstGeom>
          <a:noFill/>
          <a:ln w="19050" cap="flat" cmpd="sng">
            <a:solidFill>
              <a:srgbClr val="0C1336"/>
            </a:solidFill>
            <a:prstDash val="dash"/>
            <a:round/>
            <a:headEnd type="none" w="sm" len="sm"/>
            <a:tailEnd type="none" w="sm" len="sm"/>
          </a:ln>
        </p:spPr>
      </p:cxnSp>
      <p:cxnSp>
        <p:nvCxnSpPr>
          <p:cNvPr id="153" name="Google Shape;153;p2">
            <a:extLst>
              <a:ext uri="{C183D7F6-B498-43B3-948B-1728B52AA6E4}">
                <adec:decorative xmlns:adec="http://schemas.microsoft.com/office/drawing/2017/decorative" val="1"/>
              </a:ext>
            </a:extLst>
          </p:cNvPr>
          <p:cNvCxnSpPr/>
          <p:nvPr/>
        </p:nvCxnSpPr>
        <p:spPr>
          <a:xfrm>
            <a:off x="6007155" y="1980666"/>
            <a:ext cx="0" cy="528593"/>
          </a:xfrm>
          <a:prstGeom prst="straightConnector1">
            <a:avLst/>
          </a:prstGeom>
          <a:noFill/>
          <a:ln w="19050" cap="flat" cmpd="sng">
            <a:solidFill>
              <a:srgbClr val="0C1336"/>
            </a:solidFill>
            <a:prstDash val="dash"/>
            <a:round/>
            <a:headEnd type="none" w="sm" len="sm"/>
            <a:tailEnd type="none" w="sm" len="sm"/>
          </a:ln>
        </p:spPr>
      </p:cxnSp>
      <p:cxnSp>
        <p:nvCxnSpPr>
          <p:cNvPr id="154" name="Google Shape;154;p2">
            <a:extLst>
              <a:ext uri="{C183D7F6-B498-43B3-948B-1728B52AA6E4}">
                <adec:decorative xmlns:adec="http://schemas.microsoft.com/office/drawing/2017/decorative" val="1"/>
              </a:ext>
            </a:extLst>
          </p:cNvPr>
          <p:cNvCxnSpPr/>
          <p:nvPr/>
        </p:nvCxnSpPr>
        <p:spPr>
          <a:xfrm rot="10800000">
            <a:off x="3220758"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57" name="Google Shape;157;p2">
            <a:extLst>
              <a:ext uri="{C183D7F6-B498-43B3-948B-1728B52AA6E4}">
                <adec:decorative xmlns:adec="http://schemas.microsoft.com/office/drawing/2017/decorative" val="1"/>
              </a:ext>
            </a:extLst>
          </p:cNvPr>
          <p:cNvCxnSpPr/>
          <p:nvPr/>
        </p:nvCxnSpPr>
        <p:spPr>
          <a:xfrm rot="10800000">
            <a:off x="7487476"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60" name="Google Shape;160;p2">
            <a:extLst>
              <a:ext uri="{C183D7F6-B498-43B3-948B-1728B52AA6E4}">
                <adec:decorative xmlns:adec="http://schemas.microsoft.com/office/drawing/2017/decorative" val="1"/>
              </a:ext>
            </a:extLst>
          </p:cNvPr>
          <p:cNvCxnSpPr/>
          <p:nvPr/>
        </p:nvCxnSpPr>
        <p:spPr>
          <a:xfrm>
            <a:off x="9869126" y="1550444"/>
            <a:ext cx="0" cy="958814"/>
          </a:xfrm>
          <a:prstGeom prst="straightConnector1">
            <a:avLst/>
          </a:prstGeom>
          <a:noFill/>
          <a:ln w="19050" cap="flat" cmpd="sng">
            <a:solidFill>
              <a:srgbClr val="0C1336"/>
            </a:solidFill>
            <a:prstDash val="dash"/>
            <a:round/>
            <a:headEnd type="none" w="sm" len="sm"/>
            <a:tailEnd type="none" w="sm" len="sm"/>
          </a:ln>
        </p:spPr>
      </p:cxnSp>
      <p:sp>
        <p:nvSpPr>
          <p:cNvPr id="2" name="Text Placeholder 3">
            <a:extLst>
              <a:ext uri="{FF2B5EF4-FFF2-40B4-BE49-F238E27FC236}">
                <a16:creationId xmlns:a16="http://schemas.microsoft.com/office/drawing/2014/main" id="{582EC368-468B-0C30-5C06-8FAD718E87CF}"/>
              </a:ext>
            </a:extLst>
          </p:cNvPr>
          <p:cNvSpPr txBox="1">
            <a:spLocks/>
          </p:cNvSpPr>
          <p:nvPr/>
        </p:nvSpPr>
        <p:spPr>
          <a:xfrm>
            <a:off x="8700327" y="6300668"/>
            <a:ext cx="3136356" cy="289389"/>
          </a:xfrm>
          <a:prstGeom prst="rect">
            <a:avLst/>
          </a:prstGeom>
        </p:spPr>
        <p:txBody>
          <a:bodyPr vert="horz" lIns="86817" tIns="43408" rIns="86817" bIns="43408" rtlCol="0" anchor="t" anchorCtr="0">
            <a:noAutofit/>
          </a:bodyPr>
          <a:lstStyle>
            <a:lvl1pPr marL="0" marR="0" indent="0" algn="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400" b="0" i="0" u="none" strike="noStrike" kern="1200" cap="none" spc="0" normalizeH="0" baseline="0" noProof="1">
                <a:ln>
                  <a:noFill/>
                </a:ln>
                <a:solidFill>
                  <a:schemeClr val="tx2"/>
                </a:solidFill>
                <a:effectLst/>
                <a:uLnTx/>
                <a:uFillTx/>
                <a:latin typeface="Roboto" panose="02000000000000000000" pitchFamily="2" charset="0"/>
                <a:ea typeface="Roboto" panose="02000000000000000000" pitchFamily="2" charset="0"/>
                <a:cs typeface="+mn-cs"/>
              </a:defRPr>
            </a:lvl1pPr>
            <a:lvl2pPr marL="455612" marR="0" indent="0" algn="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2"/>
                </a:solidFill>
                <a:latin typeface="Roboto" panose="02000000000000000000" pitchFamily="2" charset="0"/>
                <a:ea typeface="Roboto" panose="02000000000000000000" pitchFamily="2" charset="0"/>
                <a:cs typeface="+mn-cs"/>
              </a:defRPr>
            </a:lvl2pPr>
            <a:lvl3pPr marL="765175" marR="0" indent="0" algn="r" defTabSz="981075" rtl="0" eaLnBrk="1" fontAlgn="base" latinLnBrk="0" hangingPunct="1">
              <a:lnSpc>
                <a:spcPct val="100000"/>
              </a:lnSpc>
              <a:spcBef>
                <a:spcPct val="20000"/>
              </a:spcBef>
              <a:spcAft>
                <a:spcPct val="0"/>
              </a:spcAft>
              <a:buClr>
                <a:srgbClr val="324DC7"/>
              </a:buClr>
              <a:buSzPts val="2200"/>
              <a:buFont typeface="Marlett" pitchFamily="2" charset="2"/>
              <a:buNone/>
              <a:tabLst/>
              <a:defRPr lang="zh-CN" altLang="en-US" sz="1600" kern="1200" noProof="1">
                <a:solidFill>
                  <a:schemeClr val="tx2"/>
                </a:solidFill>
                <a:latin typeface="Roboto" panose="02000000000000000000" pitchFamily="2" charset="0"/>
                <a:ea typeface="Roboto" panose="02000000000000000000" pitchFamily="2" charset="0"/>
                <a:cs typeface="+mn-cs"/>
              </a:defRPr>
            </a:lvl3pPr>
            <a:lvl4pPr marL="1243584" marR="0" indent="0" algn="r" defTabSz="981334" rtl="0" eaLnBrk="1" fontAlgn="auto" latinLnBrk="0" hangingPunct="1">
              <a:lnSpc>
                <a:spcPct val="100000"/>
              </a:lnSpc>
              <a:spcBef>
                <a:spcPct val="20000"/>
              </a:spcBef>
              <a:spcAft>
                <a:spcPts val="0"/>
              </a:spcAft>
              <a:buClr>
                <a:srgbClr val="324DC7"/>
              </a:buClr>
              <a:buSzTx/>
              <a:buFont typeface="Verdana" pitchFamily="34" charset="0"/>
              <a:buNone/>
              <a:tabLst/>
              <a:defRPr lang="en-CA" altLang="zh-CN" sz="1600" kern="1200">
                <a:solidFill>
                  <a:schemeClr val="tx2"/>
                </a:solidFill>
                <a:latin typeface="Roboto" panose="02000000000000000000" pitchFamily="2" charset="0"/>
                <a:ea typeface="Roboto" panose="02000000000000000000" pitchFamily="2" charset="0"/>
                <a:cs typeface="+mn-cs"/>
              </a:defRPr>
            </a:lvl4pPr>
            <a:lvl5pPr marL="1962668" indent="0" algn="r" defTabSz="981334" rtl="0" eaLnBrk="1" latinLnBrk="0" hangingPunct="1">
              <a:spcBef>
                <a:spcPct val="20000"/>
              </a:spcBef>
              <a:buFont typeface="Arial" pitchFamily="34" charset="0"/>
              <a:buNone/>
              <a:defRPr sz="2400" kern="1200">
                <a:solidFill>
                  <a:schemeClr val="tx2"/>
                </a:solidFill>
                <a:latin typeface="Roboto" panose="02000000000000000000" pitchFamily="2" charset="0"/>
                <a:ea typeface="Roboto" panose="02000000000000000000" pitchFamily="2" charset="0"/>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899" b="1"/>
              <a:t>Bigfuture.org</a:t>
            </a:r>
            <a:endParaRPr lang="en-US" sz="1899"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idx="4294967295"/>
          </p:nvPr>
        </p:nvSpPr>
        <p:spPr>
          <a:xfrm>
            <a:off x="229524" y="533218"/>
            <a:ext cx="4941903" cy="943839"/>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798" b="1" i="0" u="none" strike="noStrike" kern="0" cap="none" spc="0" normalizeH="0" baseline="0" noProof="0" dirty="0">
                <a:ln>
                  <a:noFill/>
                </a:ln>
                <a:solidFill>
                  <a:srgbClr val="324DC7"/>
                </a:solidFill>
                <a:effectLst/>
                <a:uLnTx/>
                <a:uFillTx/>
                <a:latin typeface="Roboto"/>
                <a:ea typeface="Roboto"/>
                <a:cs typeface="Roboto"/>
                <a:sym typeface="Roboto"/>
                <a:hlinkClick r:id="rId3"/>
              </a:rPr>
              <a:t>BigFuture </a:t>
            </a:r>
            <a:br>
              <a:rPr kumimoji="0" lang="en-US" sz="3798" b="1" i="0" u="none" strike="noStrike" kern="0" cap="none" spc="0" normalizeH="0" baseline="0" noProof="0" dirty="0">
                <a:ln>
                  <a:noFill/>
                </a:ln>
                <a:solidFill>
                  <a:srgbClr val="324DC7"/>
                </a:solidFill>
                <a:effectLst/>
                <a:uLnTx/>
                <a:uFillTx/>
                <a:latin typeface="Roboto"/>
                <a:ea typeface="Roboto"/>
                <a:cs typeface="Roboto"/>
                <a:sym typeface="Roboto"/>
                <a:hlinkClick r:id="rId3"/>
              </a:rPr>
            </a:br>
            <a:r>
              <a:rPr kumimoji="0" lang="en-US" sz="3798" b="1" i="0" u="none" strike="noStrike" kern="0" cap="none" spc="0" normalizeH="0" baseline="0" noProof="0" dirty="0">
                <a:ln>
                  <a:noFill/>
                </a:ln>
                <a:solidFill>
                  <a:srgbClr val="324DC7"/>
                </a:solidFill>
                <a:effectLst/>
                <a:uLnTx/>
                <a:uFillTx/>
                <a:latin typeface="Roboto"/>
                <a:ea typeface="Roboto"/>
                <a:cs typeface="Roboto"/>
                <a:sym typeface="Roboto"/>
                <a:hlinkClick r:id="rId3"/>
              </a:rPr>
              <a:t>Scholarships</a:t>
            </a:r>
            <a:endParaRPr kumimoji="0" lang="en-US" sz="3798"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39" name="Google Shape;239;p32"/>
          <p:cNvSpPr txBox="1"/>
          <p:nvPr/>
        </p:nvSpPr>
        <p:spPr>
          <a:xfrm>
            <a:off x="355014" y="2404180"/>
            <a:ext cx="3726369" cy="2049640"/>
          </a:xfrm>
          <a:prstGeom prst="rect">
            <a:avLst/>
          </a:prstGeom>
          <a:noFill/>
          <a:ln>
            <a:noFill/>
          </a:ln>
        </p:spPr>
        <p:txBody>
          <a:bodyPr spcFirstLastPara="1" wrap="square" lIns="0" tIns="0" rIns="68360" bIns="0" anchor="t" anchorCtr="0">
            <a:noAutofit/>
          </a:bodyPr>
          <a:lstStyle/>
          <a:p>
            <a:pPr defTabSz="868131">
              <a:buClr>
                <a:srgbClr val="FE5B00"/>
              </a:buClr>
              <a:buSzPts val="3200"/>
            </a:pPr>
            <a:r>
              <a:rPr lang="en-US" sz="1899" kern="0" dirty="0">
                <a:solidFill>
                  <a:srgbClr val="000000"/>
                </a:solidFill>
                <a:latin typeface="Roboto"/>
                <a:ea typeface="Roboto"/>
                <a:cs typeface="Roboto"/>
                <a:sym typeface="Roboto"/>
              </a:rPr>
              <a:t>10th, 11th, and 12th graders can earn entries for completing college and career planning steps on their BigFuture dashboard.</a:t>
            </a:r>
            <a:br>
              <a:rPr lang="en-US" sz="1899" kern="0" dirty="0">
                <a:solidFill>
                  <a:srgbClr val="000000"/>
                </a:solidFill>
                <a:latin typeface="Roboto"/>
                <a:ea typeface="Roboto"/>
                <a:cs typeface="Roboto"/>
                <a:sym typeface="Roboto"/>
              </a:rPr>
            </a:br>
            <a:br>
              <a:rPr lang="en-US" sz="1899" kern="0" dirty="0">
                <a:solidFill>
                  <a:srgbClr val="000000"/>
                </a:solidFill>
                <a:latin typeface="Roboto"/>
                <a:ea typeface="Roboto"/>
                <a:cs typeface="Roboto"/>
                <a:sym typeface="Roboto"/>
              </a:rPr>
            </a:br>
            <a:r>
              <a:rPr lang="en-US" sz="1899" kern="0" dirty="0">
                <a:solidFill>
                  <a:srgbClr val="000000"/>
                </a:solidFill>
                <a:latin typeface="Roboto"/>
                <a:ea typeface="Roboto"/>
                <a:cs typeface="Roboto"/>
                <a:sym typeface="Roboto"/>
              </a:rPr>
              <a:t>Two </a:t>
            </a:r>
            <a:r>
              <a:rPr lang="en-US" sz="1899" b="1" kern="0" dirty="0">
                <a:solidFill>
                  <a:srgbClr val="FC417B"/>
                </a:solidFill>
                <a:latin typeface="Roboto"/>
                <a:ea typeface="Roboto"/>
                <a:cs typeface="Roboto"/>
                <a:sym typeface="Roboto"/>
              </a:rPr>
              <a:t>$40,000 </a:t>
            </a:r>
            <a:r>
              <a:rPr lang="en-US" sz="1899" kern="0" dirty="0">
                <a:solidFill>
                  <a:srgbClr val="000000"/>
                </a:solidFill>
                <a:latin typeface="Roboto"/>
                <a:ea typeface="Roboto"/>
                <a:cs typeface="Roboto"/>
                <a:sym typeface="Roboto"/>
              </a:rPr>
              <a:t>scholarships and hundreds of </a:t>
            </a:r>
            <a:r>
              <a:rPr lang="en-US" sz="1899" b="1" kern="0" dirty="0">
                <a:solidFill>
                  <a:srgbClr val="FC417B"/>
                </a:solidFill>
                <a:latin typeface="Roboto"/>
                <a:ea typeface="Roboto"/>
                <a:cs typeface="Roboto"/>
                <a:sym typeface="Roboto"/>
              </a:rPr>
              <a:t>$500 </a:t>
            </a:r>
            <a:r>
              <a:rPr lang="en-US" sz="1899" kern="0" dirty="0">
                <a:solidFill>
                  <a:srgbClr val="000000"/>
                </a:solidFill>
                <a:latin typeface="Roboto"/>
                <a:ea typeface="Roboto"/>
                <a:cs typeface="Roboto"/>
                <a:sym typeface="Roboto"/>
              </a:rPr>
              <a:t>scholarships are awarded each month!</a:t>
            </a:r>
            <a:endParaRPr sz="1899" kern="0" dirty="0">
              <a:solidFill>
                <a:srgbClr val="000000"/>
              </a:solidFill>
              <a:latin typeface="Roboto"/>
              <a:ea typeface="Roboto"/>
              <a:cs typeface="Roboto"/>
              <a:sym typeface="Roboto"/>
            </a:endParaRPr>
          </a:p>
        </p:txBody>
      </p:sp>
      <p:pic>
        <p:nvPicPr>
          <p:cNvPr id="240" name="Google Shape;240;p32" descr="A group of people holding a large sign that reads $40,000 Scholarship Winner"/>
          <p:cNvPicPr preferRelativeResize="0"/>
          <p:nvPr/>
        </p:nvPicPr>
        <p:blipFill rotWithShape="1">
          <a:blip r:embed="rId4">
            <a:alphaModFix/>
          </a:blip>
          <a:srcRect l="9028" t="8220" r="4193" b="759"/>
          <a:stretch/>
        </p:blipFill>
        <p:spPr>
          <a:xfrm>
            <a:off x="4614542" y="140229"/>
            <a:ext cx="7347934" cy="5780397"/>
          </a:xfrm>
          <a:prstGeom prst="rect">
            <a:avLst/>
          </a:prstGeom>
          <a:noFill/>
          <a:ln>
            <a:noFill/>
          </a:ln>
        </p:spPr>
      </p:pic>
      <p:sp>
        <p:nvSpPr>
          <p:cNvPr id="2" name="Text Placeholder 3">
            <a:extLst>
              <a:ext uri="{FF2B5EF4-FFF2-40B4-BE49-F238E27FC236}">
                <a16:creationId xmlns:a16="http://schemas.microsoft.com/office/drawing/2014/main" id="{354BC330-C4F4-EFDF-8750-28379E258DF5}"/>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F-2971-D061-5587-596B5320A112}"/>
              </a:ext>
            </a:extLst>
          </p:cNvPr>
          <p:cNvSpPr>
            <a:spLocks noGrp="1"/>
          </p:cNvSpPr>
          <p:nvPr>
            <p:ph type="title"/>
          </p:nvPr>
        </p:nvSpPr>
        <p:spPr>
          <a:xfrm>
            <a:off x="356460" y="538434"/>
            <a:ext cx="11776088" cy="470678"/>
          </a:xfrm>
        </p:spPr>
        <p:txBody>
          <a:bodyPr/>
          <a:lstStyle/>
          <a:p>
            <a:r>
              <a:rPr lang="en-US" dirty="0"/>
              <a:t>BigFuture School: Where Students are in Control of their College and Career Planning</a:t>
            </a:r>
            <a:endParaRPr lang="en-US" dirty="0">
              <a:ea typeface="Roboto"/>
              <a:cs typeface="Roboto"/>
            </a:endParaRPr>
          </a:p>
        </p:txBody>
      </p:sp>
      <p:sp>
        <p:nvSpPr>
          <p:cNvPr id="3" name="Text Placeholder 2">
            <a:extLst>
              <a:ext uri="{FF2B5EF4-FFF2-40B4-BE49-F238E27FC236}">
                <a16:creationId xmlns:a16="http://schemas.microsoft.com/office/drawing/2014/main" id="{CE407272-422B-B5E2-8649-3B8F30E0E51D}"/>
              </a:ext>
            </a:extLst>
          </p:cNvPr>
          <p:cNvSpPr>
            <a:spLocks noGrp="1"/>
          </p:cNvSpPr>
          <p:nvPr>
            <p:ph type="body" sz="quarter" idx="10"/>
          </p:nvPr>
        </p:nvSpPr>
        <p:spPr>
          <a:xfrm>
            <a:off x="5554150" y="1587492"/>
            <a:ext cx="6262851" cy="4551527"/>
          </a:xfrm>
        </p:spPr>
        <p:txBody>
          <a:bodyPr>
            <a:normAutofit lnSpcReduction="10000"/>
          </a:bodyPr>
          <a:lstStyle/>
          <a:p>
            <a:pPr marL="0" indent="0">
              <a:spcBef>
                <a:spcPts val="38"/>
              </a:spcBef>
              <a:buNone/>
            </a:pPr>
            <a:r>
              <a:rPr lang="en-US" sz="1899" dirty="0">
                <a:solidFill>
                  <a:srgbClr val="1E1E1E"/>
                </a:solidFill>
                <a:ea typeface="Roboto"/>
                <a:cs typeface="Roboto"/>
              </a:rPr>
              <a:t>Free mobile app available to in-school test takers of the PSAT 10,  PSAT/NMSQT, SAT that are 13 or older. </a:t>
            </a:r>
          </a:p>
          <a:p>
            <a:pPr marL="0" indent="0">
              <a:spcBef>
                <a:spcPts val="38"/>
              </a:spcBef>
              <a:buNone/>
            </a:pPr>
            <a:endParaRPr lang="en-US" sz="1899" dirty="0">
              <a:solidFill>
                <a:srgbClr val="1E1E1E"/>
              </a:solidFill>
              <a:ea typeface="Roboto"/>
              <a:cs typeface="Roboto"/>
            </a:endParaRPr>
          </a:p>
          <a:p>
            <a:pPr marL="0" indent="0">
              <a:spcBef>
                <a:spcPts val="38"/>
              </a:spcBef>
              <a:buNone/>
            </a:pPr>
            <a:r>
              <a:rPr lang="en-US" sz="1899" dirty="0">
                <a:solidFill>
                  <a:srgbClr val="1E1E1E"/>
                </a:solidFill>
                <a:latin typeface="Roboto"/>
                <a:ea typeface="Roboto"/>
                <a:cs typeface="Roboto"/>
              </a:rPr>
              <a:t>In the app, students can: </a:t>
            </a:r>
          </a:p>
          <a:p>
            <a:pPr marL="0" indent="0">
              <a:spcBef>
                <a:spcPts val="38"/>
              </a:spcBef>
              <a:buNone/>
            </a:pPr>
            <a:endParaRPr lang="en-US" sz="1899" dirty="0">
              <a:solidFill>
                <a:srgbClr val="1E1E1E"/>
              </a:solidFill>
              <a:latin typeface="Roboto"/>
              <a:ea typeface="Roboto"/>
              <a:cs typeface="Roboto"/>
            </a:endParaRPr>
          </a:p>
          <a:p>
            <a:pPr marL="325549" indent="-325549">
              <a:spcBef>
                <a:spcPts val="38"/>
              </a:spcBef>
            </a:pPr>
            <a:r>
              <a:rPr lang="en-US" sz="1899" dirty="0">
                <a:solidFill>
                  <a:srgbClr val="1E1E1E"/>
                </a:solidFill>
                <a:latin typeface="Roboto"/>
                <a:ea typeface="Roboto"/>
                <a:cs typeface="Roboto"/>
              </a:rPr>
              <a:t>Students can be recruited by nonprofit institutions if they opt in</a:t>
            </a:r>
            <a:endParaRPr lang="en-US" dirty="0">
              <a:solidFill>
                <a:srgbClr val="1E1E1E"/>
              </a:solidFill>
              <a:latin typeface="Roboto"/>
              <a:ea typeface="Roboto"/>
              <a:cs typeface="Roboto"/>
            </a:endParaRPr>
          </a:p>
          <a:p>
            <a:pPr marL="325549" indent="-325549">
              <a:spcBef>
                <a:spcPts val="38"/>
              </a:spcBef>
            </a:pPr>
            <a:r>
              <a:rPr lang="en-US" sz="1899" dirty="0">
                <a:solidFill>
                  <a:srgbClr val="1E1E1E"/>
                </a:solidFill>
                <a:latin typeface="Roboto"/>
                <a:ea typeface="Roboto"/>
                <a:cs typeface="Roboto"/>
              </a:rPr>
              <a:t>View their assessment scores </a:t>
            </a:r>
            <a:endParaRPr lang="en-US" dirty="0">
              <a:solidFill>
                <a:srgbClr val="1E1E1E"/>
              </a:solidFill>
              <a:latin typeface="Roboto"/>
              <a:ea typeface="Roboto"/>
              <a:cs typeface="Roboto"/>
            </a:endParaRPr>
          </a:p>
          <a:p>
            <a:pPr marL="325549" indent="-325549">
              <a:spcBef>
                <a:spcPts val="38"/>
              </a:spcBef>
            </a:pPr>
            <a:r>
              <a:rPr lang="en-US" sz="1899" dirty="0">
                <a:solidFill>
                  <a:srgbClr val="1E1E1E"/>
                </a:solidFill>
                <a:latin typeface="Roboto"/>
                <a:ea typeface="Roboto"/>
                <a:cs typeface="Roboto"/>
              </a:rPr>
              <a:t>Receive customized college and career planning guidance</a:t>
            </a:r>
            <a:endParaRPr lang="en-US" dirty="0">
              <a:solidFill>
                <a:srgbClr val="1E1E1E"/>
              </a:solidFill>
              <a:latin typeface="Roboto"/>
              <a:ea typeface="Roboto"/>
              <a:cs typeface="Roboto"/>
            </a:endParaRPr>
          </a:p>
          <a:p>
            <a:pPr marL="0" indent="0">
              <a:spcBef>
                <a:spcPts val="38"/>
              </a:spcBef>
              <a:buNone/>
            </a:pPr>
            <a:endParaRPr lang="en-US" sz="1899" dirty="0">
              <a:solidFill>
                <a:srgbClr val="1E1E1E"/>
              </a:solidFill>
              <a:latin typeface="Roboto"/>
              <a:ea typeface="Roboto"/>
              <a:cs typeface="Roboto"/>
            </a:endParaRPr>
          </a:p>
          <a:p>
            <a:pPr marL="0" indent="0">
              <a:spcBef>
                <a:spcPts val="38"/>
              </a:spcBef>
              <a:buNone/>
            </a:pPr>
            <a:r>
              <a:rPr lang="en-US" sz="1899" dirty="0">
                <a:solidFill>
                  <a:srgbClr val="1E1E1E"/>
                </a:solidFill>
                <a:latin typeface="Roboto"/>
                <a:ea typeface="Roboto"/>
                <a:cs typeface="Roboto"/>
              </a:rPr>
              <a:t>To gain access, students have the option to provide a mobile number during exam set-up via Bluebook. </a:t>
            </a:r>
            <a:endParaRPr lang="en-US" dirty="0"/>
          </a:p>
          <a:p>
            <a:pPr marL="0" indent="0">
              <a:spcBef>
                <a:spcPts val="38"/>
              </a:spcBef>
              <a:buNone/>
            </a:pPr>
            <a:endParaRPr lang="en-US" sz="1899" dirty="0">
              <a:solidFill>
                <a:srgbClr val="1E1E1E"/>
              </a:solidFill>
              <a:latin typeface="Roboto"/>
              <a:ea typeface="Roboto"/>
              <a:cs typeface="Roboto"/>
            </a:endParaRPr>
          </a:p>
          <a:p>
            <a:pPr marL="0" indent="0">
              <a:spcBef>
                <a:spcPts val="38"/>
              </a:spcBef>
              <a:buNone/>
            </a:pPr>
            <a:r>
              <a:rPr lang="en-US" sz="1899" b="1" dirty="0">
                <a:solidFill>
                  <a:srgbClr val="1E1E1E"/>
                </a:solidFill>
                <a:latin typeface="Roboto"/>
                <a:ea typeface="Roboto"/>
                <a:cs typeface="Roboto"/>
              </a:rPr>
              <a:t>BigFuture School is optional and a student's personally identifiable information is never shared.</a:t>
            </a:r>
            <a:endParaRPr lang="en-US" b="1" dirty="0">
              <a:ea typeface="Roboto"/>
              <a:cs typeface="Roboto"/>
            </a:endParaRPr>
          </a:p>
          <a:p>
            <a:pPr marL="0" indent="0">
              <a:buNone/>
            </a:pPr>
            <a:endParaRPr lang="en-US" dirty="0">
              <a:ea typeface="Roboto"/>
              <a:cs typeface="Roboto"/>
            </a:endParaRPr>
          </a:p>
        </p:txBody>
      </p:sp>
      <p:sp>
        <p:nvSpPr>
          <p:cNvPr id="9" name="TextBox 8">
            <a:extLst>
              <a:ext uri="{FF2B5EF4-FFF2-40B4-BE49-F238E27FC236}">
                <a16:creationId xmlns:a16="http://schemas.microsoft.com/office/drawing/2014/main" id="{364AFD38-20DC-772A-CE0A-01329D452B76}"/>
              </a:ext>
            </a:extLst>
          </p:cNvPr>
          <p:cNvSpPr txBox="1"/>
          <p:nvPr/>
        </p:nvSpPr>
        <p:spPr>
          <a:xfrm>
            <a:off x="138056" y="5375410"/>
            <a:ext cx="4647341" cy="277604"/>
          </a:xfrm>
          <a:prstGeom prst="rect">
            <a:avLst/>
          </a:prstGeom>
          <a:noFill/>
        </p:spPr>
        <p:txBody>
          <a:bodyPr wrap="square" lIns="86817" tIns="43408" rIns="86817" bIns="43408" anchor="t">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234" b="0" i="0" u="sng" strike="noStrike" kern="1200" cap="none" spc="0" normalizeH="0" baseline="0" noProof="0">
                <a:ln>
                  <a:noFill/>
                </a:ln>
                <a:solidFill>
                  <a:srgbClr val="006298"/>
                </a:solidFill>
                <a:effectLst/>
                <a:uLnTx/>
                <a:uFillTx/>
                <a:latin typeface="Roboto"/>
                <a:ea typeface="+mn-ea"/>
                <a:cs typeface="+mn-cs"/>
              </a:rPr>
              <a:t>https://satsuite.org/k12bigfutureschool</a:t>
            </a:r>
          </a:p>
        </p:txBody>
      </p:sp>
      <p:pic>
        <p:nvPicPr>
          <p:cNvPr id="20" name="Picture 19" descr="A screen shot of a phone&#10;&#10;Description automatically generated">
            <a:extLst>
              <a:ext uri="{FF2B5EF4-FFF2-40B4-BE49-F238E27FC236}">
                <a16:creationId xmlns:a16="http://schemas.microsoft.com/office/drawing/2014/main" id="{4A1AFB51-E17B-8BDC-B8D8-6BD53539D40C}"/>
              </a:ext>
            </a:extLst>
          </p:cNvPr>
          <p:cNvPicPr>
            <a:picLocks noChangeAspect="1"/>
          </p:cNvPicPr>
          <p:nvPr/>
        </p:nvPicPr>
        <p:blipFill rotWithShape="1">
          <a:blip r:embed="rId3"/>
          <a:srcRect l="8588" t="11064" r="9445" b="33333"/>
          <a:stretch/>
        </p:blipFill>
        <p:spPr>
          <a:xfrm>
            <a:off x="358363" y="1633088"/>
            <a:ext cx="3112862" cy="2870410"/>
          </a:xfrm>
          <a:prstGeom prst="rect">
            <a:avLst/>
          </a:prstGeom>
          <a:ln>
            <a:solidFill>
              <a:srgbClr val="4472C4"/>
            </a:solidFill>
          </a:ln>
        </p:spPr>
      </p:pic>
      <p:pic>
        <p:nvPicPr>
          <p:cNvPr id="12" name="Picture 11" descr="A cell phone screen with a blue background&#10;&#10;Description automatically generated">
            <a:extLst>
              <a:ext uri="{FF2B5EF4-FFF2-40B4-BE49-F238E27FC236}">
                <a16:creationId xmlns:a16="http://schemas.microsoft.com/office/drawing/2014/main" id="{FD56C9E9-8E43-2810-3142-8B787CD8F578}"/>
              </a:ext>
            </a:extLst>
          </p:cNvPr>
          <p:cNvPicPr>
            <a:picLocks noChangeAspect="1"/>
          </p:cNvPicPr>
          <p:nvPr/>
        </p:nvPicPr>
        <p:blipFill>
          <a:blip r:embed="rId4"/>
          <a:stretch>
            <a:fillRect/>
          </a:stretch>
        </p:blipFill>
        <p:spPr>
          <a:xfrm>
            <a:off x="3049818" y="1919082"/>
            <a:ext cx="1977694" cy="4211645"/>
          </a:xfrm>
          <a:prstGeom prst="rect">
            <a:avLst/>
          </a:prstGeom>
        </p:spPr>
      </p:pic>
    </p:spTree>
    <p:extLst>
      <p:ext uri="{BB962C8B-B14F-4D97-AF65-F5344CB8AC3E}">
        <p14:creationId xmlns:p14="http://schemas.microsoft.com/office/powerpoint/2010/main" val="3565003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EBA5-4432-30F2-C127-B37DD11A0FA7}"/>
              </a:ext>
            </a:extLst>
          </p:cNvPr>
          <p:cNvSpPr>
            <a:spLocks noGrp="1"/>
          </p:cNvSpPr>
          <p:nvPr>
            <p:ph type="title"/>
          </p:nvPr>
        </p:nvSpPr>
        <p:spPr>
          <a:xfrm>
            <a:off x="366186" y="502064"/>
            <a:ext cx="11459630" cy="497805"/>
          </a:xfrm>
        </p:spPr>
        <p:txBody>
          <a:bodyPr/>
          <a:lstStyle/>
          <a:p>
            <a:r>
              <a:rPr lang="en-US" dirty="0"/>
              <a:t>BigFuture Scholarships</a:t>
            </a:r>
          </a:p>
        </p:txBody>
      </p:sp>
      <p:sp>
        <p:nvSpPr>
          <p:cNvPr id="4" name="Subtitle 3">
            <a:extLst>
              <a:ext uri="{FF2B5EF4-FFF2-40B4-BE49-F238E27FC236}">
                <a16:creationId xmlns:a16="http://schemas.microsoft.com/office/drawing/2014/main" id="{BC1439AC-8762-AF61-B543-28D12D21D66B}"/>
              </a:ext>
            </a:extLst>
          </p:cNvPr>
          <p:cNvSpPr>
            <a:spLocks noGrp="1"/>
          </p:cNvSpPr>
          <p:nvPr>
            <p:ph type="subTitle" idx="1"/>
          </p:nvPr>
        </p:nvSpPr>
        <p:spPr>
          <a:xfrm>
            <a:off x="366184" y="1064377"/>
            <a:ext cx="8041811" cy="534655"/>
          </a:xfrm>
        </p:spPr>
        <p:txBody>
          <a:bodyPr/>
          <a:lstStyle/>
          <a:p>
            <a:r>
              <a:rPr lang="en-US" dirty="0"/>
              <a:t>BigFuture awards hundreds of </a:t>
            </a:r>
            <a:r>
              <a:rPr lang="en-US" sz="1899" b="1" kern="0" noProof="0" dirty="0">
                <a:solidFill>
                  <a:srgbClr val="FC417B"/>
                </a:solidFill>
                <a:latin typeface="Roboto"/>
                <a:ea typeface="Roboto"/>
                <a:cs typeface="Roboto"/>
                <a:sym typeface="Roboto"/>
              </a:rPr>
              <a:t>$500 </a:t>
            </a:r>
            <a:r>
              <a:rPr lang="en-US" dirty="0"/>
              <a:t>and 2 </a:t>
            </a:r>
            <a:r>
              <a:rPr lang="en-US" sz="1899" b="1" kern="0" noProof="0" dirty="0">
                <a:solidFill>
                  <a:srgbClr val="FC417B"/>
                </a:solidFill>
                <a:latin typeface="Roboto"/>
                <a:ea typeface="Roboto"/>
                <a:cs typeface="Roboto"/>
                <a:sym typeface="Roboto"/>
              </a:rPr>
              <a:t>$40,000 </a:t>
            </a:r>
            <a:r>
              <a:rPr lang="en-US" dirty="0"/>
              <a:t>scholarships monthly!</a:t>
            </a:r>
          </a:p>
        </p:txBody>
      </p:sp>
      <p:sp>
        <p:nvSpPr>
          <p:cNvPr id="6" name="Oval 5">
            <a:extLst>
              <a:ext uri="{FF2B5EF4-FFF2-40B4-BE49-F238E27FC236}">
                <a16:creationId xmlns:a16="http://schemas.microsoft.com/office/drawing/2014/main" id="{AB2B1599-D3B2-B9C1-43BC-7E5822BF0190}"/>
              </a:ext>
            </a:extLst>
          </p:cNvPr>
          <p:cNvSpPr/>
          <p:nvPr/>
        </p:nvSpPr>
        <p:spPr>
          <a:xfrm>
            <a:off x="875100"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1</a:t>
            </a:r>
          </a:p>
        </p:txBody>
      </p:sp>
      <p:sp>
        <p:nvSpPr>
          <p:cNvPr id="7" name="Rectangle 6">
            <a:extLst>
              <a:ext uri="{FF2B5EF4-FFF2-40B4-BE49-F238E27FC236}">
                <a16:creationId xmlns:a16="http://schemas.microsoft.com/office/drawing/2014/main" id="{3D0802E2-6351-BE1B-EFF3-119C2A6542A5}"/>
              </a:ext>
            </a:extLst>
          </p:cNvPr>
          <p:cNvSpPr/>
          <p:nvPr/>
        </p:nvSpPr>
        <p:spPr>
          <a:xfrm>
            <a:off x="1619644" y="184570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Start Your Career List</a:t>
            </a:r>
          </a:p>
        </p:txBody>
      </p:sp>
      <p:sp>
        <p:nvSpPr>
          <p:cNvPr id="8" name="Rectangle 7">
            <a:extLst>
              <a:ext uri="{FF2B5EF4-FFF2-40B4-BE49-F238E27FC236}">
                <a16:creationId xmlns:a16="http://schemas.microsoft.com/office/drawing/2014/main" id="{903B6E84-08B1-BB48-B534-F82D4C0F6FBE}"/>
              </a:ext>
            </a:extLst>
          </p:cNvPr>
          <p:cNvSpPr/>
          <p:nvPr/>
        </p:nvSpPr>
        <p:spPr>
          <a:xfrm>
            <a:off x="1616370" y="2129803"/>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careers on Career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the end of February of senior year</a:t>
            </a:r>
          </a:p>
        </p:txBody>
      </p:sp>
      <p:sp>
        <p:nvSpPr>
          <p:cNvPr id="9" name="Oval 8">
            <a:extLst>
              <a:ext uri="{FF2B5EF4-FFF2-40B4-BE49-F238E27FC236}">
                <a16:creationId xmlns:a16="http://schemas.microsoft.com/office/drawing/2014/main" id="{12E1F835-0927-CAB4-7B72-901AF766C3F2}"/>
              </a:ext>
            </a:extLst>
          </p:cNvPr>
          <p:cNvSpPr/>
          <p:nvPr/>
        </p:nvSpPr>
        <p:spPr>
          <a:xfrm>
            <a:off x="878376" y="308387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2</a:t>
            </a:r>
          </a:p>
        </p:txBody>
      </p:sp>
      <p:sp>
        <p:nvSpPr>
          <p:cNvPr id="10" name="Rectangle 9">
            <a:extLst>
              <a:ext uri="{FF2B5EF4-FFF2-40B4-BE49-F238E27FC236}">
                <a16:creationId xmlns:a16="http://schemas.microsoft.com/office/drawing/2014/main" id="{8F0D7A06-109B-0BAF-7A30-253AEC927A38}"/>
              </a:ext>
            </a:extLst>
          </p:cNvPr>
          <p:cNvSpPr/>
          <p:nvPr/>
        </p:nvSpPr>
        <p:spPr>
          <a:xfrm>
            <a:off x="1619644" y="310255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Build Your College List</a:t>
            </a:r>
          </a:p>
        </p:txBody>
      </p:sp>
      <p:sp>
        <p:nvSpPr>
          <p:cNvPr id="11" name="Rectangle 10">
            <a:extLst>
              <a:ext uri="{FF2B5EF4-FFF2-40B4-BE49-F238E27FC236}">
                <a16:creationId xmlns:a16="http://schemas.microsoft.com/office/drawing/2014/main" id="{5D528AC4-B049-6A62-FC29-38E2DB060BF3}"/>
              </a:ext>
            </a:extLst>
          </p:cNvPr>
          <p:cNvSpPr/>
          <p:nvPr/>
        </p:nvSpPr>
        <p:spPr>
          <a:xfrm>
            <a:off x="1616369" y="3362642"/>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6 or more colleges on College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June 30 of junior year </a:t>
            </a:r>
          </a:p>
        </p:txBody>
      </p:sp>
      <p:sp>
        <p:nvSpPr>
          <p:cNvPr id="12" name="Oval 11">
            <a:extLst>
              <a:ext uri="{FF2B5EF4-FFF2-40B4-BE49-F238E27FC236}">
                <a16:creationId xmlns:a16="http://schemas.microsoft.com/office/drawing/2014/main" id="{02D3E228-11A4-A3C4-BD24-1629FB8BB6BD}"/>
              </a:ext>
            </a:extLst>
          </p:cNvPr>
          <p:cNvSpPr/>
          <p:nvPr/>
        </p:nvSpPr>
        <p:spPr>
          <a:xfrm>
            <a:off x="851627" y="4226433"/>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3</a:t>
            </a:r>
          </a:p>
        </p:txBody>
      </p:sp>
      <p:sp>
        <p:nvSpPr>
          <p:cNvPr id="13" name="Rectangle 12">
            <a:extLst>
              <a:ext uri="{FF2B5EF4-FFF2-40B4-BE49-F238E27FC236}">
                <a16:creationId xmlns:a16="http://schemas.microsoft.com/office/drawing/2014/main" id="{D781B9A8-CEA3-4100-43DC-F6537CF7DD3E}"/>
              </a:ext>
            </a:extLst>
          </p:cNvPr>
          <p:cNvSpPr/>
          <p:nvPr/>
        </p:nvSpPr>
        <p:spPr>
          <a:xfrm>
            <a:off x="1619643" y="4314620"/>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Explore Scholarships</a:t>
            </a:r>
          </a:p>
        </p:txBody>
      </p:sp>
      <p:sp>
        <p:nvSpPr>
          <p:cNvPr id="14" name="Rectangle 13">
            <a:extLst>
              <a:ext uri="{FF2B5EF4-FFF2-40B4-BE49-F238E27FC236}">
                <a16:creationId xmlns:a16="http://schemas.microsoft.com/office/drawing/2014/main" id="{E102E89C-6499-3219-C011-C39EEBA41702}"/>
              </a:ext>
            </a:extLst>
          </p:cNvPr>
          <p:cNvSpPr/>
          <p:nvPr/>
        </p:nvSpPr>
        <p:spPr>
          <a:xfrm>
            <a:off x="1616369" y="4635913"/>
            <a:ext cx="4130096"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scholarships on Scholarship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the end of February of senior year </a:t>
            </a:r>
          </a:p>
        </p:txBody>
      </p:sp>
      <p:sp>
        <p:nvSpPr>
          <p:cNvPr id="15" name="Oval 14">
            <a:extLst>
              <a:ext uri="{FF2B5EF4-FFF2-40B4-BE49-F238E27FC236}">
                <a16:creationId xmlns:a16="http://schemas.microsoft.com/office/drawing/2014/main" id="{FCEB8590-6596-5325-C098-9549E50D512D}"/>
              </a:ext>
            </a:extLst>
          </p:cNvPr>
          <p:cNvSpPr/>
          <p:nvPr/>
        </p:nvSpPr>
        <p:spPr>
          <a:xfrm>
            <a:off x="6596759"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4</a:t>
            </a:r>
          </a:p>
        </p:txBody>
      </p:sp>
      <p:sp>
        <p:nvSpPr>
          <p:cNvPr id="16" name="Rectangle 15">
            <a:extLst>
              <a:ext uri="{FF2B5EF4-FFF2-40B4-BE49-F238E27FC236}">
                <a16:creationId xmlns:a16="http://schemas.microsoft.com/office/drawing/2014/main" id="{A22D461B-BCEE-D0D4-1113-02F9E8615B2B}"/>
              </a:ext>
            </a:extLst>
          </p:cNvPr>
          <p:cNvSpPr/>
          <p:nvPr/>
        </p:nvSpPr>
        <p:spPr>
          <a:xfrm>
            <a:off x="7341303" y="1828412"/>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Strengthen Your College List</a:t>
            </a:r>
          </a:p>
        </p:txBody>
      </p:sp>
      <p:sp>
        <p:nvSpPr>
          <p:cNvPr id="17" name="Rectangle 16">
            <a:extLst>
              <a:ext uri="{FF2B5EF4-FFF2-40B4-BE49-F238E27FC236}">
                <a16:creationId xmlns:a16="http://schemas.microsoft.com/office/drawing/2014/main" id="{E849F1D1-1AC3-5553-FC40-CD86EA8011CA}"/>
              </a:ext>
            </a:extLst>
          </p:cNvPr>
          <p:cNvSpPr/>
          <p:nvPr/>
        </p:nvSpPr>
        <p:spPr>
          <a:xfrm>
            <a:off x="7338029" y="2100208"/>
            <a:ext cx="3912027" cy="910506"/>
          </a:xfrm>
          <a:prstGeom prst="rect">
            <a:avLst/>
          </a:prstGeom>
        </p:spPr>
        <p:txBody>
          <a:bodyPr wrap="square">
            <a:spAutoFit/>
          </a:bodyPr>
          <a:lstStyle/>
          <a:p>
            <a:pPr defTabSz="914316"/>
            <a:r>
              <a:rPr lang="en-US" sz="1329" dirty="0">
                <a:solidFill>
                  <a:srgbClr val="000000"/>
                </a:solidFill>
                <a:latin typeface="Roboto"/>
                <a:cs typeface="Arial"/>
                <a:sym typeface="Arial"/>
              </a:rPr>
              <a:t>Save 1 safety, 2 match, and 3 reach schools on College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October 31 of senior year </a:t>
            </a:r>
          </a:p>
        </p:txBody>
      </p:sp>
      <p:sp>
        <p:nvSpPr>
          <p:cNvPr id="18" name="Oval 17">
            <a:extLst>
              <a:ext uri="{FF2B5EF4-FFF2-40B4-BE49-F238E27FC236}">
                <a16:creationId xmlns:a16="http://schemas.microsoft.com/office/drawing/2014/main" id="{E4B2616A-6255-9D85-442C-23735CFB09FB}"/>
              </a:ext>
            </a:extLst>
          </p:cNvPr>
          <p:cNvSpPr/>
          <p:nvPr/>
        </p:nvSpPr>
        <p:spPr>
          <a:xfrm>
            <a:off x="6596759" y="3080054"/>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5</a:t>
            </a:r>
          </a:p>
        </p:txBody>
      </p:sp>
      <p:sp>
        <p:nvSpPr>
          <p:cNvPr id="19" name="Rectangle 18">
            <a:extLst>
              <a:ext uri="{FF2B5EF4-FFF2-40B4-BE49-F238E27FC236}">
                <a16:creationId xmlns:a16="http://schemas.microsoft.com/office/drawing/2014/main" id="{6D506B89-D6FB-7FFE-5DFD-9570DBBB7FF9}"/>
              </a:ext>
            </a:extLst>
          </p:cNvPr>
          <p:cNvSpPr/>
          <p:nvPr/>
        </p:nvSpPr>
        <p:spPr>
          <a:xfrm>
            <a:off x="7341303" y="3102558"/>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Complete the FAFSA</a:t>
            </a:r>
          </a:p>
        </p:txBody>
      </p:sp>
      <p:sp>
        <p:nvSpPr>
          <p:cNvPr id="20" name="Rectangle 19">
            <a:extLst>
              <a:ext uri="{FF2B5EF4-FFF2-40B4-BE49-F238E27FC236}">
                <a16:creationId xmlns:a16="http://schemas.microsoft.com/office/drawing/2014/main" id="{9873F641-19B8-E88F-C021-1F515289DA2F}"/>
              </a:ext>
            </a:extLst>
          </p:cNvPr>
          <p:cNvSpPr/>
          <p:nvPr/>
        </p:nvSpPr>
        <p:spPr>
          <a:xfrm>
            <a:off x="7338029" y="3362643"/>
            <a:ext cx="3912027" cy="1115049"/>
          </a:xfrm>
          <a:prstGeom prst="rect">
            <a:avLst/>
          </a:prstGeom>
        </p:spPr>
        <p:txBody>
          <a:bodyPr wrap="square">
            <a:spAutoFit/>
          </a:bodyPr>
          <a:lstStyle/>
          <a:p>
            <a:pPr defTabSz="914316"/>
            <a:r>
              <a:rPr lang="en-US" sz="1329" dirty="0">
                <a:solidFill>
                  <a:srgbClr val="000000"/>
                </a:solidFill>
                <a:latin typeface="Roboto"/>
                <a:cs typeface="Arial"/>
                <a:sym typeface="Arial"/>
              </a:rPr>
              <a:t>Complete the FAFSA®, submit a state aid form, or be legally ineligible to submit both the FAFSA and a state aid form. </a:t>
            </a:r>
          </a:p>
          <a:p>
            <a:pPr defTabSz="914316"/>
            <a:r>
              <a:rPr lang="en-US" sz="1329" dirty="0">
                <a:solidFill>
                  <a:srgbClr val="000000"/>
                </a:solidFill>
                <a:latin typeface="Roboto"/>
                <a:cs typeface="Arial"/>
                <a:sym typeface="Arial"/>
              </a:rPr>
              <a:t>Opens: December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21" name="Oval 20">
            <a:extLst>
              <a:ext uri="{FF2B5EF4-FFF2-40B4-BE49-F238E27FC236}">
                <a16:creationId xmlns:a16="http://schemas.microsoft.com/office/drawing/2014/main" id="{7EF268C7-9447-DDC4-07A3-589ED0D44B5A}"/>
              </a:ext>
            </a:extLst>
          </p:cNvPr>
          <p:cNvSpPr/>
          <p:nvPr/>
        </p:nvSpPr>
        <p:spPr>
          <a:xfrm>
            <a:off x="6596759" y="452983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6</a:t>
            </a:r>
          </a:p>
        </p:txBody>
      </p:sp>
      <p:sp>
        <p:nvSpPr>
          <p:cNvPr id="22" name="Rectangle 21">
            <a:extLst>
              <a:ext uri="{FF2B5EF4-FFF2-40B4-BE49-F238E27FC236}">
                <a16:creationId xmlns:a16="http://schemas.microsoft.com/office/drawing/2014/main" id="{849CD211-D21D-D950-AC8E-BA41E6B2ACAB}"/>
              </a:ext>
            </a:extLst>
          </p:cNvPr>
          <p:cNvSpPr/>
          <p:nvPr/>
        </p:nvSpPr>
        <p:spPr>
          <a:xfrm>
            <a:off x="7341303" y="4486315"/>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Apply to Colleges</a:t>
            </a:r>
          </a:p>
        </p:txBody>
      </p:sp>
      <p:sp>
        <p:nvSpPr>
          <p:cNvPr id="23" name="Rectangle 22">
            <a:extLst>
              <a:ext uri="{FF2B5EF4-FFF2-40B4-BE49-F238E27FC236}">
                <a16:creationId xmlns:a16="http://schemas.microsoft.com/office/drawing/2014/main" id="{3772975B-5A13-E53D-24CF-6A9DF9FC29B2}"/>
              </a:ext>
            </a:extLst>
          </p:cNvPr>
          <p:cNvSpPr/>
          <p:nvPr/>
        </p:nvSpPr>
        <p:spPr>
          <a:xfrm>
            <a:off x="7338029" y="4791607"/>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Submit applications to at least 2 colleges. </a:t>
            </a:r>
          </a:p>
          <a:p>
            <a:pPr defTabSz="914316"/>
            <a:r>
              <a:rPr lang="en-US" sz="1329" dirty="0">
                <a:solidFill>
                  <a:srgbClr val="000000"/>
                </a:solidFill>
                <a:latin typeface="Roboto"/>
                <a:cs typeface="Arial"/>
                <a:sym typeface="Arial"/>
              </a:rPr>
              <a:t>Opens: October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3" name="Text Placeholder 3">
            <a:extLst>
              <a:ext uri="{FF2B5EF4-FFF2-40B4-BE49-F238E27FC236}">
                <a16:creationId xmlns:a16="http://schemas.microsoft.com/office/drawing/2014/main" id="{3065D31C-6AF3-C398-4A74-603E16027D10}"/>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extLst>
      <p:ext uri="{BB962C8B-B14F-4D97-AF65-F5344CB8AC3E}">
        <p14:creationId xmlns:p14="http://schemas.microsoft.com/office/powerpoint/2010/main" val="1257931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CCB2D37C-0DA7-89CC-08B4-E1F29B00533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221B4828-E32E-699A-3B1D-1851E38C9C9F}"/>
              </a:ext>
            </a:extLst>
          </p:cNvPr>
          <p:cNvSpPr txBox="1">
            <a:spLocks noGrp="1"/>
          </p:cNvSpPr>
          <p:nvPr>
            <p:ph type="title" idx="4294967295"/>
          </p:nvPr>
        </p:nvSpPr>
        <p:spPr>
          <a:xfrm>
            <a:off x="315128" y="422889"/>
            <a:ext cx="4042206" cy="1710408"/>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College Board</a:t>
            </a:r>
            <a:endParaRPr kumimoji="0" lang="en-US" sz="1800"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National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Recognition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Program in 2024</a:t>
            </a:r>
            <a:endParaRPr kumimoji="0" lang="en-US" sz="3200" b="1"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52" name="Google Shape;252;p6">
            <a:extLst>
              <a:ext uri="{FF2B5EF4-FFF2-40B4-BE49-F238E27FC236}">
                <a16:creationId xmlns:a16="http://schemas.microsoft.com/office/drawing/2014/main" id="{78EAE1B8-59E9-159C-8E66-BA20D8B403D2}"/>
              </a:ext>
            </a:extLst>
          </p:cNvPr>
          <p:cNvSpPr txBox="1"/>
          <p:nvPr/>
        </p:nvSpPr>
        <p:spPr>
          <a:xfrm>
            <a:off x="355091" y="2603786"/>
            <a:ext cx="3261148" cy="2803694"/>
          </a:xfrm>
          <a:prstGeom prst="rect">
            <a:avLst/>
          </a:prstGeom>
          <a:noFill/>
          <a:ln>
            <a:noFill/>
          </a:ln>
        </p:spPr>
        <p:txBody>
          <a:bodyPr spcFirstLastPara="1" wrap="square" lIns="0" tIns="0" rIns="68360" bIns="0" anchor="t" anchorCtr="0">
            <a:no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Early March: </a:t>
            </a:r>
            <a:r>
              <a:rPr kumimoji="0" lang="en-US" sz="1899" b="0" i="0" u="none" strike="noStrike" kern="1200" cap="none" spc="0" normalizeH="0" baseline="0" noProof="0" dirty="0">
                <a:ln>
                  <a:noFill/>
                </a:ln>
                <a:solidFill>
                  <a:srgbClr val="000000"/>
                </a:solidFill>
                <a:effectLst/>
                <a:uLnTx/>
                <a:uFillTx/>
                <a:latin typeface="Roboto"/>
                <a:ea typeface="+mn-ea"/>
                <a:cs typeface="+mn-cs"/>
              </a:rPr>
              <a:t>Students are invited to verify their eligibility on BigFuture</a:t>
            </a:r>
            <a:endParaRPr kumimoji="0" lang="en-US" sz="1899" b="1" i="0" u="none" strike="noStrike" kern="1200" cap="none" spc="0" normalizeH="0" baseline="3000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June 14:  </a:t>
            </a:r>
            <a:r>
              <a:rPr kumimoji="0" lang="en-US" sz="1899" b="0" i="0" u="none" strike="noStrike" kern="1200" cap="none" spc="0" normalizeH="0" baseline="0" noProof="0" dirty="0">
                <a:ln>
                  <a:noFill/>
                </a:ln>
                <a:solidFill>
                  <a:srgbClr val="000000"/>
                </a:solidFill>
                <a:effectLst/>
                <a:uLnTx/>
                <a:uFillTx/>
                <a:latin typeface="Roboto"/>
                <a:ea typeface="+mn-ea"/>
                <a:cs typeface="+mn-cs"/>
              </a:rPr>
              <a:t>Deadline for students to submit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FC427B"/>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September: </a:t>
            </a:r>
            <a:r>
              <a:rPr kumimoji="0" lang="en-US" sz="1899" b="0" i="0" u="none" strike="noStrike" kern="1200" cap="none" spc="0" normalizeH="0" baseline="0" noProof="0" dirty="0">
                <a:ln>
                  <a:noFill/>
                </a:ln>
                <a:solidFill>
                  <a:srgbClr val="000000"/>
                </a:solidFill>
                <a:effectLst/>
                <a:uLnTx/>
                <a:uFillTx/>
                <a:latin typeface="Roboto"/>
                <a:ea typeface="+mn-ea"/>
                <a:cs typeface="+mn-cs"/>
              </a:rPr>
              <a:t>Awardees access certificates on My Profile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FC427B"/>
              </a:solidFill>
              <a:effectLst/>
              <a:uLnTx/>
              <a:uFillTx/>
              <a:latin typeface="Roboto"/>
              <a:ea typeface="+mn-ea"/>
              <a:cs typeface="+mn-cs"/>
            </a:endParaRPr>
          </a:p>
        </p:txBody>
      </p:sp>
      <p:sp>
        <p:nvSpPr>
          <p:cNvPr id="3" name="Google Shape;246;p6">
            <a:extLst>
              <a:ext uri="{FF2B5EF4-FFF2-40B4-BE49-F238E27FC236}">
                <a16:creationId xmlns:a16="http://schemas.microsoft.com/office/drawing/2014/main" id="{4408CD91-E212-B6BF-6E9E-44B672CDDCF5}"/>
              </a:ext>
              <a:ext uri="{C183D7F6-B498-43B3-948B-1728B52AA6E4}">
                <adec:decorative xmlns:adec="http://schemas.microsoft.com/office/drawing/2017/decorative" val="1"/>
              </a:ext>
            </a:extLst>
          </p:cNvPr>
          <p:cNvSpPr/>
          <p:nvPr/>
        </p:nvSpPr>
        <p:spPr>
          <a:xfrm>
            <a:off x="3839165" y="6382"/>
            <a:ext cx="8355532" cy="6070826"/>
          </a:xfrm>
          <a:prstGeom prst="rect">
            <a:avLst/>
          </a:prstGeom>
          <a:solidFill>
            <a:srgbClr val="FC427B"/>
          </a:solidFill>
          <a:ln>
            <a:noFill/>
          </a:ln>
        </p:spPr>
        <p:txBody>
          <a:bodyPr spcFirstLastPara="1" wrap="square" lIns="86800" tIns="43388" rIns="86800" bIns="43388" anchor="ctr" anchorCtr="0">
            <a:noAutofit/>
          </a:bodyPr>
          <a:lstStyle/>
          <a:p>
            <a:pPr marL="0" marR="0" lvl="0" indent="0" algn="ctr" defTabSz="868131" rtl="0" eaLnBrk="1" fontAlgn="auto" latinLnBrk="0" hangingPunct="1">
              <a:lnSpc>
                <a:spcPct val="100000"/>
              </a:lnSpc>
              <a:spcBef>
                <a:spcPts val="0"/>
              </a:spcBef>
              <a:spcAft>
                <a:spcPts val="0"/>
              </a:spcAft>
              <a:buClr>
                <a:srgbClr val="000000"/>
              </a:buClr>
              <a:buSzPts val="1400"/>
              <a:buFontTx/>
              <a:buNone/>
              <a:tabLst/>
              <a:defRPr/>
            </a:pPr>
            <a:endParaRPr kumimoji="0" sz="1329"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4" name="Google Shape;247;p6">
            <a:extLst>
              <a:ext uri="{FF2B5EF4-FFF2-40B4-BE49-F238E27FC236}">
                <a16:creationId xmlns:a16="http://schemas.microsoft.com/office/drawing/2014/main" id="{591A5544-5BDC-7C45-81EE-59B11328A13C}"/>
              </a:ext>
              <a:ext uri="{C183D7F6-B498-43B3-948B-1728B52AA6E4}">
                <adec:decorative xmlns:adec="http://schemas.microsoft.com/office/drawing/2017/decorative" val="1"/>
              </a:ext>
            </a:extLst>
          </p:cNvPr>
          <p:cNvPicPr preferRelativeResize="0"/>
          <p:nvPr/>
        </p:nvPicPr>
        <p:blipFill rotWithShape="1">
          <a:blip r:embed="rId3">
            <a:alphaModFix amt="80000"/>
          </a:blip>
          <a:srcRect l="6367" b="3033"/>
          <a:stretch/>
        </p:blipFill>
        <p:spPr>
          <a:xfrm>
            <a:off x="3839165" y="93199"/>
            <a:ext cx="8355532" cy="5977489"/>
          </a:xfrm>
          <a:prstGeom prst="rect">
            <a:avLst/>
          </a:prstGeom>
          <a:noFill/>
          <a:ln>
            <a:noFill/>
          </a:ln>
        </p:spPr>
      </p:pic>
      <p:sp>
        <p:nvSpPr>
          <p:cNvPr id="5" name="Google Shape;248;p6">
            <a:extLst>
              <a:ext uri="{FF2B5EF4-FFF2-40B4-BE49-F238E27FC236}">
                <a16:creationId xmlns:a16="http://schemas.microsoft.com/office/drawing/2014/main" id="{0AEFC5BF-0D94-A77E-5161-3D83E9229F6C}"/>
              </a:ext>
            </a:extLst>
          </p:cNvPr>
          <p:cNvSpPr/>
          <p:nvPr/>
        </p:nvSpPr>
        <p:spPr>
          <a:xfrm>
            <a:off x="4397299" y="1230777"/>
            <a:ext cx="7216682" cy="4396446"/>
          </a:xfrm>
          <a:prstGeom prst="rect">
            <a:avLst/>
          </a:prstGeom>
          <a:noFill/>
          <a:ln>
            <a:noFill/>
          </a:ln>
        </p:spPr>
        <p:txBody>
          <a:bodyPr spcFirstLastPara="1" wrap="square" lIns="34180" tIns="34180" rIns="34180" bIns="34180" anchor="t" anchorCtr="0">
            <a:norm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1" u="none" strike="noStrike" kern="1200" cap="none" spc="0" normalizeH="0" baseline="0" noProof="0" dirty="0">
                <a:ln>
                  <a:noFill/>
                </a:ln>
                <a:solidFill>
                  <a:srgbClr val="FFFF00"/>
                </a:solidFill>
                <a:effectLst/>
                <a:uLnTx/>
                <a:uFillTx/>
                <a:latin typeface="Roboto"/>
                <a:ea typeface="Roboto"/>
                <a:cs typeface="Roboto"/>
              </a:rPr>
              <a:t>New: </a:t>
            </a: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First-Generation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African American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Hispanic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Indigenous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Rural and Small Town Recognition Program </a:t>
            </a:r>
          </a:p>
          <a:p>
            <a:pPr marL="0" marR="0" lvl="0" indent="0" algn="ctr" defTabSz="868131" rtl="0" eaLnBrk="1" fontAlgn="auto" latinLnBrk="0" hangingPunct="1">
              <a:lnSpc>
                <a:spcPct val="140000"/>
              </a:lnSpc>
              <a:spcBef>
                <a:spcPts val="0"/>
              </a:spcBef>
              <a:spcAft>
                <a:spcPts val="0"/>
              </a:spcAft>
              <a:buClr>
                <a:srgbClr val="000000"/>
              </a:buClr>
              <a:buSzPts val="1600"/>
              <a:buFontTx/>
              <a:buNone/>
              <a:tabLst/>
              <a:defRPr/>
            </a:pPr>
            <a:endParaRPr kumimoji="0" sz="1453" b="0" i="0" u="none" strike="noStrike" kern="1200" cap="none" spc="0" normalizeH="0" baseline="0" noProof="0" dirty="0">
              <a:ln>
                <a:noFill/>
              </a:ln>
              <a:solidFill>
                <a:srgbClr val="CEDAF3"/>
              </a:solidFill>
              <a:effectLst/>
              <a:uLnTx/>
              <a:uFillTx/>
              <a:latin typeface="Montserrat"/>
              <a:ea typeface="Montserrat"/>
              <a:cs typeface="Montserrat"/>
              <a:sym typeface="Montserrat"/>
            </a:endParaRPr>
          </a:p>
        </p:txBody>
      </p:sp>
      <p:pic>
        <p:nvPicPr>
          <p:cNvPr id="6" name="Google Shape;249;p6">
            <a:extLst>
              <a:ext uri="{FF2B5EF4-FFF2-40B4-BE49-F238E27FC236}">
                <a16:creationId xmlns:a16="http://schemas.microsoft.com/office/drawing/2014/main" id="{FE0FA6DA-7D47-7A29-171D-988CB03BA710}"/>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191549" y="4690736"/>
            <a:ext cx="445129" cy="470011"/>
          </a:xfrm>
          <a:prstGeom prst="rect">
            <a:avLst/>
          </a:prstGeom>
          <a:noFill/>
          <a:ln>
            <a:noFill/>
          </a:ln>
        </p:spPr>
      </p:pic>
      <p:pic>
        <p:nvPicPr>
          <p:cNvPr id="7" name="Google Shape;250;p6" descr="blue star">
            <a:extLst>
              <a:ext uri="{FF2B5EF4-FFF2-40B4-BE49-F238E27FC236}">
                <a16:creationId xmlns:a16="http://schemas.microsoft.com/office/drawing/2014/main" id="{AE530672-0E2D-5EB5-A910-1748AAE6B8CB}"/>
              </a:ext>
            </a:extLst>
          </p:cNvPr>
          <p:cNvPicPr preferRelativeResize="0"/>
          <p:nvPr/>
        </p:nvPicPr>
        <p:blipFill rotWithShape="1">
          <a:blip r:embed="rId5">
            <a:alphaModFix/>
          </a:blip>
          <a:srcRect/>
          <a:stretch/>
        </p:blipFill>
        <p:spPr>
          <a:xfrm>
            <a:off x="4875502" y="422889"/>
            <a:ext cx="458905" cy="473281"/>
          </a:xfrm>
          <a:prstGeom prst="rect">
            <a:avLst/>
          </a:prstGeom>
          <a:noFill/>
          <a:ln>
            <a:noFill/>
          </a:ln>
        </p:spPr>
      </p:pic>
      <p:sp>
        <p:nvSpPr>
          <p:cNvPr id="2" name="Text Placeholder 3">
            <a:extLst>
              <a:ext uri="{FF2B5EF4-FFF2-40B4-BE49-F238E27FC236}">
                <a16:creationId xmlns:a16="http://schemas.microsoft.com/office/drawing/2014/main" id="{400FF256-2960-4345-A39C-3A807F81FD73}"/>
              </a:ext>
            </a:extLst>
          </p:cNvPr>
          <p:cNvSpPr txBox="1">
            <a:spLocks/>
          </p:cNvSpPr>
          <p:nvPr/>
        </p:nvSpPr>
        <p:spPr>
          <a:xfrm>
            <a:off x="8700327" y="6254986"/>
            <a:ext cx="3136356" cy="289393"/>
          </a:xfrm>
          <a:prstGeom prst="rect">
            <a:avLst/>
          </a:prstGeom>
        </p:spPr>
        <p:txBody>
          <a:bodyPr>
            <a:noAutofit/>
          </a:bodyPr>
          <a:lst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257727" marR="0" lvl="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a:pPr>
            <a:r>
              <a:rPr kumimoji="0" lang="en-US" altLang="zh-CN" sz="2400" b="1" i="0" u="none" strike="noStrike" kern="1200" cap="none" spc="0" normalizeH="0" baseline="0" noProof="1">
                <a:ln>
                  <a:noFill/>
                </a:ln>
                <a:solidFill>
                  <a:srgbClr val="FFFFFF"/>
                </a:solidFill>
                <a:effectLst/>
                <a:uLnTx/>
                <a:uFillTx/>
                <a:latin typeface="Roboto"/>
                <a:ea typeface="+mn-ea"/>
                <a:cs typeface="+mn-cs"/>
              </a:rPr>
              <a:t>Bigfuture.org/NRP</a:t>
            </a:r>
          </a:p>
        </p:txBody>
      </p:sp>
    </p:spTree>
    <p:extLst>
      <p:ext uri="{BB962C8B-B14F-4D97-AF65-F5344CB8AC3E}">
        <p14:creationId xmlns:p14="http://schemas.microsoft.com/office/powerpoint/2010/main" val="62947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208D9-92D2-FFB2-3A0B-44FF3A8F3BAE}"/>
              </a:ext>
            </a:extLst>
          </p:cNvPr>
          <p:cNvSpPr>
            <a:spLocks noGrp="1"/>
          </p:cNvSpPr>
          <p:nvPr>
            <p:ph type="title"/>
          </p:nvPr>
        </p:nvSpPr>
        <p:spPr>
          <a:xfrm>
            <a:off x="452923" y="617548"/>
            <a:ext cx="11286154" cy="413170"/>
          </a:xfrm>
        </p:spPr>
        <p:txBody>
          <a:bodyPr vert="horz" wrap="square" lIns="0" tIns="0" rIns="68360" bIns="0" numCol="1" anchor="b" anchorCtr="0" compatLnSpc="1">
            <a:prstTxWarp prst="textNoShape">
              <a:avLst/>
            </a:prstTxWarp>
          </a:bodyPr>
          <a:lstStyle/>
          <a:p>
            <a:r>
              <a:rPr lang="en-US" dirty="0"/>
              <a:t>SAT and Khan Academy Official SAT Prep</a:t>
            </a:r>
          </a:p>
        </p:txBody>
      </p:sp>
      <p:graphicFrame>
        <p:nvGraphicFramePr>
          <p:cNvPr id="2" name="Object 1" descr="na">
            <a:extLst>
              <a:ext uri="{FF2B5EF4-FFF2-40B4-BE49-F238E27FC236}">
                <a16:creationId xmlns:a16="http://schemas.microsoft.com/office/drawing/2014/main" id="{0840C845-9844-6FBB-8B68-7FDFC0B60569}"/>
              </a:ext>
            </a:extLst>
          </p:cNvPr>
          <p:cNvGraphicFramePr>
            <a:graphicFrameLocks noChangeAspect="1"/>
          </p:cNvGraphicFramePr>
          <p:nvPr>
            <p:custDataLst>
              <p:tags r:id="rId1"/>
            </p:custDataLst>
          </p:nvPr>
        </p:nvGraphicFramePr>
        <p:xfrm>
          <a:off x="1672" y="1636"/>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descr="na">
                        <a:extLst>
                          <a:ext uri="{FF2B5EF4-FFF2-40B4-BE49-F238E27FC236}">
                            <a16:creationId xmlns:a16="http://schemas.microsoft.com/office/drawing/2014/main" id="{0840C845-9844-6FBB-8B68-7FDFC0B60569}"/>
                          </a:ext>
                        </a:extLst>
                      </p:cNvPr>
                      <p:cNvPicPr/>
                      <p:nvPr/>
                    </p:nvPicPr>
                    <p:blipFill>
                      <a:blip r:embed="rId5"/>
                      <a:stretch>
                        <a:fillRect/>
                      </a:stretch>
                    </p:blipFill>
                    <p:spPr>
                      <a:xfrm>
                        <a:off x="1672" y="1636"/>
                        <a:ext cx="1588" cy="1588"/>
                      </a:xfrm>
                      <a:prstGeom prst="rect">
                        <a:avLst/>
                      </a:prstGeom>
                    </p:spPr>
                  </p:pic>
                </p:oleObj>
              </mc:Fallback>
            </mc:AlternateContent>
          </a:graphicData>
        </a:graphic>
      </p:graphicFrame>
      <p:pic>
        <p:nvPicPr>
          <p:cNvPr id="8" name="Picture 2" descr="Khan-SAT-Left-RGB.ai">
            <a:extLst>
              <a:ext uri="{FF2B5EF4-FFF2-40B4-BE49-F238E27FC236}">
                <a16:creationId xmlns:a16="http://schemas.microsoft.com/office/drawing/2014/main" id="{C8D17E66-FDFD-AF3D-514D-1D00F32B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338" y="939884"/>
            <a:ext cx="9789324" cy="1367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4AD355-4E11-4688-15A4-D8902EF45DB6}"/>
              </a:ext>
            </a:extLst>
          </p:cNvPr>
          <p:cNvSpPr/>
          <p:nvPr/>
        </p:nvSpPr>
        <p:spPr>
          <a:xfrm>
            <a:off x="859814" y="2988866"/>
            <a:ext cx="2427129"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Digital Assessment Readiness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Test Preview</a:t>
            </a:r>
          </a:p>
          <a:p>
            <a:pPr algn="ctr" defTabSz="914316"/>
            <a:r>
              <a:rPr lang="en-US" sz="1999" b="1" dirty="0">
                <a:solidFill>
                  <a:srgbClr val="FFFFFF"/>
                </a:solidFill>
                <a:latin typeface="Roboto Slab"/>
              </a:rPr>
              <a:t> </a:t>
            </a:r>
          </a:p>
        </p:txBody>
      </p:sp>
      <p:sp>
        <p:nvSpPr>
          <p:cNvPr id="10" name="Rectangle 9">
            <a:extLst>
              <a:ext uri="{FF2B5EF4-FFF2-40B4-BE49-F238E27FC236}">
                <a16:creationId xmlns:a16="http://schemas.microsoft.com/office/drawing/2014/main" id="{905391B2-FB3B-B00A-C051-2E30386DBE57}"/>
              </a:ext>
            </a:extLst>
          </p:cNvPr>
          <p:cNvSpPr/>
          <p:nvPr/>
        </p:nvSpPr>
        <p:spPr>
          <a:xfrm>
            <a:off x="3507510" y="2988867"/>
            <a:ext cx="2427128"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Fu</a:t>
            </a:r>
            <a:r>
              <a:rPr lang="en-US" sz="1999" b="1" dirty="0">
                <a:solidFill>
                  <a:schemeClr val="tx2"/>
                </a:solidFill>
                <a:latin typeface="Roboto Slab"/>
              </a:rPr>
              <a:t>ll-L</a:t>
            </a:r>
            <a:r>
              <a:rPr lang="en-US" sz="1999" b="1" dirty="0">
                <a:solidFill>
                  <a:srgbClr val="FFFFFF"/>
                </a:solidFill>
                <a:latin typeface="Roboto Slab"/>
              </a:rPr>
              <a:t>ength Practice Exams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Correct Answers and Explanations</a:t>
            </a:r>
          </a:p>
        </p:txBody>
      </p:sp>
      <p:sp>
        <p:nvSpPr>
          <p:cNvPr id="11" name="Rectangle 10">
            <a:extLst>
              <a:ext uri="{FF2B5EF4-FFF2-40B4-BE49-F238E27FC236}">
                <a16:creationId xmlns:a16="http://schemas.microsoft.com/office/drawing/2014/main" id="{1997BEE4-E276-2B13-9700-308474F4C4B6}"/>
              </a:ext>
            </a:extLst>
          </p:cNvPr>
          <p:cNvSpPr/>
          <p:nvPr/>
        </p:nvSpPr>
        <p:spPr>
          <a:xfrm>
            <a:off x="7381080" y="2442963"/>
            <a:ext cx="3047958" cy="34445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4" b="1" dirty="0">
                <a:solidFill>
                  <a:srgbClr val="FFFFFF"/>
                </a:solidFill>
                <a:latin typeface="Roboto Slab"/>
              </a:rPr>
              <a:t>Overview videos, articles, and the ability for students test their knowledge with additional, released digital SAT items in partnership with College Board</a:t>
            </a:r>
            <a:endParaRPr lang="en-US" sz="1999" b="1" dirty="0">
              <a:solidFill>
                <a:srgbClr val="FFFFFF"/>
              </a:solidFill>
              <a:latin typeface="Roboto Slab"/>
            </a:endParaRPr>
          </a:p>
        </p:txBody>
      </p:sp>
    </p:spTree>
    <p:extLst>
      <p:ext uri="{BB962C8B-B14F-4D97-AF65-F5344CB8AC3E}">
        <p14:creationId xmlns:p14="http://schemas.microsoft.com/office/powerpoint/2010/main" val="4115865276"/>
      </p:ext>
    </p:extLst>
  </p:cSld>
  <p:clrMapOvr>
    <a:masterClrMapping/>
  </p:clrMapOvr>
  <mc:AlternateContent xmlns:mc="http://schemas.openxmlformats.org/markup-compatibility/2006" xmlns:p14="http://schemas.microsoft.com/office/powerpoint/2010/main">
    <mc:Choice Requires="p14">
      <p:transition spd="slow" p14:dur="2000" advTm="61239"/>
    </mc:Choice>
    <mc:Fallback xmlns="">
      <p:transition spd="slow" advTm="6123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6D7F-18D6-403E-A9FA-938486F0D3C9}"/>
              </a:ext>
            </a:extLst>
          </p:cNvPr>
          <p:cNvSpPr>
            <a:spLocks noGrp="1"/>
          </p:cNvSpPr>
          <p:nvPr>
            <p:ph type="title"/>
          </p:nvPr>
        </p:nvSpPr>
        <p:spPr/>
        <p:txBody>
          <a:bodyPr/>
          <a:lstStyle/>
          <a:p>
            <a:r>
              <a:rPr lang="en-US">
                <a:sym typeface="Source Serif Pro"/>
              </a:rPr>
              <a:t>Official Digital SAT Prep on Khan Academy </a:t>
            </a:r>
            <a:endParaRPr lang="en-US"/>
          </a:p>
        </p:txBody>
      </p:sp>
      <p:pic>
        <p:nvPicPr>
          <p:cNvPr id="3" name="Google Shape;541;p89" descr="Official Digital SAT Prep on Khan Academy landing page">
            <a:extLst>
              <a:ext uri="{FF2B5EF4-FFF2-40B4-BE49-F238E27FC236}">
                <a16:creationId xmlns:a16="http://schemas.microsoft.com/office/drawing/2014/main" id="{2E70BB87-BA2B-DD72-C742-10901A348C36}"/>
              </a:ext>
            </a:extLst>
          </p:cNvPr>
          <p:cNvPicPr preferRelativeResize="0"/>
          <p:nvPr/>
        </p:nvPicPr>
        <p:blipFill>
          <a:blip r:embed="rId3">
            <a:alphaModFix/>
          </a:blip>
          <a:stretch>
            <a:fillRect/>
          </a:stretch>
        </p:blipFill>
        <p:spPr>
          <a:xfrm>
            <a:off x="607443" y="1612793"/>
            <a:ext cx="7456031" cy="4291106"/>
          </a:xfrm>
          <a:prstGeom prst="rect">
            <a:avLst/>
          </a:prstGeom>
          <a:noFill/>
          <a:ln>
            <a:noFill/>
          </a:ln>
        </p:spPr>
      </p:pic>
      <p:sp>
        <p:nvSpPr>
          <p:cNvPr id="4" name="Google Shape;542;p89">
            <a:extLst>
              <a:ext uri="{FF2B5EF4-FFF2-40B4-BE49-F238E27FC236}">
                <a16:creationId xmlns:a16="http://schemas.microsoft.com/office/drawing/2014/main" id="{4E50BC0A-3D60-818B-847D-42342863F5E5}"/>
              </a:ext>
            </a:extLst>
          </p:cNvPr>
          <p:cNvSpPr txBox="1"/>
          <p:nvPr/>
        </p:nvSpPr>
        <p:spPr>
          <a:xfrm>
            <a:off x="7856543" y="1612793"/>
            <a:ext cx="3999945" cy="4678159"/>
          </a:xfrm>
          <a:prstGeom prst="rect">
            <a:avLst/>
          </a:prstGeom>
          <a:noFill/>
          <a:ln>
            <a:noFill/>
          </a:ln>
        </p:spPr>
        <p:txBody>
          <a:bodyPr spcFirstLastPara="1" wrap="square" lIns="121898" tIns="121898" rIns="121898" bIns="121898" anchor="t" anchorCtr="0">
            <a:spAutoFit/>
          </a:bodyPr>
          <a:lstStyle/>
          <a:p>
            <a:pPr marL="609558" indent="-423304" defTabSz="868131">
              <a:buClr>
                <a:srgbClr val="003366"/>
              </a:buClr>
              <a:buSzPts val="1400"/>
              <a:buFont typeface="Lato"/>
              <a:buChar char="●"/>
            </a:pPr>
            <a:r>
              <a:rPr lang="en" sz="2400" b="1" dirty="0">
                <a:solidFill>
                  <a:srgbClr val="003366"/>
                </a:solidFill>
                <a:ea typeface="Lato"/>
                <a:cs typeface="Lato"/>
                <a:sym typeface="Lato"/>
              </a:rPr>
              <a:t>Students </a:t>
            </a:r>
            <a:r>
              <a:rPr lang="en" sz="2400" dirty="0">
                <a:solidFill>
                  <a:srgbClr val="003366"/>
                </a:solidFill>
                <a:ea typeface="Lato"/>
                <a:cs typeface="Lato"/>
                <a:sym typeface="Lato"/>
              </a:rPr>
              <a:t>can use this </a:t>
            </a:r>
            <a:r>
              <a:rPr lang="en" sz="2400" b="1" dirty="0">
                <a:solidFill>
                  <a:srgbClr val="003366"/>
                </a:solidFill>
                <a:ea typeface="Lato"/>
                <a:cs typeface="Lato"/>
                <a:sym typeface="Lato"/>
              </a:rPr>
              <a:t>mastery-based course</a:t>
            </a:r>
            <a:r>
              <a:rPr lang="en" sz="2400" dirty="0">
                <a:solidFill>
                  <a:srgbClr val="003366"/>
                </a:solidFill>
                <a:ea typeface="Lato"/>
                <a:cs typeface="Lato"/>
                <a:sym typeface="Lato"/>
              </a:rPr>
              <a:t> to learn every skill tested on the digital SAT </a:t>
            </a:r>
            <a:endParaRPr sz="2400" dirty="0">
              <a:solidFill>
                <a:srgbClr val="003366"/>
              </a:solidFill>
              <a:ea typeface="Lato"/>
              <a:cs typeface="Lato"/>
              <a:sym typeface="Lato"/>
            </a:endParaRPr>
          </a:p>
          <a:p>
            <a:pPr marL="609558" defTabSz="868131"/>
            <a:endParaRPr sz="2400" dirty="0">
              <a:solidFill>
                <a:srgbClr val="003366"/>
              </a:solidFill>
              <a:ea typeface="Lato"/>
              <a:cs typeface="Lato"/>
              <a:sym typeface="Lato"/>
            </a:endParaRPr>
          </a:p>
          <a:p>
            <a:pPr marL="609558" indent="-423304" defTabSz="868131">
              <a:buClr>
                <a:srgbClr val="003366"/>
              </a:buClr>
              <a:buSzPts val="1400"/>
              <a:buFont typeface="Lato"/>
              <a:buChar char="●"/>
            </a:pPr>
            <a:r>
              <a:rPr lang="en" sz="2400" b="1" dirty="0">
                <a:solidFill>
                  <a:srgbClr val="003366"/>
                </a:solidFill>
                <a:ea typeface="Lato"/>
                <a:cs typeface="Lato"/>
                <a:sym typeface="Lato"/>
              </a:rPr>
              <a:t>Teachers </a:t>
            </a:r>
            <a:r>
              <a:rPr lang="en" sz="2400" dirty="0">
                <a:solidFill>
                  <a:srgbClr val="003366"/>
                </a:solidFill>
                <a:ea typeface="Lato"/>
                <a:cs typeface="Lato"/>
                <a:sym typeface="Lato"/>
              </a:rPr>
              <a:t>can </a:t>
            </a:r>
            <a:r>
              <a:rPr lang="en" sz="2400" b="1" dirty="0">
                <a:solidFill>
                  <a:srgbClr val="003366"/>
                </a:solidFill>
                <a:ea typeface="Lato"/>
                <a:cs typeface="Lato"/>
                <a:sym typeface="Lato"/>
              </a:rPr>
              <a:t>assign content</a:t>
            </a:r>
            <a:r>
              <a:rPr lang="en" sz="2400" dirty="0">
                <a:solidFill>
                  <a:srgbClr val="003366"/>
                </a:solidFill>
                <a:ea typeface="Lato"/>
                <a:cs typeface="Lato"/>
                <a:sym typeface="Lato"/>
              </a:rPr>
              <a:t> and use </a:t>
            </a:r>
            <a:r>
              <a:rPr lang="en" sz="2400" b="1" dirty="0">
                <a:solidFill>
                  <a:srgbClr val="003366"/>
                </a:solidFill>
                <a:ea typeface="Lato"/>
                <a:cs typeface="Lato"/>
                <a:sym typeface="Lato"/>
              </a:rPr>
              <a:t>skill-level reporting and insights</a:t>
            </a:r>
            <a:r>
              <a:rPr lang="en" sz="2400" dirty="0">
                <a:solidFill>
                  <a:srgbClr val="003366"/>
                </a:solidFill>
                <a:ea typeface="Lato"/>
                <a:cs typeface="Lato"/>
                <a:sym typeface="Lato"/>
              </a:rPr>
              <a:t> to help students build their skills for test day.  </a:t>
            </a:r>
            <a:endParaRPr sz="2400" dirty="0">
              <a:solidFill>
                <a:srgbClr val="003366"/>
              </a:solidFill>
              <a:ea typeface="Lato"/>
              <a:cs typeface="Lato"/>
              <a:sym typeface="Lato"/>
            </a:endParaRPr>
          </a:p>
        </p:txBody>
      </p:sp>
    </p:spTree>
    <p:extLst>
      <p:ext uri="{BB962C8B-B14F-4D97-AF65-F5344CB8AC3E}">
        <p14:creationId xmlns:p14="http://schemas.microsoft.com/office/powerpoint/2010/main" val="1514520327"/>
      </p:ext>
    </p:extLst>
  </p:cSld>
  <p:clrMapOvr>
    <a:masterClrMapping/>
  </p:clrMapOvr>
  <mc:AlternateContent xmlns:mc="http://schemas.openxmlformats.org/markup-compatibility/2006" xmlns:p14="http://schemas.microsoft.com/office/powerpoint/2010/main">
    <mc:Choice Requires="p14">
      <p:transition spd="slow" p14:dur="2000" advTm="21355"/>
    </mc:Choice>
    <mc:Fallback xmlns="">
      <p:transition spd="slow" advTm="2135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1AA4B9-42F2-AE72-FD94-29DF06451D62}"/>
              </a:ext>
            </a:extLst>
          </p:cNvPr>
          <p:cNvSpPr txBox="1">
            <a:spLocks noGrp="1"/>
          </p:cNvSpPr>
          <p:nvPr>
            <p:ph type="title" idx="4294967295"/>
          </p:nvPr>
        </p:nvSpPr>
        <p:spPr>
          <a:xfrm>
            <a:off x="831992" y="1187247"/>
            <a:ext cx="2921016" cy="3817211"/>
          </a:xfrm>
          <a:prstGeom prst="rect">
            <a:avLst/>
          </a:prstGeom>
          <a:noFill/>
          <a:ln>
            <a:noFill/>
            <a:prstDash/>
          </a:ln>
          <a:effectLst/>
        </p:spPr>
        <p:txBody>
          <a:bodyPr rot="0" spcFirstLastPara="0" vertOverflow="overflow" horzOverflow="overflow" vert="horz" wrap="square" lIns="86817" tIns="43408" rIns="86817" bIns="43408" numCol="1" spcCol="0" rtlCol="0" fromWordArt="0" anchor="t" anchorCtr="0" forceAA="0" compatLnSpc="1">
            <a:prstTxWarp prst="textNoShape">
              <a:avLst/>
            </a:prstTxWarp>
            <a:spAutoFit/>
          </a:bodyPr>
          <a:lstStyle/>
          <a:p>
            <a:pPr algn="ctr" defTabSz="868131">
              <a:lnSpc>
                <a:spcPct val="115000"/>
              </a:lnSpc>
              <a:spcBef>
                <a:spcPts val="0"/>
              </a:spcBef>
              <a:defRPr/>
            </a:pPr>
            <a:r>
              <a:rPr lang="en-US" sz="2658" b="1">
                <a:solidFill>
                  <a:schemeClr val="tx2"/>
                </a:solidFill>
                <a:ea typeface="Source Serif Pro"/>
                <a:cs typeface="Source Serif Pro"/>
                <a:sym typeface="Source Serif Pro"/>
              </a:rPr>
              <a:t>Khan Academy App Puts the Power of Official Digital SAT Prep Directly in the Hands of Students and Parents </a:t>
            </a:r>
          </a:p>
        </p:txBody>
      </p:sp>
      <p:pic>
        <p:nvPicPr>
          <p:cNvPr id="7" name="Google Shape;616;p97" descr="Screenshot of the Khan Academy app with on cell phone">
            <a:extLst>
              <a:ext uri="{FF2B5EF4-FFF2-40B4-BE49-F238E27FC236}">
                <a16:creationId xmlns:a16="http://schemas.microsoft.com/office/drawing/2014/main" id="{0FEBDEBA-82E9-301F-1148-D1B5C94522EE}"/>
              </a:ext>
            </a:extLst>
          </p:cNvPr>
          <p:cNvPicPr preferRelativeResize="0"/>
          <p:nvPr/>
        </p:nvPicPr>
        <p:blipFill>
          <a:blip r:embed="rId3">
            <a:alphaModFix/>
          </a:blip>
          <a:stretch>
            <a:fillRect/>
          </a:stretch>
        </p:blipFill>
        <p:spPr>
          <a:xfrm>
            <a:off x="5492971" y="1187248"/>
            <a:ext cx="5466957" cy="448350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741983421"/>
      </p:ext>
    </p:extLst>
  </p:cSld>
  <p:clrMapOvr>
    <a:masterClrMapping/>
  </p:clrMapOvr>
  <mc:AlternateContent xmlns:mc="http://schemas.openxmlformats.org/markup-compatibility/2006" xmlns:p14="http://schemas.microsoft.com/office/powerpoint/2010/main">
    <mc:Choice Requires="p14">
      <p:transition spd="slow" p14:dur="2000" advTm="14550"/>
    </mc:Choice>
    <mc:Fallback xmlns="">
      <p:transition spd="slow" advTm="1455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Register for the SAT Weekend</a:t>
            </a:r>
            <a:endParaRPr lang="en-US" dirty="0"/>
          </a:p>
        </p:txBody>
      </p:sp>
      <p:sp>
        <p:nvSpPr>
          <p:cNvPr id="4" name="Content Placeholder 3"/>
          <p:cNvSpPr>
            <a:spLocks noGrp="1"/>
          </p:cNvSpPr>
          <p:nvPr>
            <p:ph idx="4294967295"/>
          </p:nvPr>
        </p:nvSpPr>
        <p:spPr>
          <a:xfrm>
            <a:off x="356461" y="1114311"/>
            <a:ext cx="3741738" cy="3641725"/>
          </a:xfrm>
        </p:spPr>
        <p:txBody>
          <a:bodyPr/>
          <a:lstStyle/>
          <a:p>
            <a:pPr marL="0" indent="0">
              <a:buNone/>
            </a:pPr>
            <a:r>
              <a:rPr lang="en-US" b="1" dirty="0">
                <a:solidFill>
                  <a:srgbClr val="00529B"/>
                </a:solidFill>
              </a:rPr>
              <a:t>www.sat.org/register</a:t>
            </a:r>
          </a:p>
          <a:p>
            <a:pPr marL="0" indent="0">
              <a:buNone/>
            </a:pPr>
            <a:endParaRPr lang="en-US" dirty="0"/>
          </a:p>
        </p:txBody>
      </p:sp>
      <p:pic>
        <p:nvPicPr>
          <p:cNvPr id="5" name="Picture 4" descr="Screenshot of My SAT.">
            <a:extLst>
              <a:ext uri="{FF2B5EF4-FFF2-40B4-BE49-F238E27FC236}">
                <a16:creationId xmlns:a16="http://schemas.microsoft.com/office/drawing/2014/main" id="{D8B4DA59-24C2-579C-A45B-983B70D24772}"/>
              </a:ext>
            </a:extLst>
          </p:cNvPr>
          <p:cNvPicPr>
            <a:picLocks noChangeAspect="1"/>
          </p:cNvPicPr>
          <p:nvPr/>
        </p:nvPicPr>
        <p:blipFill rotWithShape="1">
          <a:blip r:embed="rId3"/>
          <a:srcRect b="32650"/>
          <a:stretch/>
        </p:blipFill>
        <p:spPr>
          <a:xfrm>
            <a:off x="1542414" y="2096357"/>
            <a:ext cx="9107171" cy="2665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448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Why Taking the SAT </a:t>
            </a:r>
            <a:r>
              <a:rPr lang="en-US" sz="1800" baseline="75000" dirty="0"/>
              <a:t> </a:t>
            </a:r>
            <a:r>
              <a:rPr lang="en-US" sz="3600" dirty="0"/>
              <a:t>matters</a:t>
            </a:r>
            <a:endParaRPr lang="en-US" dirty="0"/>
          </a:p>
        </p:txBody>
      </p:sp>
      <p:sp>
        <p:nvSpPr>
          <p:cNvPr id="2" name="Content Placeholder 1"/>
          <p:cNvSpPr>
            <a:spLocks noGrp="1"/>
          </p:cNvSpPr>
          <p:nvPr>
            <p:ph type="body" sz="quarter" idx="10"/>
          </p:nvPr>
        </p:nvSpPr>
        <p:spPr>
          <a:xfrm>
            <a:off x="4920100" y="1299990"/>
            <a:ext cx="6722515" cy="4849270"/>
          </a:xfrm>
        </p:spPr>
        <p:txBody>
          <a:bodyPr>
            <a:normAutofit/>
          </a:bodyPr>
          <a:lstStyle/>
          <a:p>
            <a:pPr>
              <a:spcBef>
                <a:spcPts val="1600"/>
              </a:spcBef>
              <a:spcAft>
                <a:spcPts val="0"/>
              </a:spcAft>
              <a:buFont typeface="Arial" panose="020B0604020202020204" pitchFamily="34" charset="0"/>
              <a:buChar char="•"/>
            </a:pPr>
            <a:r>
              <a:rPr lang="en-US" sz="2000" dirty="0"/>
              <a:t>Students who take the SAT demonstrate knowledge and skills research says are most critical for college readiness and success. </a:t>
            </a:r>
          </a:p>
          <a:p>
            <a:pPr>
              <a:spcBef>
                <a:spcPts val="1600"/>
              </a:spcBef>
              <a:spcAft>
                <a:spcPts val="0"/>
              </a:spcAft>
              <a:buFont typeface="Arial" panose="020B0604020202020204" pitchFamily="34" charset="0"/>
              <a:buChar char="•"/>
            </a:pPr>
            <a:r>
              <a:rPr lang="en-US" sz="2000" dirty="0"/>
              <a:t>The SAT continues to play a vital role in the college admissions process, and it allows you to connect with colleges and scholarships.</a:t>
            </a:r>
          </a:p>
          <a:p>
            <a:pPr>
              <a:spcBef>
                <a:spcPts val="1600"/>
              </a:spcBef>
              <a:spcAft>
                <a:spcPts val="0"/>
              </a:spcAft>
              <a:buFont typeface="Arial" panose="020B0604020202020204" pitchFamily="34" charset="0"/>
              <a:buChar char="•"/>
            </a:pPr>
            <a:r>
              <a:rPr lang="en-US" sz="2000" dirty="0"/>
              <a:t>When viewed within the context of where you live and learn, test scores can help confirm your grades or can even show your strengths beyond what your high school grades show.</a:t>
            </a:r>
          </a:p>
          <a:p>
            <a:pPr>
              <a:spcBef>
                <a:spcPts val="1600"/>
              </a:spcBef>
              <a:spcAft>
                <a:spcPts val="0"/>
              </a:spcAft>
              <a:buFont typeface="Arial" panose="020B0604020202020204" pitchFamily="34" charset="0"/>
              <a:buChar char="•"/>
            </a:pPr>
            <a:r>
              <a:rPr lang="en-US" sz="2000" dirty="0"/>
              <a:t>The SAT allows every student—regardless of where you go to high school—to access opportunities that will shape your life and career.</a:t>
            </a:r>
          </a:p>
          <a:p>
            <a:pPr>
              <a:spcBef>
                <a:spcPts val="1600"/>
              </a:spcBef>
              <a:spcAft>
                <a:spcPts val="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67676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1F816-A7F1-549F-67C9-5FA335C8A47D}"/>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856111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Score Release</a:t>
            </a:r>
          </a:p>
        </p:txBody>
      </p:sp>
      <p:pic>
        <p:nvPicPr>
          <p:cNvPr id="6" name="Picture 5" descr="Five cellphone screens showing various views of BigFuture School mobile app.">
            <a:extLst>
              <a:ext uri="{FF2B5EF4-FFF2-40B4-BE49-F238E27FC236}">
                <a16:creationId xmlns:a16="http://schemas.microsoft.com/office/drawing/2014/main" id="{2D4B8E03-B707-3D3C-107D-789DD9D0F0AC}"/>
              </a:ext>
            </a:extLst>
          </p:cNvPr>
          <p:cNvPicPr>
            <a:picLocks noChangeAspect="1"/>
          </p:cNvPicPr>
          <p:nvPr/>
        </p:nvPicPr>
        <p:blipFill>
          <a:blip r:embed="rId3"/>
          <a:stretch>
            <a:fillRect/>
          </a:stretch>
        </p:blipFill>
        <p:spPr>
          <a:xfrm>
            <a:off x="883196" y="1401774"/>
            <a:ext cx="10232681" cy="3850076"/>
          </a:xfrm>
          <a:prstGeom prst="rect">
            <a:avLst/>
          </a:prstGeom>
        </p:spPr>
      </p:pic>
    </p:spTree>
    <p:extLst>
      <p:ext uri="{BB962C8B-B14F-4D97-AF65-F5344CB8AC3E}">
        <p14:creationId xmlns:p14="http://schemas.microsoft.com/office/powerpoint/2010/main" val="187174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593-A32C-B486-47E2-3B67202FB8A7}"/>
              </a:ext>
            </a:extLst>
          </p:cNvPr>
          <p:cNvSpPr>
            <a:spLocks noGrp="1"/>
          </p:cNvSpPr>
          <p:nvPr>
            <p:ph type="title"/>
          </p:nvPr>
        </p:nvSpPr>
        <p:spPr/>
        <p:txBody>
          <a:bodyPr/>
          <a:lstStyle/>
          <a:p>
            <a:r>
              <a:rPr lang="en-US" sz="3600"/>
              <a:t>Student Score Report PDF</a:t>
            </a:r>
          </a:p>
        </p:txBody>
      </p:sp>
      <p:pic>
        <p:nvPicPr>
          <p:cNvPr id="3" name="Picture 2" descr="Screenshot of the top half of the PSAT/NMSQT pdf score report">
            <a:extLst>
              <a:ext uri="{FF2B5EF4-FFF2-40B4-BE49-F238E27FC236}">
                <a16:creationId xmlns:a16="http://schemas.microsoft.com/office/drawing/2014/main" id="{F9E79AAF-F60C-8FD8-A883-5500AE748830}"/>
              </a:ext>
            </a:extLst>
          </p:cNvPr>
          <p:cNvPicPr>
            <a:picLocks noChangeAspect="1"/>
          </p:cNvPicPr>
          <p:nvPr/>
        </p:nvPicPr>
        <p:blipFill>
          <a:blip r:embed="rId3"/>
          <a:stretch>
            <a:fillRect/>
          </a:stretch>
        </p:blipFill>
        <p:spPr>
          <a:xfrm>
            <a:off x="1672625" y="1676560"/>
            <a:ext cx="8846749" cy="4572000"/>
          </a:xfrm>
          <a:prstGeom prst="rect">
            <a:avLst/>
          </a:prstGeom>
        </p:spPr>
      </p:pic>
    </p:spTree>
    <p:extLst>
      <p:ext uri="{BB962C8B-B14F-4D97-AF65-F5344CB8AC3E}">
        <p14:creationId xmlns:p14="http://schemas.microsoft.com/office/powerpoint/2010/main" val="12908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B7E7-192F-D830-937E-B0B77924E06B}"/>
              </a:ext>
            </a:extLst>
          </p:cNvPr>
          <p:cNvSpPr>
            <a:spLocks noGrp="1"/>
          </p:cNvSpPr>
          <p:nvPr>
            <p:ph type="title"/>
          </p:nvPr>
        </p:nvSpPr>
        <p:spPr/>
        <p:txBody>
          <a:bodyPr/>
          <a:lstStyle/>
          <a:p>
            <a:r>
              <a:rPr lang="en-US" sz="3600" dirty="0"/>
              <a:t>Student Scores on the SAT Suite of Assessments</a:t>
            </a:r>
            <a:endParaRPr lang="en-US" dirty="0"/>
          </a:p>
        </p:txBody>
      </p:sp>
      <p:graphicFrame>
        <p:nvGraphicFramePr>
          <p:cNvPr id="3" name="Table 2">
            <a:extLst>
              <a:ext uri="{FF2B5EF4-FFF2-40B4-BE49-F238E27FC236}">
                <a16:creationId xmlns:a16="http://schemas.microsoft.com/office/drawing/2014/main" id="{17EF0660-6937-502E-6A03-B75F7CB4CEAF}"/>
              </a:ext>
            </a:extLst>
          </p:cNvPr>
          <p:cNvGraphicFramePr>
            <a:graphicFrameLocks noGrp="1"/>
          </p:cNvGraphicFramePr>
          <p:nvPr>
            <p:extLst>
              <p:ext uri="{D42A27DB-BD31-4B8C-83A1-F6EECF244321}">
                <p14:modId xmlns:p14="http://schemas.microsoft.com/office/powerpoint/2010/main" val="252750567"/>
              </p:ext>
            </p:extLst>
          </p:nvPr>
        </p:nvGraphicFramePr>
        <p:xfrm>
          <a:off x="1451294" y="1996581"/>
          <a:ext cx="8993000" cy="2491531"/>
        </p:xfrm>
        <a:graphic>
          <a:graphicData uri="http://schemas.openxmlformats.org/drawingml/2006/table">
            <a:tbl>
              <a:tblPr firstRow="1" bandRow="1">
                <a:tableStyleId>{91EBBBCC-DAD2-459C-BE2E-F6DE35CF9A28}</a:tableStyleId>
              </a:tblPr>
              <a:tblGrid>
                <a:gridCol w="1786856">
                  <a:extLst>
                    <a:ext uri="{9D8B030D-6E8A-4147-A177-3AD203B41FA5}">
                      <a16:colId xmlns:a16="http://schemas.microsoft.com/office/drawing/2014/main" val="3156304457"/>
                    </a:ext>
                  </a:extLst>
                </a:gridCol>
                <a:gridCol w="2357307">
                  <a:extLst>
                    <a:ext uri="{9D8B030D-6E8A-4147-A177-3AD203B41FA5}">
                      <a16:colId xmlns:a16="http://schemas.microsoft.com/office/drawing/2014/main" val="844628456"/>
                    </a:ext>
                  </a:extLst>
                </a:gridCol>
                <a:gridCol w="2600587">
                  <a:extLst>
                    <a:ext uri="{9D8B030D-6E8A-4147-A177-3AD203B41FA5}">
                      <a16:colId xmlns:a16="http://schemas.microsoft.com/office/drawing/2014/main" val="2509060974"/>
                    </a:ext>
                  </a:extLst>
                </a:gridCol>
                <a:gridCol w="2248250">
                  <a:extLst>
                    <a:ext uri="{9D8B030D-6E8A-4147-A177-3AD203B41FA5}">
                      <a16:colId xmlns:a16="http://schemas.microsoft.com/office/drawing/2014/main" val="1080954835"/>
                    </a:ext>
                  </a:extLst>
                </a:gridCol>
              </a:tblGrid>
              <a:tr h="883972">
                <a:tc>
                  <a:txBody>
                    <a:bodyPr/>
                    <a:lstStyle/>
                    <a:p>
                      <a:pPr algn="ctr"/>
                      <a:r>
                        <a:rPr lang="en-US" dirty="0"/>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Total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Reading and Writing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Math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085991"/>
                  </a:ext>
                </a:extLst>
              </a:tr>
              <a:tr h="535853">
                <a:tc>
                  <a:txBody>
                    <a:bodyPr/>
                    <a:lstStyle/>
                    <a:p>
                      <a:pPr algn="r"/>
                      <a:r>
                        <a:rPr lang="en-US" dirty="0"/>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400−1600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57829292"/>
                  </a:ext>
                </a:extLst>
              </a:tr>
              <a:tr h="535853">
                <a:tc>
                  <a:txBody>
                    <a:bodyPr/>
                    <a:lstStyle/>
                    <a:p>
                      <a:pPr algn="r"/>
                      <a:r>
                        <a:rPr lang="en-US" dirty="0"/>
                        <a:t>PSAT/NMSQT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320−1520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28638900"/>
                  </a:ext>
                </a:extLst>
              </a:tr>
              <a:tr h="535853">
                <a:tc>
                  <a:txBody>
                    <a:bodyPr/>
                    <a:lstStyle/>
                    <a:p>
                      <a:pPr algn="r"/>
                      <a:r>
                        <a:rPr lang="en-US" dirty="0"/>
                        <a:t>PSAT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240−1440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90637697"/>
                  </a:ext>
                </a:extLst>
              </a:tr>
            </a:tbl>
          </a:graphicData>
        </a:graphic>
      </p:graphicFrame>
    </p:spTree>
    <p:extLst>
      <p:ext uri="{BB962C8B-B14F-4D97-AF65-F5344CB8AC3E}">
        <p14:creationId xmlns:p14="http://schemas.microsoft.com/office/powerpoint/2010/main" val="242849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96811-ECBF-9FCA-1099-7EAA18458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CF89D-CBF1-5E01-EE24-A78BE1A4997C}"/>
              </a:ext>
            </a:extLst>
          </p:cNvPr>
          <p:cNvSpPr>
            <a:spLocks noGrp="1"/>
          </p:cNvSpPr>
          <p:nvPr>
            <p:ph type="title"/>
          </p:nvPr>
        </p:nvSpPr>
        <p:spPr/>
        <p:txBody>
          <a:bodyPr/>
          <a:lstStyle/>
          <a:p>
            <a:r>
              <a:rPr lang="en-US" dirty="0"/>
              <a:t>PSAT/NMSQT Scores</a:t>
            </a:r>
          </a:p>
        </p:txBody>
      </p:sp>
      <p:graphicFrame>
        <p:nvGraphicFramePr>
          <p:cNvPr id="3" name="Table 2">
            <a:extLst>
              <a:ext uri="{FF2B5EF4-FFF2-40B4-BE49-F238E27FC236}">
                <a16:creationId xmlns:a16="http://schemas.microsoft.com/office/drawing/2014/main" id="{ABE1DAF7-55D2-4636-16EC-7352DB39CEA0}"/>
              </a:ext>
            </a:extLst>
          </p:cNvPr>
          <p:cNvGraphicFramePr>
            <a:graphicFrameLocks noGrp="1"/>
          </p:cNvGraphicFramePr>
          <p:nvPr>
            <p:extLst>
              <p:ext uri="{D42A27DB-BD31-4B8C-83A1-F6EECF244321}">
                <p14:modId xmlns:p14="http://schemas.microsoft.com/office/powerpoint/2010/main" val="654995235"/>
              </p:ext>
            </p:extLst>
          </p:nvPr>
        </p:nvGraphicFramePr>
        <p:xfrm>
          <a:off x="1678489" y="3225612"/>
          <a:ext cx="8385048" cy="1743838"/>
        </p:xfrm>
        <a:graphic>
          <a:graphicData uri="http://schemas.openxmlformats.org/drawingml/2006/table">
            <a:tbl>
              <a:tblPr firstRow="1" bandRow="1">
                <a:tableStyleId>{21E4AEA4-8DFA-4A89-87EB-49C32662AFE0}</a:tableStyleId>
              </a:tblPr>
              <a:tblGrid>
                <a:gridCol w="2795016">
                  <a:extLst>
                    <a:ext uri="{9D8B030D-6E8A-4147-A177-3AD203B41FA5}">
                      <a16:colId xmlns:a16="http://schemas.microsoft.com/office/drawing/2014/main" val="1770666771"/>
                    </a:ext>
                  </a:extLst>
                </a:gridCol>
                <a:gridCol w="2795016">
                  <a:extLst>
                    <a:ext uri="{9D8B030D-6E8A-4147-A177-3AD203B41FA5}">
                      <a16:colId xmlns:a16="http://schemas.microsoft.com/office/drawing/2014/main" val="1719173022"/>
                    </a:ext>
                  </a:extLst>
                </a:gridCol>
                <a:gridCol w="2795016">
                  <a:extLst>
                    <a:ext uri="{9D8B030D-6E8A-4147-A177-3AD203B41FA5}">
                      <a16:colId xmlns:a16="http://schemas.microsoft.com/office/drawing/2014/main" val="2963274586"/>
                    </a:ext>
                  </a:extLst>
                </a:gridCol>
              </a:tblGrid>
              <a:tr h="814626">
                <a:tc rowSpan="2">
                  <a:txBody>
                    <a:bodyPr/>
                    <a:lstStyle/>
                    <a:p>
                      <a:pPr algn="ctr"/>
                      <a:endParaRPr lang="en-US" sz="3200" dirty="0">
                        <a:solidFill>
                          <a:schemeClr val="tx1"/>
                        </a:solidFill>
                      </a:endParaRPr>
                    </a:p>
                    <a:p>
                      <a:pPr algn="ctr"/>
                      <a:r>
                        <a:rPr lang="en-US" sz="2800" dirty="0">
                          <a:solidFill>
                            <a:schemeClr val="accent4">
                              <a:lumMod val="75000"/>
                            </a:schemeClr>
                          </a:solidFill>
                        </a:rPr>
                        <a:t>PSAT/NMSQT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solidFill>
                          <a:schemeClr val="tx1"/>
                        </a:solidFill>
                      </a:endParaRPr>
                    </a:p>
                    <a:p>
                      <a:pPr algn="ctr"/>
                      <a:endParaRPr lang="en-US" sz="1707" b="0" kern="1200" dirty="0">
                        <a:solidFill>
                          <a:schemeClr val="accent4">
                            <a:lumMod val="75000"/>
                          </a:schemeClr>
                        </a:solidFill>
                        <a:latin typeface="+mn-lt"/>
                        <a:ea typeface="+mn-ea"/>
                        <a:cs typeface="+mn-cs"/>
                      </a:endParaRPr>
                    </a:p>
                    <a:p>
                      <a:pPr algn="ctr"/>
                      <a:r>
                        <a:rPr lang="en-US" sz="2800" b="1" kern="1200" dirty="0">
                          <a:solidFill>
                            <a:schemeClr val="accent4">
                              <a:lumMod val="75000"/>
                            </a:schemeClr>
                          </a:solidFill>
                          <a:latin typeface="+mn-lt"/>
                          <a:ea typeface="+mn-ea"/>
                          <a:cs typeface="+mn-cs"/>
                        </a:rPr>
                        <a:t>320−1520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solidFill>
                            <a:schemeClr val="tx1"/>
                          </a:solidFill>
                        </a:rPr>
                        <a:t>Reading and Writing</a:t>
                      </a:r>
                    </a:p>
                    <a:p>
                      <a:pPr algn="ctr"/>
                      <a:endParaRPr lang="en-US" b="0" dirty="0">
                        <a:solidFill>
                          <a:schemeClr val="tx1"/>
                        </a:solidFill>
                      </a:endParaRPr>
                    </a:p>
                    <a:p>
                      <a:pPr algn="ctr"/>
                      <a:r>
                        <a:rPr lang="en-US" b="0" dirty="0">
                          <a:solidFill>
                            <a:schemeClr val="accent4">
                              <a:lumMod val="75000"/>
                            </a:schemeClr>
                          </a:solidFill>
                        </a:rPr>
                        <a:t>1</a:t>
                      </a:r>
                      <a:r>
                        <a:rPr lang="en-US" sz="1707" b="0" kern="1200" dirty="0">
                          <a:solidFill>
                            <a:schemeClr val="accent4">
                              <a:lumMod val="75000"/>
                            </a:schemeClr>
                          </a:solidFill>
                          <a:latin typeface="+mn-lt"/>
                          <a:ea typeface="+mn-ea"/>
                          <a:cs typeface="+mn-cs"/>
                        </a:rPr>
                        <a:t>60−</a:t>
                      </a:r>
                      <a:r>
                        <a:rPr lang="en-US" b="0" dirty="0">
                          <a:solidFill>
                            <a:schemeClr val="accent4">
                              <a:lumMod val="75000"/>
                            </a:schemeClr>
                          </a:solidFill>
                        </a:rPr>
                        <a:t>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7563"/>
                  </a:ext>
                </a:extLst>
              </a:tr>
              <a:tr h="814626">
                <a:tc vMerge="1">
                  <a:txBody>
                    <a:bodyPr/>
                    <a:lstStyle/>
                    <a:p>
                      <a:endParaRPr lang="en-US" dirty="0"/>
                    </a:p>
                  </a:txBody>
                  <a:tcPr/>
                </a:tc>
                <a:tc vMerge="1">
                  <a:txBody>
                    <a:bodyPr/>
                    <a:lstStyle/>
                    <a:p>
                      <a:endParaRPr lang="en-US" dirty="0"/>
                    </a:p>
                  </a:txBody>
                  <a:tcPr/>
                </a:tc>
                <a:tc>
                  <a:txBody>
                    <a:bodyPr/>
                    <a:lstStyle/>
                    <a:p>
                      <a:pPr algn="ctr"/>
                      <a:r>
                        <a:rPr lang="en-US" dirty="0">
                          <a:solidFill>
                            <a:schemeClr val="tx1"/>
                          </a:solidFill>
                        </a:rPr>
                        <a:t>Math</a:t>
                      </a:r>
                    </a:p>
                    <a:p>
                      <a:pPr algn="ctr"/>
                      <a:endParaRPr lang="en-US" dirty="0">
                        <a:solidFill>
                          <a:schemeClr val="tx1"/>
                        </a:solidFill>
                      </a:endParaRPr>
                    </a:p>
                    <a:p>
                      <a:pPr algn="ctr"/>
                      <a:r>
                        <a:rPr lang="en-US" b="0" dirty="0">
                          <a:solidFill>
                            <a:schemeClr val="accent4">
                              <a:lumMod val="75000"/>
                            </a:schemeClr>
                          </a:solidFill>
                        </a:rPr>
                        <a:t>160</a:t>
                      </a:r>
                      <a:r>
                        <a:rPr lang="en-US" sz="1707" b="0" kern="1200" dirty="0">
                          <a:solidFill>
                            <a:schemeClr val="accent4">
                              <a:lumMod val="75000"/>
                            </a:schemeClr>
                          </a:solidFill>
                          <a:latin typeface="+mn-lt"/>
                          <a:ea typeface="+mn-ea"/>
                          <a:cs typeface="+mn-cs"/>
                        </a:rPr>
                        <a:t>−</a:t>
                      </a:r>
                      <a:r>
                        <a:rPr lang="en-US" b="0" dirty="0">
                          <a:solidFill>
                            <a:schemeClr val="accent4">
                              <a:lumMod val="75000"/>
                            </a:schemeClr>
                          </a:solidFill>
                        </a:rPr>
                        <a:t>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269941"/>
                  </a:ext>
                </a:extLst>
              </a:tr>
            </a:tbl>
          </a:graphicData>
        </a:graphic>
      </p:graphicFrame>
      <p:graphicFrame>
        <p:nvGraphicFramePr>
          <p:cNvPr id="4" name="Table 3">
            <a:extLst>
              <a:ext uri="{FF2B5EF4-FFF2-40B4-BE49-F238E27FC236}">
                <a16:creationId xmlns:a16="http://schemas.microsoft.com/office/drawing/2014/main" id="{4FABFC3E-C026-CBD6-DC59-97725926542C}"/>
              </a:ext>
            </a:extLst>
          </p:cNvPr>
          <p:cNvGraphicFramePr>
            <a:graphicFrameLocks noGrp="1"/>
          </p:cNvGraphicFramePr>
          <p:nvPr>
            <p:extLst>
              <p:ext uri="{D42A27DB-BD31-4B8C-83A1-F6EECF244321}">
                <p14:modId xmlns:p14="http://schemas.microsoft.com/office/powerpoint/2010/main" val="1817916566"/>
              </p:ext>
            </p:extLst>
          </p:nvPr>
        </p:nvGraphicFramePr>
        <p:xfrm>
          <a:off x="1678488" y="2613853"/>
          <a:ext cx="8385048" cy="611759"/>
        </p:xfrm>
        <a:graphic>
          <a:graphicData uri="http://schemas.openxmlformats.org/drawingml/2006/table">
            <a:tbl>
              <a:tblPr firstRow="1" bandRow="1">
                <a:tableStyleId>{21E4AEA4-8DFA-4A89-87EB-49C32662AFE0}</a:tableStyleId>
              </a:tblPr>
              <a:tblGrid>
                <a:gridCol w="2795016">
                  <a:extLst>
                    <a:ext uri="{9D8B030D-6E8A-4147-A177-3AD203B41FA5}">
                      <a16:colId xmlns:a16="http://schemas.microsoft.com/office/drawing/2014/main" val="524780772"/>
                    </a:ext>
                  </a:extLst>
                </a:gridCol>
                <a:gridCol w="2795016">
                  <a:extLst>
                    <a:ext uri="{9D8B030D-6E8A-4147-A177-3AD203B41FA5}">
                      <a16:colId xmlns:a16="http://schemas.microsoft.com/office/drawing/2014/main" val="3287299598"/>
                    </a:ext>
                  </a:extLst>
                </a:gridCol>
                <a:gridCol w="2795016">
                  <a:extLst>
                    <a:ext uri="{9D8B030D-6E8A-4147-A177-3AD203B41FA5}">
                      <a16:colId xmlns:a16="http://schemas.microsoft.com/office/drawing/2014/main" val="2757104512"/>
                    </a:ext>
                  </a:extLst>
                </a:gridCol>
              </a:tblGrid>
              <a:tr h="370840">
                <a:tc>
                  <a:txBody>
                    <a:bodyPr/>
                    <a:lstStyle/>
                    <a:p>
                      <a:pPr algn="ctr"/>
                      <a:r>
                        <a:rPr lang="en-US" dirty="0">
                          <a:solidFill>
                            <a:schemeClr val="tx1"/>
                          </a:solidFill>
                        </a:rPr>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Total Score</a:t>
                      </a:r>
                    </a:p>
                    <a:p>
                      <a:pPr algn="ctr"/>
                      <a:r>
                        <a:rPr lang="en-US" dirty="0">
                          <a:solidFill>
                            <a:schemeClr val="tx1"/>
                          </a:solidFill>
                        </a:rPr>
                        <a:t>(sum of 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20817913"/>
                  </a:ext>
                </a:extLst>
              </a:tr>
            </a:tbl>
          </a:graphicData>
        </a:graphic>
      </p:graphicFrame>
    </p:spTree>
    <p:extLst>
      <p:ext uri="{BB962C8B-B14F-4D97-AF65-F5344CB8AC3E}">
        <p14:creationId xmlns:p14="http://schemas.microsoft.com/office/powerpoint/2010/main" val="168974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E0DE-840E-1CA0-0580-A27D969EBD8E}"/>
              </a:ext>
            </a:extLst>
          </p:cNvPr>
          <p:cNvSpPr>
            <a:spLocks noGrp="1"/>
          </p:cNvSpPr>
          <p:nvPr>
            <p:ph type="ctrTitle"/>
          </p:nvPr>
        </p:nvSpPr>
        <p:spPr/>
        <p:txBody>
          <a:bodyPr/>
          <a:lstStyle/>
          <a:p>
            <a:r>
              <a:rPr lang="en-US" dirty="0"/>
              <a:t>1. Accessing Scores Through BigFuture School</a:t>
            </a:r>
          </a:p>
        </p:txBody>
      </p:sp>
    </p:spTree>
    <p:extLst>
      <p:ext uri="{BB962C8B-B14F-4D97-AF65-F5344CB8AC3E}">
        <p14:creationId xmlns:p14="http://schemas.microsoft.com/office/powerpoint/2010/main" val="147097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3A96-301B-1841-0D28-04D7B1CF069D}"/>
              </a:ext>
            </a:extLst>
          </p:cNvPr>
          <p:cNvSpPr>
            <a:spLocks noGrp="1"/>
          </p:cNvSpPr>
          <p:nvPr>
            <p:ph type="title"/>
          </p:nvPr>
        </p:nvSpPr>
        <p:spPr/>
        <p:txBody>
          <a:bodyPr/>
          <a:lstStyle/>
          <a:p>
            <a:r>
              <a:rPr lang="en-US" dirty="0"/>
              <a:t>Find Your Score on BigFuture School</a:t>
            </a:r>
          </a:p>
        </p:txBody>
      </p:sp>
      <p:pic>
        <p:nvPicPr>
          <p:cNvPr id="4" name="Picture 3" descr="A blue rectangular score card with white text">
            <a:extLst>
              <a:ext uri="{FF2B5EF4-FFF2-40B4-BE49-F238E27FC236}">
                <a16:creationId xmlns:a16="http://schemas.microsoft.com/office/drawing/2014/main" id="{ECD67C8B-F823-568E-0411-28E8881F9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64" y="1247337"/>
            <a:ext cx="2280140" cy="4942070"/>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7" name="Picture 16" descr="Your PSAT 10 Test Results">
            <a:extLst>
              <a:ext uri="{FF2B5EF4-FFF2-40B4-BE49-F238E27FC236}">
                <a16:creationId xmlns:a16="http://schemas.microsoft.com/office/drawing/2014/main" id="{7FFDD076-515D-EA36-D699-59B1EA481A10}"/>
              </a:ext>
            </a:extLst>
          </p:cNvPr>
          <p:cNvPicPr>
            <a:picLocks noChangeAspect="1"/>
          </p:cNvPicPr>
          <p:nvPr/>
        </p:nvPicPr>
        <p:blipFill>
          <a:blip r:embed="rId4"/>
          <a:stretch>
            <a:fillRect/>
          </a:stretch>
        </p:blipFill>
        <p:spPr>
          <a:xfrm>
            <a:off x="1501630" y="2830953"/>
            <a:ext cx="1201295" cy="352713"/>
          </a:xfrm>
          <a:prstGeom prst="rect">
            <a:avLst/>
          </a:prstGeom>
        </p:spPr>
      </p:pic>
      <p:pic>
        <p:nvPicPr>
          <p:cNvPr id="6" name="Picture 5" descr="Beginning of student score report">
            <a:extLst>
              <a:ext uri="{FF2B5EF4-FFF2-40B4-BE49-F238E27FC236}">
                <a16:creationId xmlns:a16="http://schemas.microsoft.com/office/drawing/2014/main" id="{5762F881-8210-4594-2FF9-6F55ABF32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996" y="1247337"/>
            <a:ext cx="2247758" cy="4871884"/>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5" name="Picture 14" descr="PSAT 10 Spring 2024 score screenshot">
            <a:extLst>
              <a:ext uri="{FF2B5EF4-FFF2-40B4-BE49-F238E27FC236}">
                <a16:creationId xmlns:a16="http://schemas.microsoft.com/office/drawing/2014/main" id="{9273FE0A-B63F-F54E-C173-F4CD6E05ECF9}"/>
              </a:ext>
            </a:extLst>
          </p:cNvPr>
          <p:cNvPicPr>
            <a:picLocks noChangeAspect="1"/>
          </p:cNvPicPr>
          <p:nvPr/>
        </p:nvPicPr>
        <p:blipFill>
          <a:blip r:embed="rId4"/>
          <a:stretch>
            <a:fillRect/>
          </a:stretch>
        </p:blipFill>
        <p:spPr>
          <a:xfrm>
            <a:off x="4896091" y="3278770"/>
            <a:ext cx="1792394" cy="638264"/>
          </a:xfrm>
          <a:prstGeom prst="rect">
            <a:avLst/>
          </a:prstGeom>
        </p:spPr>
      </p:pic>
      <p:sp>
        <p:nvSpPr>
          <p:cNvPr id="9" name="Oval 8" descr="Circle identifying the menu icon on the cell phone screen.">
            <a:extLst>
              <a:ext uri="{FF2B5EF4-FFF2-40B4-BE49-F238E27FC236}">
                <a16:creationId xmlns:a16="http://schemas.microsoft.com/office/drawing/2014/main" id="{45598BCE-09E6-5149-3C73-5DE8C4B95E55}"/>
              </a:ext>
            </a:extLst>
          </p:cNvPr>
          <p:cNvSpPr/>
          <p:nvPr/>
        </p:nvSpPr>
        <p:spPr>
          <a:xfrm>
            <a:off x="6585358" y="1267001"/>
            <a:ext cx="439396" cy="40312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endParaRPr lang="en-US" sz="2000" b="1" dirty="0">
              <a:solidFill>
                <a:schemeClr val="tx2"/>
              </a:solidFill>
              <a:latin typeface="+mj-lt"/>
            </a:endParaRPr>
          </a:p>
        </p:txBody>
      </p:sp>
      <p:pic>
        <p:nvPicPr>
          <p:cNvPr id="8" name="Picture 7" descr="Student score report menu">
            <a:extLst>
              <a:ext uri="{FF2B5EF4-FFF2-40B4-BE49-F238E27FC236}">
                <a16:creationId xmlns:a16="http://schemas.microsoft.com/office/drawing/2014/main" id="{262A2CE6-33B7-E834-2B5A-3C4AF66153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759" y="1247337"/>
            <a:ext cx="2280141" cy="4942071"/>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a:extLst>
              <a:ext uri="{FF2B5EF4-FFF2-40B4-BE49-F238E27FC236}">
                <a16:creationId xmlns:a16="http://schemas.microsoft.com/office/drawing/2014/main" id="{C1155138-5C13-B754-7ED6-ED0F2737EAB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687917" y="2373809"/>
            <a:ext cx="1600423" cy="1267002"/>
          </a:xfrm>
          <a:prstGeom prst="rect">
            <a:avLst/>
          </a:prstGeom>
        </p:spPr>
      </p:pic>
      <p:sp>
        <p:nvSpPr>
          <p:cNvPr id="19" name="TextBox 18">
            <a:extLst>
              <a:ext uri="{FF2B5EF4-FFF2-40B4-BE49-F238E27FC236}">
                <a16:creationId xmlns:a16="http://schemas.microsoft.com/office/drawing/2014/main" id="{080ACF48-6E99-936F-16AE-AC512E3014A7}"/>
              </a:ext>
              <a:ext uri="{C183D7F6-B498-43B3-948B-1728B52AA6E4}">
                <adec:decorative xmlns:adec="http://schemas.microsoft.com/office/drawing/2017/decorative" val="1"/>
              </a:ext>
            </a:extLst>
          </p:cNvPr>
          <p:cNvSpPr txBox="1"/>
          <p:nvPr/>
        </p:nvSpPr>
        <p:spPr>
          <a:xfrm>
            <a:off x="1521149" y="2787797"/>
            <a:ext cx="1281297" cy="395869"/>
          </a:xfrm>
          <a:prstGeom prst="rect">
            <a:avLst/>
          </a:prstGeom>
          <a:noFill/>
        </p:spPr>
        <p:txBody>
          <a:bodyPr wrap="square" lIns="36000" tIns="36000" rIns="36000" bIns="36000" rtlCol="0">
            <a:spAutoFit/>
          </a:bodyPr>
          <a:lstStyle/>
          <a:p>
            <a:r>
              <a:rPr lang="en-US" sz="1050" b="1" dirty="0">
                <a:solidFill>
                  <a:schemeClr val="tx2"/>
                </a:solidFill>
              </a:rPr>
              <a:t>Your PSAT/NMSQT Test Results</a:t>
            </a:r>
          </a:p>
        </p:txBody>
      </p:sp>
      <p:sp>
        <p:nvSpPr>
          <p:cNvPr id="20" name="TextBox 19">
            <a:extLst>
              <a:ext uri="{FF2B5EF4-FFF2-40B4-BE49-F238E27FC236}">
                <a16:creationId xmlns:a16="http://schemas.microsoft.com/office/drawing/2014/main" id="{A30421C4-4D43-7F74-3A17-C18A480A5114}"/>
              </a:ext>
              <a:ext uri="{C183D7F6-B498-43B3-948B-1728B52AA6E4}">
                <adec:decorative xmlns:adec="http://schemas.microsoft.com/office/drawing/2017/decorative" val="1"/>
              </a:ext>
            </a:extLst>
          </p:cNvPr>
          <p:cNvSpPr txBox="1"/>
          <p:nvPr/>
        </p:nvSpPr>
        <p:spPr>
          <a:xfrm>
            <a:off x="4876517" y="3276207"/>
            <a:ext cx="1618867" cy="626701"/>
          </a:xfrm>
          <a:prstGeom prst="rect">
            <a:avLst/>
          </a:prstGeom>
          <a:noFill/>
        </p:spPr>
        <p:txBody>
          <a:bodyPr wrap="square" lIns="36000" tIns="36000" rIns="36000" bIns="36000" rtlCol="0">
            <a:spAutoFit/>
          </a:bodyPr>
          <a:lstStyle/>
          <a:p>
            <a:r>
              <a:rPr lang="en-US" sz="1200" b="1" dirty="0">
                <a:solidFill>
                  <a:schemeClr val="tx2"/>
                </a:solidFill>
              </a:rPr>
              <a:t>PSAT/NMSQT Spring 2024 Administration</a:t>
            </a:r>
          </a:p>
          <a:p>
            <a:r>
              <a:rPr lang="en-US" sz="1050" b="1" dirty="0">
                <a:solidFill>
                  <a:schemeClr val="tx2"/>
                </a:solidFill>
              </a:rPr>
              <a:t>March 4, 2024</a:t>
            </a:r>
          </a:p>
        </p:txBody>
      </p:sp>
      <p:sp>
        <p:nvSpPr>
          <p:cNvPr id="21" name="Arrow: Left 20">
            <a:extLst>
              <a:ext uri="{FF2B5EF4-FFF2-40B4-BE49-F238E27FC236}">
                <a16:creationId xmlns:a16="http://schemas.microsoft.com/office/drawing/2014/main" id="{B7FBE8DA-355B-4D97-67AD-60B7543383A5}"/>
              </a:ext>
              <a:ext uri="{C183D7F6-B498-43B3-948B-1728B52AA6E4}">
                <adec:decorative xmlns:adec="http://schemas.microsoft.com/office/drawing/2017/decorative" val="1"/>
              </a:ext>
            </a:extLst>
          </p:cNvPr>
          <p:cNvSpPr/>
          <p:nvPr/>
        </p:nvSpPr>
        <p:spPr>
          <a:xfrm>
            <a:off x="3768353" y="5780015"/>
            <a:ext cx="610700"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22" name="Arrow: Left 21">
            <a:extLst>
              <a:ext uri="{FF2B5EF4-FFF2-40B4-BE49-F238E27FC236}">
                <a16:creationId xmlns:a16="http://schemas.microsoft.com/office/drawing/2014/main" id="{19050AC8-C9EB-3F1E-45C8-7E414C8D2E89}"/>
              </a:ext>
              <a:ext uri="{C183D7F6-B498-43B3-948B-1728B52AA6E4}">
                <adec:decorative xmlns:adec="http://schemas.microsoft.com/office/drawing/2017/decorative" val="1"/>
              </a:ext>
            </a:extLst>
          </p:cNvPr>
          <p:cNvSpPr/>
          <p:nvPr/>
        </p:nvSpPr>
        <p:spPr>
          <a:xfrm>
            <a:off x="7152178" y="1362805"/>
            <a:ext cx="599249"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3517473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B-Corporate-19Q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19Q4.potx" id="{C03CA69B-0957-456A-A8D7-8931C8CEE5F4}" vid="{2266A64D-4CFC-4C9D-8F45-6BFE208587E0}"/>
    </a:ext>
  </a:extLst>
</a:theme>
</file>

<file path=ppt/theme/theme2.xml><?xml version="1.0" encoding="utf-8"?>
<a:theme xmlns:a="http://schemas.openxmlformats.org/drawingml/2006/main" name="1_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3.xml><?xml version="1.0" encoding="utf-8"?>
<a:theme xmlns:a="http://schemas.openxmlformats.org/drawingml/2006/main" name="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3144</TotalTime>
  <Words>6383</Words>
  <Application>Microsoft Office PowerPoint</Application>
  <PresentationFormat>Widescreen</PresentationFormat>
  <Paragraphs>508</Paragraphs>
  <Slides>37</Slides>
  <Notes>34</Notes>
  <HiddenSlides>1</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2_CB-Corporate-19Q4</vt:lpstr>
      <vt:lpstr>1_CB-Corporate</vt:lpstr>
      <vt:lpstr>Big Futures Master Style</vt:lpstr>
      <vt:lpstr>Get Ready for College and Career with  PSAT/NMSQT®</vt:lpstr>
      <vt:lpstr>PSAT/NMSQT® - Scores for Students</vt:lpstr>
      <vt:lpstr>BigFuture School: Where Students are in Control of their College and Career Planning</vt:lpstr>
      <vt:lpstr>Score Release</vt:lpstr>
      <vt:lpstr>Student Score Report PDF</vt:lpstr>
      <vt:lpstr>Student Scores on the SAT Suite of Assessments</vt:lpstr>
      <vt:lpstr>PSAT/NMSQT Scores</vt:lpstr>
      <vt:lpstr>1. Accessing Scores Through BigFuture School</vt:lpstr>
      <vt:lpstr>Find Your Score on BigFuture School</vt:lpstr>
      <vt:lpstr>See Your Scores</vt:lpstr>
      <vt:lpstr>Score Comparisons and Percentiles  </vt:lpstr>
      <vt:lpstr>Benchmarks</vt:lpstr>
      <vt:lpstr>Score Range</vt:lpstr>
      <vt:lpstr>Knowledge and Skills Content Domains</vt:lpstr>
      <vt:lpstr>Career Insights</vt:lpstr>
      <vt:lpstr>Accessing Scores on the PDF Score Report</vt:lpstr>
      <vt:lpstr>See Your Scores</vt:lpstr>
      <vt:lpstr>Score Range</vt:lpstr>
      <vt:lpstr>Score Comparisons and Percentiles  </vt:lpstr>
      <vt:lpstr>Knowledge and Skills Content Domains</vt:lpstr>
      <vt:lpstr>Career Insights Snapshot</vt:lpstr>
      <vt:lpstr>Next Steps</vt:lpstr>
      <vt:lpstr>What’s Next After Taking the PSAT/NMSQT?</vt:lpstr>
      <vt:lpstr>Connect with Colleges using Connections</vt:lpstr>
      <vt:lpstr>Using BigFuture School and BigFuture </vt:lpstr>
      <vt:lpstr>Get College and Career Planning Tools in BigFuture</vt:lpstr>
      <vt:lpstr>What’s BigFuture?</vt:lpstr>
      <vt:lpstr>BigFuture</vt:lpstr>
      <vt:lpstr>BigFuture  Scholarships</vt:lpstr>
      <vt:lpstr>BigFuture Scholarships</vt:lpstr>
      <vt:lpstr>College Board National  Recognition  Program in 2024</vt:lpstr>
      <vt:lpstr>SAT and Khan Academy Official SAT Prep</vt:lpstr>
      <vt:lpstr>Official Digital SAT Prep on Khan Academy </vt:lpstr>
      <vt:lpstr>Khan Academy App Puts the Power of Official Digital SAT Prep Directly in the Hands of Students and Parents </vt:lpstr>
      <vt:lpstr>Register for the SAT Weekend</vt:lpstr>
      <vt:lpstr>Why Taking the SAT  matters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School Day – What’s New</dc:title>
  <dc:creator>Morris, Martha</dc:creator>
  <cp:lastModifiedBy>Morris, Martha</cp:lastModifiedBy>
  <cp:revision>20</cp:revision>
  <dcterms:created xsi:type="dcterms:W3CDTF">2024-02-26T17:55:54Z</dcterms:created>
  <dcterms:modified xsi:type="dcterms:W3CDTF">2024-10-10T19:05:50Z</dcterms:modified>
</cp:coreProperties>
</file>